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Ubuntu" panose="020B060402020202020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D6909-3BC6-4D37-B906-4D8977C699C2}">
  <a:tblStyle styleId="{F07D6909-3BC6-4D37-B906-4D8977C699C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Ubuntu"/>
              <a:defRPr sz="5200" b="1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Ubuntu"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buFont typeface="Ubuntu"/>
              <a:defRPr sz="2400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Ubuntu"/>
              <a:defRPr sz="4800" b="1"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Ubuntu"/>
              <a:defRPr sz="4200" b="1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Ubuntu"/>
              <a:defRPr sz="12000" b="1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  <p:pic>
        <p:nvPicPr>
          <p:cNvPr id="9" name="Shape 9" descr="itea-logo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12" y="4588550"/>
            <a:ext cx="1552575" cy="542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ay-method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ingame.com/games/puzzles/" TargetMode="External"/><Relationship Id="rId3" Type="http://schemas.openxmlformats.org/officeDocument/2006/relationships/hyperlink" Target="https://learn.javascript.ru/string" TargetMode="External"/><Relationship Id="rId7" Type="http://schemas.openxmlformats.org/officeDocument/2006/relationships/hyperlink" Target="http://flukeout.github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pen.io/" TargetMode="External"/><Relationship Id="rId5" Type="http://schemas.openxmlformats.org/officeDocument/2006/relationships/hyperlink" Target="https://learn.javascript.ru/array-methods" TargetMode="External"/><Relationship Id="rId4" Type="http://schemas.openxmlformats.org/officeDocument/2006/relationships/hyperlink" Target="https://learn.javascript.ru/arra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JavaScript Base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Занятие 3. Массивы и строки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Особенность push и unshift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4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Ubuntu"/>
                <a:ea typeface="Ubuntu"/>
                <a:cs typeface="Ubuntu"/>
                <a:sym typeface="Ubuntu"/>
              </a:rPr>
              <a:t>Методы </a:t>
            </a:r>
            <a:r>
              <a:rPr lang="ru" sz="2400" b="1">
                <a:latin typeface="Ubuntu"/>
                <a:ea typeface="Ubuntu"/>
                <a:cs typeface="Ubuntu"/>
                <a:sym typeface="Ubuntu"/>
              </a:rPr>
              <a:t>push</a:t>
            </a:r>
            <a:r>
              <a:rPr lang="ru" sz="2400">
                <a:latin typeface="Ubuntu"/>
                <a:ea typeface="Ubuntu"/>
                <a:cs typeface="Ubuntu"/>
                <a:sym typeface="Ubuntu"/>
              </a:rPr>
              <a:t> и </a:t>
            </a:r>
            <a:r>
              <a:rPr lang="ru" sz="2400" b="1">
                <a:latin typeface="Ubuntu"/>
                <a:ea typeface="Ubuntu"/>
                <a:cs typeface="Ubuntu"/>
                <a:sym typeface="Ubuntu"/>
              </a:rPr>
              <a:t>unshift</a:t>
            </a:r>
            <a:r>
              <a:rPr lang="ru" sz="2400">
                <a:latin typeface="Ubuntu"/>
                <a:ea typeface="Ubuntu"/>
                <a:cs typeface="Ubuntu"/>
                <a:sym typeface="Ubuntu"/>
              </a:rPr>
              <a:t> могут добавлять несколько элементов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11700" y="1997875"/>
            <a:ext cx="8520600" cy="25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21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 sz="21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2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"Peach"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"Lemon"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 sz="2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ru" sz="21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["Pineapple", "Lemon", "Apple", "Orange", "Peach"]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Задача 2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Создайте массив из трех элементов: Яблоко, Груша, Апельсин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Добавьте в конец значение «Персик»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Измените предпоследнее значение с конца на Лимон. Код замены предпоследнего значения должен работать для массивов любой длины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Добавьте в начало значения «Слива» и «Aпельсин»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Удалите первое значение массива и выведите его с помошью </a:t>
            </a:r>
            <a:r>
              <a:rPr lang="ru" b="1"/>
              <a:t>alert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Пункты 2-5 делаем с последующим выводом массива в консоль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Перебор элементов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Для перебора элементов обычно используется цикл.</a:t>
            </a:r>
          </a:p>
        </p:txBody>
      </p:sp>
      <p:sp>
        <p:nvSpPr>
          <p:cNvPr id="184" name="Shape 184"/>
          <p:cNvSpPr/>
          <p:nvPr/>
        </p:nvSpPr>
        <p:spPr>
          <a:xfrm>
            <a:off x="311700" y="1859925"/>
            <a:ext cx="8520600" cy="269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24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4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4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"Pear"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4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4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ru" sz="24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Задача 3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Создайте массив из таких элементов: 2, 4, 23, 55, 1, 3, 24, 33, 2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Посчитайте сумму элементов массива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Найдите наименьший и наибольший элемент массива (вывидите их индексы: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min: index1, max: index2</a:t>
            </a:r>
            <a:r>
              <a:rPr lang="ru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Многомерный массив в JavaScript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2262525"/>
            <a:ext cx="8520600" cy="23064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matrix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matrix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311700" y="1152625"/>
            <a:ext cx="8520600" cy="9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В JavaScript многомерные массисы создаются через вставку дгугих массивов в качестве элементов первого (получается массив массивов)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Задача 4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Создайте многомерный массив 3*3, заполните его случайными числами (генерация случайного числа от min до max включительно:  </a:t>
            </a:r>
            <a:r>
              <a:rPr lang="ru">
                <a:solidFill>
                  <a:srgbClr val="0077AA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rand </a:t>
            </a:r>
            <a:r>
              <a:rPr lang="ru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min </a:t>
            </a:r>
            <a:r>
              <a:rPr lang="ru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Math</a:t>
            </a:r>
            <a:r>
              <a:rPr lang="ru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ru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ru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ru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max </a:t>
            </a:r>
            <a:r>
              <a:rPr lang="ru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 min</a:t>
            </a:r>
            <a:r>
              <a:rPr lang="ru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000000"/>
                </a:solidFill>
              </a:rPr>
              <a:t>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Вывидите в консоль элементы матрицей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Найдите сумму по каждому ряду и столбцу массива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Создание массива через new Array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Существует еще один синтаксис для создания массива, он редко используется, т.к. квадратные скобки [] короче.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Кроме того, у него есть одна особенность. Если у него один аргумент-число </a:t>
            </a: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Array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/>
              <a:t>, то он создает массив без элементов, но с заданной длиной.</a:t>
            </a:r>
          </a:p>
        </p:txBody>
      </p:sp>
      <p:sp>
        <p:nvSpPr>
          <p:cNvPr id="210" name="Shape 210"/>
          <p:cNvSpPr/>
          <p:nvPr/>
        </p:nvSpPr>
        <p:spPr>
          <a:xfrm>
            <a:off x="311700" y="3042825"/>
            <a:ext cx="8520600" cy="15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2, array [2, 3]</a:t>
            </a: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 </a:t>
            </a:r>
            <a:r>
              <a:rPr lang="ru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Array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creates array with two elements</a:t>
            </a: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undefined! there are two undefined elements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Работа со строками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3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Строки могут содержать специальные символы (в таблице слева).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 же надо экранировать обратным слешем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(\)</a:t>
            </a:r>
            <a:r>
              <a:rPr lang="ru"/>
              <a:t> некоторые другие символы:</a:t>
            </a:r>
          </a:p>
        </p:txBody>
      </p:sp>
      <p:graphicFrame>
        <p:nvGraphicFramePr>
          <p:cNvPr id="217" name="Shape 217"/>
          <p:cNvGraphicFramePr/>
          <p:nvPr/>
        </p:nvGraphicFramePr>
        <p:xfrm>
          <a:off x="311625" y="12541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{F07D6909-3BC6-4D37-B906-4D8977C699C2}</a:tableStyleId>
              </a:tblPr>
              <a:tblGrid>
                <a:gridCol w="78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5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 b="1">
                          <a:solidFill>
                            <a:srgbClr val="333333"/>
                          </a:solidFill>
                        </a:rPr>
                        <a:t>Символ</a:t>
                      </a:r>
                    </a:p>
                  </a:txBody>
                  <a:tcPr marL="47625" marR="127000" marT="19050" marB="19050" anchor="b"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 b="1">
                          <a:solidFill>
                            <a:srgbClr val="333333"/>
                          </a:solidFill>
                        </a:rPr>
                        <a:t>Описание</a:t>
                      </a:r>
                    </a:p>
                  </a:txBody>
                  <a:tcPr marL="47625" marR="127000" marT="19050" marB="19050" anchor="b"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\b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Backspace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\f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Form feed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\n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New line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\r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Carriage return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\t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Tab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\uNNNN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</a:rPr>
                        <a:t>Символ в кодировке Юникод с шестнадцатеричным кодом `NNNN`. Например, `\u00A9` — юникодное представление символа копирайт ©</a:t>
                      </a:r>
                    </a:p>
                  </a:txBody>
                  <a:tcPr marL="47625" marR="127000" marT="19050" marB="19050"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8" name="Shape 218"/>
          <p:cNvSpPr/>
          <p:nvPr/>
        </p:nvSpPr>
        <p:spPr>
          <a:xfrm>
            <a:off x="4832400" y="2610825"/>
            <a:ext cx="3999900" cy="19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'I</a:t>
            </a: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 a JavaScript programmer'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I'm a JavaScript programmer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'backslash </a:t>
            </a: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\\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 // backslash \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Работа со строками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2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Получение длины строки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9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 b="1"/>
              <a:t>Изменения строк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Мы не можем заменить символ внутри строки. Как только строка создана — она такая навсегда.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только создатьновую строку и присвоить в переменную вместо старой.</a:t>
            </a:r>
          </a:p>
        </p:txBody>
      </p:sp>
      <p:sp>
        <p:nvSpPr>
          <p:cNvPr id="226" name="Shape 226"/>
          <p:cNvSpPr/>
          <p:nvPr/>
        </p:nvSpPr>
        <p:spPr>
          <a:xfrm>
            <a:off x="311700" y="1577625"/>
            <a:ext cx="3999900" cy="10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"My\n"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3, </a:t>
            </a:r>
            <a:r>
              <a:rPr lang="ru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третий — перевод строки</a:t>
            </a:r>
            <a:b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2747375"/>
            <a:ext cx="3999900" cy="29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Доступ к символам</a:t>
            </a:r>
          </a:p>
        </p:txBody>
      </p:sp>
      <p:sp>
        <p:nvSpPr>
          <p:cNvPr id="228" name="Shape 228"/>
          <p:cNvSpPr/>
          <p:nvPr/>
        </p:nvSpPr>
        <p:spPr>
          <a:xfrm>
            <a:off x="311700" y="3172525"/>
            <a:ext cx="39999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charAt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M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3879975"/>
            <a:ext cx="3999900" cy="68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Разница между этими способоми заключается в том, что если </a:t>
            </a:r>
            <a:r>
              <a:rPr lang="ru" sz="1200" b="1">
                <a:solidFill>
                  <a:srgbClr val="000000"/>
                </a:solidFill>
              </a:rPr>
              <a:t>символа нет</a:t>
            </a:r>
            <a:r>
              <a:rPr lang="ru" sz="1200">
                <a:solidFill>
                  <a:srgbClr val="000000"/>
                </a:solidFill>
              </a:rPr>
              <a:t> — </a:t>
            </a:r>
            <a:r>
              <a:rPr lang="ru" sz="1200" b="1">
                <a:solidFill>
                  <a:srgbClr val="000000"/>
                </a:solidFill>
              </a:rPr>
              <a:t>charAt</a:t>
            </a:r>
            <a:r>
              <a:rPr lang="ru" sz="1200">
                <a:solidFill>
                  <a:srgbClr val="000000"/>
                </a:solidFill>
              </a:rPr>
              <a:t> выдает </a:t>
            </a:r>
            <a:r>
              <a:rPr lang="ru" sz="1200" b="1">
                <a:solidFill>
                  <a:srgbClr val="000000"/>
                </a:solidFill>
              </a:rPr>
              <a:t>пустую строку</a:t>
            </a:r>
            <a:r>
              <a:rPr lang="ru" sz="1200">
                <a:solidFill>
                  <a:srgbClr val="000000"/>
                </a:solidFill>
              </a:rPr>
              <a:t>, а </a:t>
            </a:r>
            <a:r>
              <a:rPr lang="ru" sz="1200" b="1">
                <a:solidFill>
                  <a:srgbClr val="000000"/>
                </a:solidFill>
              </a:rPr>
              <a:t>скобки</a:t>
            </a:r>
            <a:r>
              <a:rPr lang="ru" sz="1200">
                <a:solidFill>
                  <a:srgbClr val="000000"/>
                </a:solidFill>
              </a:rPr>
              <a:t> — </a:t>
            </a:r>
            <a:r>
              <a:rPr lang="ru" sz="1200" b="1">
                <a:solidFill>
                  <a:srgbClr val="000000"/>
                </a:solidFill>
              </a:rPr>
              <a:t>undefined</a:t>
            </a:r>
            <a:r>
              <a:rPr lang="ru" sz="1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30" name="Shape 230"/>
          <p:cNvSpPr/>
          <p:nvPr/>
        </p:nvSpPr>
        <p:spPr>
          <a:xfrm>
            <a:off x="4832400" y="3233925"/>
            <a:ext cx="3999900" cy="133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"string"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ing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015200" y="328925"/>
            <a:ext cx="4817100" cy="68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000">
                <a:solidFill>
                  <a:srgbClr val="333333"/>
                </a:solidFill>
              </a:rPr>
              <a:t>Обратите внимание, </a:t>
            </a:r>
            <a:r>
              <a:rPr lang="ru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str.length</a:t>
            </a:r>
            <a:r>
              <a:rPr lang="ru" sz="1000">
                <a:solidFill>
                  <a:srgbClr val="333333"/>
                </a:solidFill>
              </a:rPr>
              <a:t> — это </a:t>
            </a:r>
            <a:r>
              <a:rPr lang="ru" sz="1000" i="1">
                <a:solidFill>
                  <a:srgbClr val="333333"/>
                </a:solidFill>
              </a:rPr>
              <a:t>свойство</a:t>
            </a:r>
            <a:r>
              <a:rPr lang="ru" sz="1000">
                <a:solidFill>
                  <a:srgbClr val="333333"/>
                </a:solidFill>
              </a:rPr>
              <a:t> строки, а </a:t>
            </a:r>
            <a:r>
              <a:rPr lang="ru" sz="1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str.charAt(pos)</a:t>
            </a:r>
            <a:r>
              <a:rPr lang="ru" sz="1000">
                <a:solidFill>
                  <a:srgbClr val="333333"/>
                </a:solidFill>
              </a:rPr>
              <a:t> — </a:t>
            </a:r>
            <a:r>
              <a:rPr lang="ru" sz="1000" i="1">
                <a:solidFill>
                  <a:srgbClr val="333333"/>
                </a:solidFill>
              </a:rPr>
              <a:t>метод</a:t>
            </a:r>
            <a:r>
              <a:rPr lang="ru" sz="1000">
                <a:solidFill>
                  <a:srgbClr val="333333"/>
                </a:solidFill>
              </a:rPr>
              <a:t>, т.е. функция.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33333"/>
                </a:solidFill>
              </a:rPr>
              <a:t>Обращение к методу всегда идет со скобками, а к свойству — без скобок.</a:t>
            </a:r>
          </a:p>
        </p:txBody>
      </p:sp>
      <p:sp>
        <p:nvSpPr>
          <p:cNvPr id="232" name="Shape 232"/>
          <p:cNvSpPr/>
          <p:nvPr/>
        </p:nvSpPr>
        <p:spPr>
          <a:xfrm>
            <a:off x="1390400" y="2332275"/>
            <a:ext cx="769800" cy="2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1390400" y="3212449"/>
            <a:ext cx="964800" cy="2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4" name="Shape 234"/>
          <p:cNvCxnSpPr>
            <a:stCxn id="235" idx="2"/>
            <a:endCxn id="232" idx="0"/>
          </p:cNvCxnSpPr>
          <p:nvPr/>
        </p:nvCxnSpPr>
        <p:spPr>
          <a:xfrm rot="5400000">
            <a:off x="2407550" y="385600"/>
            <a:ext cx="1314600" cy="25788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6" name="Shape 236"/>
          <p:cNvCxnSpPr>
            <a:stCxn id="235" idx="2"/>
            <a:endCxn id="233" idx="0"/>
          </p:cNvCxnSpPr>
          <p:nvPr/>
        </p:nvCxnSpPr>
        <p:spPr>
          <a:xfrm rot="5400000">
            <a:off x="2016200" y="874450"/>
            <a:ext cx="2194800" cy="24813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5" name="Shape 235"/>
          <p:cNvSpPr/>
          <p:nvPr/>
        </p:nvSpPr>
        <p:spPr>
          <a:xfrm>
            <a:off x="4072550" y="768400"/>
            <a:ext cx="563400" cy="2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Задача 5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Создайте строку: 'Ваше ім'я, по-батькові' (в одинарных кавычках с переводом строки в конце)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Вывидите в консоль длинну строки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Вывидите в консоль восьмой символ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Создайте новую строку из символов 2, 3, 13, 17 и выведите ее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Выведите с консоль длинну новой строки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Содержание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/>
              <a:t>Что такое массив?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Создание массивов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Работа с массивами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Работа со строками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Методы масива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Некоторые методы работы со строками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28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регистра букв строки</a:t>
            </a:r>
          </a:p>
        </p:txBody>
      </p:sp>
      <p:sp>
        <p:nvSpPr>
          <p:cNvPr id="249" name="Shape 249"/>
          <p:cNvSpPr/>
          <p:nvPr/>
        </p:nvSpPr>
        <p:spPr>
          <a:xfrm>
            <a:off x="311700" y="1434475"/>
            <a:ext cx="3999900" cy="46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"Internet"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toUpperCase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INTERNET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"Internet"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internet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311700" y="2074425"/>
            <a:ext cx="3999900" cy="28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подстроки</a:t>
            </a:r>
          </a:p>
        </p:txBody>
      </p:sp>
      <p:sp>
        <p:nvSpPr>
          <p:cNvPr id="251" name="Shape 251"/>
          <p:cNvSpPr/>
          <p:nvPr/>
        </p:nvSpPr>
        <p:spPr>
          <a:xfrm>
            <a:off x="311700" y="2356425"/>
            <a:ext cx="3999900" cy="22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"Widget with id"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"Widget"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0, "Widget"  at the beginning of string</a:t>
            </a:r>
            <a:b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1, "id" found on position 1, look closer</a:t>
            </a:r>
            <a:b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"widget"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-1, not found (different case)</a:t>
            </a:r>
          </a:p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12, searching from position 2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832400" y="1152475"/>
            <a:ext cx="3999900" cy="28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Взятие подстроки: substr, substring, slice.</a:t>
            </a:r>
          </a:p>
        </p:txBody>
      </p:sp>
      <p:sp>
        <p:nvSpPr>
          <p:cNvPr id="253" name="Shape 253"/>
          <p:cNvSpPr/>
          <p:nvPr/>
        </p:nvSpPr>
        <p:spPr>
          <a:xfrm>
            <a:off x="4832400" y="1434475"/>
            <a:ext cx="3999900" cy="31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"Widget with id"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"W", символы с позиции 0 по 1 не включая 1.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t with id, символы с позиции 2 до конца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 dget, со 2-й позиции 4 символа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"W", символы с позиции 0 по 1 не включая 1, как substring, но: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"testme"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ru" sz="12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"estm", от 1 позиции до первой с конца.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Задаче 6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Создайте массив строк: «ватафон», «граммафон», «турболон», «патифон», «графогон»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Выведите только те строки, которые содержат «фон»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Преобразуйте первый символ каждой выводимой строки в верхний регистр (сделать букву большой)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Важно помнить: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/>
              <a:t>Все строки имеют внутреннюю кодировку Юникод.</a:t>
            </a:r>
          </a:p>
          <a:p>
            <a:pPr lvl="0">
              <a:spcBef>
                <a:spcPts val="0"/>
              </a:spcBef>
              <a:buNone/>
            </a:pPr>
            <a:r>
              <a:rPr lang="ru" sz="2400"/>
              <a:t>Неважно, на каком языке написана страница, находится ли она в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windows-1251</a:t>
            </a:r>
            <a:r>
              <a:rPr lang="ru" sz="2400"/>
              <a:t> или </a:t>
            </a:r>
            <a:r>
              <a:rPr lang="ru" sz="2400"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ru" sz="2400"/>
              <a:t>. Внутри JavaScript-интерпретатора все строки приводятся к единому «юникодному» виду. Каждому символу соответствует свой код.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Методы: масив &lt;-&gt; строка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61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split</a:t>
            </a:r>
            <a:r>
              <a:rPr lang="ru"/>
              <a:t> — разбивает строку по разделителю, превращая ее в массив.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845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join</a:t>
            </a:r>
            <a:r>
              <a:rPr lang="ru"/>
              <a:t> — делает в точности противоположное </a:t>
            </a:r>
            <a:r>
              <a:rPr lang="ru" b="1"/>
              <a:t>split</a:t>
            </a:r>
            <a:r>
              <a:rPr lang="ru"/>
              <a:t>. Он берет массив и склеивает его в строку, используя разделитель.</a:t>
            </a:r>
          </a:p>
        </p:txBody>
      </p:sp>
      <p:sp>
        <p:nvSpPr>
          <p:cNvPr id="273" name="Shape 273"/>
          <p:cNvSpPr/>
          <p:nvPr/>
        </p:nvSpPr>
        <p:spPr>
          <a:xfrm>
            <a:off x="311700" y="1767175"/>
            <a:ext cx="3999900" cy="213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names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'John, Jane, Rob, Kate'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'You’ve got a message, '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4" name="Shape 274"/>
          <p:cNvSpPr/>
          <p:nvPr/>
        </p:nvSpPr>
        <p:spPr>
          <a:xfrm>
            <a:off x="4832400" y="1997875"/>
            <a:ext cx="3999900" cy="157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'Jane'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'Rob'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'Kate'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'; 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John; Jane; Rob; Kate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11700" y="4020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Разбивка по буквам: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"test"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t,e,s,t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Маленький трюк: 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"testing"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gnitset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Метод slice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89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 b="1"/>
              <a:t>slice(begin, end)</a:t>
            </a:r>
            <a:r>
              <a:rPr lang="ru"/>
              <a:t> копирует участок массива от begin до end, не включая end. Исходный массив при этом не меняется.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Аргументы ведут себя так же, как и в строковом </a:t>
            </a:r>
            <a:r>
              <a:rPr lang="ru" b="1"/>
              <a:t>slice</a:t>
            </a:r>
            <a:r>
              <a:rPr lang="ru"/>
              <a:t>: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Если не указать </a:t>
            </a:r>
            <a:r>
              <a:rPr lang="ru" b="1"/>
              <a:t>end</a:t>
            </a:r>
            <a:r>
              <a:rPr lang="ru"/>
              <a:t> — копирование будет до конца массива.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Можно использовать отрицательные индексы, они отсчитываются с конца.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Если вообще не указать аргументов — скопируется весь массив.</a:t>
            </a:r>
          </a:p>
        </p:txBody>
      </p:sp>
      <p:sp>
        <p:nvSpPr>
          <p:cNvPr id="283" name="Shape 283"/>
          <p:cNvSpPr/>
          <p:nvPr/>
        </p:nvSpPr>
        <p:spPr>
          <a:xfrm>
            <a:off x="311700" y="2049175"/>
            <a:ext cx="3948600" cy="25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"Почему"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"надо"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"учить"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"JavaScript"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arr2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элементы 1, 2 (не включая 3)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arr2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надо, учить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Метод splice и sort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11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arr.splice(index[, deleteCount, elem1, ..., elemN])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Удалить </a:t>
            </a:r>
            <a:r>
              <a:rPr lang="ru" sz="1200" b="1"/>
              <a:t>deleteCount</a:t>
            </a:r>
            <a:r>
              <a:rPr lang="ru" sz="1200"/>
              <a:t> элементов, начиная с номера </a:t>
            </a:r>
            <a:r>
              <a:rPr lang="ru" sz="1200" b="1"/>
              <a:t>index</a:t>
            </a:r>
            <a:r>
              <a:rPr lang="ru" sz="1200"/>
              <a:t>, а затем вставить </a:t>
            </a:r>
            <a:r>
              <a:rPr lang="ru" sz="1200" b="1"/>
              <a:t>elem1</a:t>
            </a:r>
            <a:r>
              <a:rPr lang="ru" sz="1200"/>
              <a:t>, ..., </a:t>
            </a:r>
            <a:r>
              <a:rPr lang="ru" sz="1200" b="1"/>
              <a:t>elemN</a:t>
            </a:r>
            <a:r>
              <a:rPr lang="ru" sz="1200"/>
              <a:t> на их место. Возвращает массив из удалённых элементов.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7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</a:t>
            </a:r>
            <a:r>
              <a:rPr lang="ru" b="1"/>
              <a:t>sort()</a:t>
            </a:r>
            <a:r>
              <a:rPr lang="ru"/>
              <a:t> сортирует массив на месте. </a:t>
            </a:r>
          </a:p>
        </p:txBody>
      </p:sp>
      <p:sp>
        <p:nvSpPr>
          <p:cNvPr id="291" name="Shape 291"/>
          <p:cNvSpPr/>
          <p:nvPr/>
        </p:nvSpPr>
        <p:spPr>
          <a:xfrm>
            <a:off x="311700" y="2326000"/>
            <a:ext cx="3999900" cy="224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"I"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"am"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"studying"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"JavaScript"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удалить 3 первых элемента и добавить другие вместо них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splice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"We"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["We", "are", "studying", "JavaScript"]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562425" y="4618950"/>
            <a:ext cx="4610400" cy="22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https://learn.javascript.ru/array-methods#метод-splice</a:t>
            </a:r>
          </a:p>
        </p:txBody>
      </p:sp>
      <p:sp>
        <p:nvSpPr>
          <p:cNvPr id="293" name="Shape 293"/>
          <p:cNvSpPr/>
          <p:nvPr/>
        </p:nvSpPr>
        <p:spPr>
          <a:xfrm>
            <a:off x="4832400" y="1528375"/>
            <a:ext cx="3999900" cy="13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1, 15, 2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4832400" y="2957737"/>
            <a:ext cx="3999900" cy="16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/>
              <a:t>По умолчанию </a:t>
            </a:r>
            <a:r>
              <a:rPr lang="ru" sz="1200" b="1"/>
              <a:t>sort</a:t>
            </a:r>
            <a:r>
              <a:rPr lang="ru" sz="1200"/>
              <a:t> сортирует, преобразуя элементы к строке.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200"/>
              <a:t>Поэтому и порядок у них строковый, ведь "2" &gt; "15".</a:t>
            </a:r>
          </a:p>
          <a:p>
            <a:pPr lvl="0">
              <a:spcBef>
                <a:spcPts val="0"/>
              </a:spcBef>
              <a:buNone/>
            </a:pPr>
            <a:r>
              <a:rPr lang="ru" sz="1200"/>
              <a:t>Для указания своего порядка сортировки в метод arr.sort(fn) нужно передать функцию fn от двух элементов, которая умеет сравнивать их.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Поиск елемента в массиве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166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Метод «</a:t>
            </a:r>
            <a:r>
              <a:rPr lang="ru" b="1"/>
              <a:t>arr.indexOf(searchElement[, fromIndex])</a:t>
            </a:r>
            <a:r>
              <a:rPr lang="ru"/>
              <a:t>» возвращает номер элемента searchElement в массиве arr или -1, если его нет.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333333"/>
                </a:solidFill>
                <a:highlight>
                  <a:srgbClr val="FFFFFF"/>
                </a:highlight>
              </a:rPr>
              <a:t>Для поиска используется строгое сравнение ===.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Как вы могли заметить, по синтаксису он полностью аналогичен методу </a:t>
            </a:r>
            <a:r>
              <a:rPr lang="ru" b="1"/>
              <a:t>indexOf</a:t>
            </a:r>
            <a:r>
              <a:rPr lang="ru"/>
              <a:t> для строк.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«</a:t>
            </a:r>
            <a:r>
              <a:rPr lang="ru" b="1"/>
              <a:t>arr.lastIndexOf(searchElement[, fromIndex])</a:t>
            </a:r>
            <a:r>
              <a:rPr lang="ru"/>
              <a:t>» ищет справа-налево: с конца массива или с номера </a:t>
            </a:r>
            <a:r>
              <a:rPr lang="ru" b="1"/>
              <a:t>fromIndex</a:t>
            </a:r>
            <a:r>
              <a:rPr lang="ru"/>
              <a:t>, если он указан.</a:t>
            </a:r>
          </a:p>
        </p:txBody>
      </p:sp>
      <p:sp>
        <p:nvSpPr>
          <p:cNvPr id="302" name="Shape 302"/>
          <p:cNvSpPr/>
          <p:nvPr/>
        </p:nvSpPr>
        <p:spPr>
          <a:xfrm>
            <a:off x="311700" y="2937000"/>
            <a:ext cx="3999900" cy="163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indexOf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-1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Задача 6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Спросить у пользователя список городов, через запятую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Создать из городов массив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Отсортировать массив по алфавиту в обратную сторону (Я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ru"/>
              <a:t> А)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Заменить в массиве город «Москва» на «Вена»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Вывести сообщение: «Тур Город1 — ГородN» (первый и последний в массиве)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Метод concat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arr.concat(value1, value2, … valueN) создаёт новый массив, в который копируются элементы из arr, а также value1, value2, ... valueN.</a:t>
            </a:r>
          </a:p>
        </p:txBody>
      </p:sp>
      <p:sp>
        <p:nvSpPr>
          <p:cNvPr id="315" name="Shape 315"/>
          <p:cNvSpPr/>
          <p:nvPr/>
        </p:nvSpPr>
        <p:spPr>
          <a:xfrm>
            <a:off x="311700" y="1912375"/>
            <a:ext cx="8520600" cy="125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newArr </a:t>
            </a:r>
            <a:r>
              <a:rPr lang="ru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newArr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1,2,3,4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11700" y="3167575"/>
            <a:ext cx="8520600" cy="367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аргумент concat – массив, то concat добавляет элементы из него.</a:t>
            </a:r>
          </a:p>
        </p:txBody>
      </p:sp>
      <p:sp>
        <p:nvSpPr>
          <p:cNvPr id="317" name="Shape 317"/>
          <p:cNvSpPr/>
          <p:nvPr/>
        </p:nvSpPr>
        <p:spPr>
          <a:xfrm>
            <a:off x="311700" y="3534775"/>
            <a:ext cx="8520600" cy="102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newArr </a:t>
            </a:r>
            <a:r>
              <a:rPr lang="ru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newArr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1,2,3,4,5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Задача 7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Создать 2 массива: 1,6,3,7 и 2,5,4,8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Объеденить их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Отсортировать и вывести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Что такое массив?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В программировании вообще: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Массив</a:t>
            </a:r>
            <a:r>
              <a:rPr lang="ru"/>
              <a:t> — набор однотипных элементов, расположенных в памяти непосредственно друг за другом, доступ к которым осуществляется по индексам.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В JavaScript’е: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Массив</a:t>
            </a:r>
            <a:r>
              <a:rPr lang="ru"/>
              <a:t> — 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Ссылки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https://learn.javascript.ru/string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https://learn.javascript.ru/array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https://learn.javascript.ru/array-methods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Inspiration: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http://codepen.io/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Тест на CSS селекторы: </a:t>
            </a:r>
            <a:r>
              <a:rPr lang="ru" u="sng">
                <a:solidFill>
                  <a:schemeClr val="hlink"/>
                </a:solidFill>
                <a:hlinkClick r:id="rId7"/>
              </a:rPr>
              <a:t>http://flukeout.github.io/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Прохождение игры с помощью JS: </a:t>
            </a:r>
            <a:r>
              <a:rPr lang="ru" u="sng">
                <a:solidFill>
                  <a:schemeClr val="hlink"/>
                </a:solidFill>
                <a:hlinkClick r:id="rId8"/>
              </a:rPr>
              <a:t>https://www.codingame.com/games/puzzles/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Создание массивов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2816050"/>
            <a:ext cx="3999900" cy="64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доступа к элементам используется индекс. Индексы начинаются с 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lang="ru"/>
              <a:t>(нуля).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832400" y="3425325"/>
            <a:ext cx="3999900" cy="64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Длина массива (количество его элементов) содержится в свойстве </a:t>
            </a:r>
            <a:r>
              <a:rPr lang="ru" b="1"/>
              <a:t>length</a:t>
            </a:r>
            <a:r>
              <a:rPr lang="ru"/>
              <a:t>.</a:t>
            </a:r>
          </a:p>
        </p:txBody>
      </p:sp>
      <p:sp>
        <p:nvSpPr>
          <p:cNvPr id="76" name="Shape 76"/>
          <p:cNvSpPr/>
          <p:nvPr/>
        </p:nvSpPr>
        <p:spPr>
          <a:xfrm>
            <a:off x="311700" y="1152475"/>
            <a:ext cx="3999900" cy="3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[];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Empty array</a:t>
            </a:r>
          </a:p>
        </p:txBody>
      </p:sp>
      <p:sp>
        <p:nvSpPr>
          <p:cNvPr id="77" name="Shape 77"/>
          <p:cNvSpPr/>
          <p:nvPr/>
        </p:nvSpPr>
        <p:spPr>
          <a:xfrm>
            <a:off x="311700" y="2124525"/>
            <a:ext cx="39999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"Plum"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78" name="Shape 78"/>
          <p:cNvSpPr/>
          <p:nvPr/>
        </p:nvSpPr>
        <p:spPr>
          <a:xfrm>
            <a:off x="311700" y="1638500"/>
            <a:ext cx="3999900" cy="3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rgbClr val="333333"/>
                </a:solidFill>
              </a:rPr>
              <a:t>Массив fruits с тремя элементами:</a:t>
            </a:r>
          </a:p>
        </p:txBody>
      </p:sp>
      <p:sp>
        <p:nvSpPr>
          <p:cNvPr id="79" name="Shape 79"/>
          <p:cNvSpPr/>
          <p:nvPr/>
        </p:nvSpPr>
        <p:spPr>
          <a:xfrm>
            <a:off x="311700" y="3576575"/>
            <a:ext cx="3999900" cy="99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Apple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Orange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Plum</a:t>
            </a:r>
          </a:p>
        </p:txBody>
      </p:sp>
      <p:sp>
        <p:nvSpPr>
          <p:cNvPr id="80" name="Shape 80"/>
          <p:cNvSpPr/>
          <p:nvPr/>
        </p:nvSpPr>
        <p:spPr>
          <a:xfrm>
            <a:off x="4832400" y="1152475"/>
            <a:ext cx="3999900" cy="11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'Pear'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now ["Apple", "Orange", "Pear"]</a:t>
            </a:r>
          </a:p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'Lemon'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now ["Apple", "Orange", "Pear", "Lemon"]</a:t>
            </a:r>
          </a:p>
        </p:txBody>
      </p:sp>
      <p:sp>
        <p:nvSpPr>
          <p:cNvPr id="81" name="Shape 81"/>
          <p:cNvSpPr/>
          <p:nvPr/>
        </p:nvSpPr>
        <p:spPr>
          <a:xfrm>
            <a:off x="4832400" y="4201775"/>
            <a:ext cx="3999900" cy="36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</a:p>
        </p:txBody>
      </p:sp>
      <p:sp>
        <p:nvSpPr>
          <p:cNvPr id="82" name="Shape 82"/>
          <p:cNvSpPr/>
          <p:nvPr/>
        </p:nvSpPr>
        <p:spPr>
          <a:xfrm>
            <a:off x="4832400" y="2769575"/>
            <a:ext cx="39999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Apple,Orange,Pear,Lemon</a:t>
            </a:r>
          </a:p>
        </p:txBody>
      </p:sp>
      <p:sp>
        <p:nvSpPr>
          <p:cNvPr id="83" name="Shape 83"/>
          <p:cNvSpPr/>
          <p:nvPr/>
        </p:nvSpPr>
        <p:spPr>
          <a:xfrm>
            <a:off x="4832400" y="2371025"/>
            <a:ext cx="3999900" cy="3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>
                <a:solidFill>
                  <a:srgbClr val="333333"/>
                </a:solidFill>
              </a:rPr>
              <a:t>Весь массив можно вывести с помошью </a:t>
            </a:r>
            <a:r>
              <a:rPr lang="ru" b="1">
                <a:solidFill>
                  <a:srgbClr val="333333"/>
                </a:solidFill>
              </a:rPr>
              <a:t>alert</a:t>
            </a:r>
            <a:r>
              <a:rPr lang="ru">
                <a:solidFill>
                  <a:srgbClr val="333333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Особенности работы length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6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Длина </a:t>
            </a:r>
            <a:r>
              <a:rPr lang="ru" b="1"/>
              <a:t>length</a:t>
            </a:r>
            <a:r>
              <a:rPr lang="ru"/>
              <a:t> — не количество элементов массива, а последний индекс + 1.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18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Обычно нам не нужно самостоятельно менять </a:t>
            </a:r>
            <a:r>
              <a:rPr lang="ru" b="1"/>
              <a:t>length</a:t>
            </a:r>
            <a:r>
              <a:rPr lang="ru"/>
              <a:t>… Но при уменьшении </a:t>
            </a:r>
            <a:r>
              <a:rPr lang="ru" b="1"/>
              <a:t>length</a:t>
            </a:r>
            <a:r>
              <a:rPr lang="ru"/>
              <a:t> массив укорачивается.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Причем этот процесс необратимый, т.е. даже если потом вернуть </a:t>
            </a:r>
            <a:r>
              <a:rPr lang="ru" b="1"/>
              <a:t>length</a:t>
            </a:r>
            <a:r>
              <a:rPr lang="ru"/>
              <a:t> обратно — значения не восстановятся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832400" y="3065075"/>
            <a:ext cx="3999900" cy="15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only 2 elems now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[1, 2]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returning 5 elems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undefined: there is no values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11700" y="3131375"/>
            <a:ext cx="3999900" cy="14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ru"/>
              <a:t>Если элементы массива нумеруются случайно или с большими пропусками, то стоит подумать о том, чтобы использовать обычный объект. Массивы предназначены именно для работы с непрерывной упорядоченной коллекцией элементов.</a:t>
            </a:r>
          </a:p>
        </p:txBody>
      </p:sp>
      <p:sp>
        <p:nvSpPr>
          <p:cNvPr id="93" name="Shape 93"/>
          <p:cNvSpPr/>
          <p:nvPr/>
        </p:nvSpPr>
        <p:spPr>
          <a:xfrm>
            <a:off x="311700" y="1970325"/>
            <a:ext cx="3999900" cy="102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[];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Задача 1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Создайте массив из трех элементов: Яблоко, Груша, Апельсин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Выведите длинну массива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Вывидите второе значение из массива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Введите четвертое значение «Банан»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Вывидите четвертое значение из массива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Выведите длинну массива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Элементы массива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5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массиве может храниться любое число элементов любого типа: строки, числа, объекты...</a:t>
            </a:r>
          </a:p>
        </p:txBody>
      </p:sp>
      <p:sp>
        <p:nvSpPr>
          <p:cNvPr id="106" name="Shape 106"/>
          <p:cNvSpPr/>
          <p:nvPr/>
        </p:nvSpPr>
        <p:spPr>
          <a:xfrm>
            <a:off x="311700" y="2038725"/>
            <a:ext cx="8520600" cy="20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 sz="180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'String'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'Ivan'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 sz="180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Ivan</a:t>
            </a:r>
          </a:p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endParaRPr sz="1800">
              <a:solidFill>
                <a:srgbClr val="70809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21428"/>
              </a:lnSpc>
              <a:spcBef>
                <a:spcPts val="0"/>
              </a:spcBef>
              <a:buNone/>
            </a:pP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 </a:t>
            </a:r>
            <a:r>
              <a:rPr lang="ru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1,String,[object Object],true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Основные операции с массивами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98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800" b="1">
                <a:solidFill>
                  <a:srgbClr val="333333"/>
                </a:solidFill>
              </a:rPr>
              <a:t>Конец массива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333333"/>
                </a:solidFill>
              </a:rPr>
              <a:t>pop</a:t>
            </a:r>
            <a:r>
              <a:rPr lang="ru">
                <a:solidFill>
                  <a:srgbClr val="333333"/>
                </a:solidFill>
              </a:rPr>
              <a:t> — удаляет </a:t>
            </a:r>
            <a:r>
              <a:rPr lang="ru" i="1">
                <a:solidFill>
                  <a:srgbClr val="333333"/>
                </a:solidFill>
              </a:rPr>
              <a:t>последний</a:t>
            </a:r>
            <a:r>
              <a:rPr lang="ru">
                <a:solidFill>
                  <a:srgbClr val="333333"/>
                </a:solidFill>
              </a:rPr>
              <a:t> элемент из массива и возвращает его.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2257000"/>
            <a:ext cx="3999900" cy="10431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"Pear"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"Pear"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Apple, Orange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3418225"/>
            <a:ext cx="3999900" cy="30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333333"/>
                </a:solidFill>
              </a:rPr>
              <a:t>push</a:t>
            </a:r>
            <a:r>
              <a:rPr lang="ru">
                <a:solidFill>
                  <a:srgbClr val="333333"/>
                </a:solidFill>
              </a:rPr>
              <a:t> — добавляет элемент в конец массива.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3807875"/>
            <a:ext cx="3999900" cy="7746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"Pear"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Apple, Orange, Pear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215500" y="1152475"/>
            <a:ext cx="3070200" cy="1408200"/>
            <a:chOff x="5215500" y="1152475"/>
            <a:chExt cx="3070200" cy="1408200"/>
          </a:xfrm>
        </p:grpSpPr>
        <p:sp>
          <p:nvSpPr>
            <p:cNvPr id="117" name="Shape 117"/>
            <p:cNvSpPr/>
            <p:nvPr/>
          </p:nvSpPr>
          <p:spPr>
            <a:xfrm>
              <a:off x="5215500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5735700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6255900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6776100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7296300" y="2116675"/>
              <a:ext cx="444000" cy="444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7448700" y="17488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6776100" y="1152475"/>
              <a:ext cx="4440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4" name="Shape 124"/>
            <p:cNvCxnSpPr>
              <a:stCxn id="122" idx="0"/>
              <a:endCxn id="123" idx="3"/>
            </p:cNvCxnSpPr>
            <p:nvPr/>
          </p:nvCxnSpPr>
          <p:spPr>
            <a:xfrm rot="5400000" flipH="1">
              <a:off x="7258200" y="1336375"/>
              <a:ext cx="374400" cy="4506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25" name="Shape 125"/>
            <p:cNvSpPr txBox="1"/>
            <p:nvPr/>
          </p:nvSpPr>
          <p:spPr>
            <a:xfrm>
              <a:off x="7740300" y="1304875"/>
              <a:ext cx="5454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/>
                <a:t>pop</a:t>
              </a: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5215500" y="3174275"/>
            <a:ext cx="3083400" cy="1408200"/>
            <a:chOff x="5215500" y="3174275"/>
            <a:chExt cx="3083400" cy="1408200"/>
          </a:xfrm>
        </p:grpSpPr>
        <p:sp>
          <p:nvSpPr>
            <p:cNvPr id="127" name="Shape 127"/>
            <p:cNvSpPr/>
            <p:nvPr/>
          </p:nvSpPr>
          <p:spPr>
            <a:xfrm>
              <a:off x="5215500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5735700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255900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6776100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7296300" y="3174275"/>
              <a:ext cx="444000" cy="444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448700" y="35420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6776100" y="4138475"/>
              <a:ext cx="4440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4" name="Shape 134"/>
            <p:cNvCxnSpPr>
              <a:stCxn id="133" idx="3"/>
              <a:endCxn id="132" idx="2"/>
            </p:cNvCxnSpPr>
            <p:nvPr/>
          </p:nvCxnSpPr>
          <p:spPr>
            <a:xfrm rot="10800000" flipH="1">
              <a:off x="7220100" y="3986075"/>
              <a:ext cx="450600" cy="3744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5" name="Shape 135"/>
            <p:cNvSpPr txBox="1"/>
            <p:nvPr/>
          </p:nvSpPr>
          <p:spPr>
            <a:xfrm>
              <a:off x="7670700" y="3986075"/>
              <a:ext cx="6282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/>
                <a:t>push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Основные операции с массивами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9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800" b="1"/>
              <a:t>Начало массива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</a:rPr>
              <a:t>shift</a:t>
            </a:r>
            <a:r>
              <a:rPr lang="ru">
                <a:solidFill>
                  <a:srgbClr val="000000"/>
                </a:solidFill>
              </a:rPr>
              <a:t> — удаляет из массива первый элемент и возвращает его.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832400" y="2217825"/>
            <a:ext cx="3999900" cy="10431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"Pear"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Apple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Orange, Pear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832400" y="3356787"/>
            <a:ext cx="3999900" cy="37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</a:rPr>
              <a:t>unshift</a:t>
            </a:r>
            <a:r>
              <a:rPr lang="ru">
                <a:solidFill>
                  <a:srgbClr val="000000"/>
                </a:solidFill>
              </a:rPr>
              <a:t> — добавляет элемент в начало массива.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832400" y="3816425"/>
            <a:ext cx="3999900" cy="774600"/>
          </a:xfrm>
          <a:prstGeom prst="rect">
            <a:avLst/>
          </a:prstGeom>
          <a:solidFill>
            <a:schemeClr val="lt2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"Pear"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fruits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ru"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fruits </a:t>
            </a:r>
            <a:r>
              <a:rPr lang="ru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>
                <a:solidFill>
                  <a:srgbClr val="708090"/>
                </a:solidFill>
                <a:latin typeface="Consolas"/>
                <a:ea typeface="Consolas"/>
                <a:cs typeface="Consolas"/>
                <a:sym typeface="Consolas"/>
              </a:rPr>
              <a:t>// Apple, Orange, Pear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538925" y="1152475"/>
            <a:ext cx="3349800" cy="1408200"/>
            <a:chOff x="538925" y="1152475"/>
            <a:chExt cx="3349800" cy="1408200"/>
          </a:xfrm>
        </p:grpSpPr>
        <p:sp>
          <p:nvSpPr>
            <p:cNvPr id="146" name="Shape 146"/>
            <p:cNvSpPr/>
            <p:nvPr/>
          </p:nvSpPr>
          <p:spPr>
            <a:xfrm flipH="1">
              <a:off x="3444725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</a:p>
          </p:txBody>
        </p:sp>
        <p:sp>
          <p:nvSpPr>
            <p:cNvPr id="147" name="Shape 147"/>
            <p:cNvSpPr/>
            <p:nvPr/>
          </p:nvSpPr>
          <p:spPr>
            <a:xfrm flipH="1">
              <a:off x="2924525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</a:p>
          </p:txBody>
        </p:sp>
        <p:sp>
          <p:nvSpPr>
            <p:cNvPr id="148" name="Shape 148"/>
            <p:cNvSpPr/>
            <p:nvPr/>
          </p:nvSpPr>
          <p:spPr>
            <a:xfrm flipH="1">
              <a:off x="2404325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</a:p>
          </p:txBody>
        </p:sp>
        <p:sp>
          <p:nvSpPr>
            <p:cNvPr id="149" name="Shape 149"/>
            <p:cNvSpPr/>
            <p:nvPr/>
          </p:nvSpPr>
          <p:spPr>
            <a:xfrm flipH="1">
              <a:off x="1884125" y="21166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</a:p>
          </p:txBody>
        </p:sp>
        <p:sp>
          <p:nvSpPr>
            <p:cNvPr id="150" name="Shape 150"/>
            <p:cNvSpPr/>
            <p:nvPr/>
          </p:nvSpPr>
          <p:spPr>
            <a:xfrm flipH="1">
              <a:off x="1363925" y="2116675"/>
              <a:ext cx="444000" cy="444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flipH="1">
              <a:off x="1211525" y="17488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</a:p>
          </p:txBody>
        </p:sp>
        <p:sp>
          <p:nvSpPr>
            <p:cNvPr id="152" name="Shape 152"/>
            <p:cNvSpPr/>
            <p:nvPr/>
          </p:nvSpPr>
          <p:spPr>
            <a:xfrm flipH="1">
              <a:off x="538925" y="1152475"/>
              <a:ext cx="4440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53" name="Shape 153"/>
            <p:cNvCxnSpPr>
              <a:stCxn id="151" idx="0"/>
              <a:endCxn id="152" idx="1"/>
            </p:cNvCxnSpPr>
            <p:nvPr/>
          </p:nvCxnSpPr>
          <p:spPr>
            <a:xfrm rot="5400000" flipH="1">
              <a:off x="1021025" y="1336375"/>
              <a:ext cx="374400" cy="4506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54" name="Shape 154"/>
            <p:cNvSpPr txBox="1"/>
            <p:nvPr/>
          </p:nvSpPr>
          <p:spPr>
            <a:xfrm flipH="1">
              <a:off x="1433525" y="1304875"/>
              <a:ext cx="5454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/>
                <a:t>shift</a:t>
              </a: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552125" y="3174275"/>
            <a:ext cx="3349800" cy="1408200"/>
            <a:chOff x="552125" y="3174275"/>
            <a:chExt cx="3349800" cy="1408200"/>
          </a:xfrm>
        </p:grpSpPr>
        <p:sp>
          <p:nvSpPr>
            <p:cNvPr id="156" name="Shape 156"/>
            <p:cNvSpPr/>
            <p:nvPr/>
          </p:nvSpPr>
          <p:spPr>
            <a:xfrm flipH="1">
              <a:off x="3457925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</a:p>
          </p:txBody>
        </p:sp>
        <p:sp>
          <p:nvSpPr>
            <p:cNvPr id="157" name="Shape 157"/>
            <p:cNvSpPr/>
            <p:nvPr/>
          </p:nvSpPr>
          <p:spPr>
            <a:xfrm flipH="1">
              <a:off x="2937725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2417525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</a:p>
          </p:txBody>
        </p:sp>
        <p:sp>
          <p:nvSpPr>
            <p:cNvPr id="159" name="Shape 159"/>
            <p:cNvSpPr/>
            <p:nvPr/>
          </p:nvSpPr>
          <p:spPr>
            <a:xfrm flipH="1">
              <a:off x="1897325" y="31742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</a:p>
          </p:txBody>
        </p:sp>
        <p:sp>
          <p:nvSpPr>
            <p:cNvPr id="160" name="Shape 160"/>
            <p:cNvSpPr/>
            <p:nvPr/>
          </p:nvSpPr>
          <p:spPr>
            <a:xfrm flipH="1">
              <a:off x="1377125" y="3174275"/>
              <a:ext cx="444000" cy="444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1224725" y="3542075"/>
              <a:ext cx="444000" cy="44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</a:p>
          </p:txBody>
        </p:sp>
        <p:sp>
          <p:nvSpPr>
            <p:cNvPr id="162" name="Shape 162"/>
            <p:cNvSpPr/>
            <p:nvPr/>
          </p:nvSpPr>
          <p:spPr>
            <a:xfrm flipH="1">
              <a:off x="552125" y="4138475"/>
              <a:ext cx="4440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3" name="Shape 163"/>
            <p:cNvCxnSpPr>
              <a:stCxn id="162" idx="1"/>
              <a:endCxn id="161" idx="2"/>
            </p:cNvCxnSpPr>
            <p:nvPr/>
          </p:nvCxnSpPr>
          <p:spPr>
            <a:xfrm rot="10800000" flipH="1">
              <a:off x="996125" y="3986075"/>
              <a:ext cx="450600" cy="3744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64" name="Shape 164"/>
            <p:cNvSpPr txBox="1"/>
            <p:nvPr/>
          </p:nvSpPr>
          <p:spPr>
            <a:xfrm flipH="1">
              <a:off x="1446675" y="3981725"/>
              <a:ext cx="7134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/>
                <a:t>unshift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1706</Words>
  <Application>Microsoft Office PowerPoint</Application>
  <PresentationFormat>Экран (16:9)</PresentationFormat>
  <Paragraphs>222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Ubuntu</vt:lpstr>
      <vt:lpstr>Consolas</vt:lpstr>
      <vt:lpstr>Courier New</vt:lpstr>
      <vt:lpstr>Arial</vt:lpstr>
      <vt:lpstr>simple-light-2</vt:lpstr>
      <vt:lpstr>JavaScript Base</vt:lpstr>
      <vt:lpstr>Содержание</vt:lpstr>
      <vt:lpstr>Что такое массив?</vt:lpstr>
      <vt:lpstr>Создание массивов</vt:lpstr>
      <vt:lpstr>Особенности работы length</vt:lpstr>
      <vt:lpstr>Задача 1</vt:lpstr>
      <vt:lpstr>Элементы массива</vt:lpstr>
      <vt:lpstr>Основные операции с массивами</vt:lpstr>
      <vt:lpstr>Основные операции с массивами</vt:lpstr>
      <vt:lpstr>Особенность push и unshift</vt:lpstr>
      <vt:lpstr>Задача 2</vt:lpstr>
      <vt:lpstr>Перебор элементов</vt:lpstr>
      <vt:lpstr>Задача 3</vt:lpstr>
      <vt:lpstr>Многомерный массив в JavaScript</vt:lpstr>
      <vt:lpstr>Задача 4</vt:lpstr>
      <vt:lpstr>Создание массива через new Array</vt:lpstr>
      <vt:lpstr>Работа со строками</vt:lpstr>
      <vt:lpstr>Работа со строками</vt:lpstr>
      <vt:lpstr>Задача 5</vt:lpstr>
      <vt:lpstr>Некоторые методы работы со строками</vt:lpstr>
      <vt:lpstr>Задаче 6</vt:lpstr>
      <vt:lpstr>Важно помнить:</vt:lpstr>
      <vt:lpstr>Методы: масив &lt;-&gt; строка</vt:lpstr>
      <vt:lpstr>Метод slice</vt:lpstr>
      <vt:lpstr>Метод splice и sort</vt:lpstr>
      <vt:lpstr>Поиск елемента в массиве</vt:lpstr>
      <vt:lpstr>Задача 6</vt:lpstr>
      <vt:lpstr>Метод concat</vt:lpstr>
      <vt:lpstr>Задача 7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Base</dc:title>
  <cp:lastModifiedBy>Артём Гончаренко</cp:lastModifiedBy>
  <cp:revision>1</cp:revision>
  <dcterms:modified xsi:type="dcterms:W3CDTF">2016-09-19T11:05:21Z</dcterms:modified>
</cp:coreProperties>
</file>