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Ubuntu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Ubuntu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Ubuntu-italic.fntdata"/><Relationship Id="rId12" Type="http://schemas.openxmlformats.org/officeDocument/2006/relationships/slide" Target="slides/slide8.xml"/><Relationship Id="rId34" Type="http://schemas.openxmlformats.org/officeDocument/2006/relationships/font" Target="fonts/Ubuntu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Ubuntu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Ubuntu"/>
              <a:defRPr b="1" sz="52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Ubuntu"/>
              <a:defRPr b="1" sz="120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Ubuntu"/>
              <a:defRPr sz="36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buFont typeface="Ubuntu"/>
              <a:defRPr sz="2400"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buFont typeface="Ubuntu"/>
              <a:defRPr b="1" sz="4800"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Ubuntu"/>
              <a:defRPr b="1" sz="42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descr="itea-logo.png"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-12" y="4588550"/>
            <a:ext cx="1552575" cy="5429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learn.javascript.ru/object" TargetMode="External"/><Relationship Id="rId4" Type="http://schemas.openxmlformats.org/officeDocument/2006/relationships/hyperlink" Target="https://learn.javascript.ru/object-for-in" TargetMode="External"/><Relationship Id="rId5" Type="http://schemas.openxmlformats.org/officeDocument/2006/relationships/hyperlink" Target="https://learn.javascript.ru/object-reference" TargetMode="External"/><Relationship Id="rId6" Type="http://schemas.openxmlformats.org/officeDocument/2006/relationships/hyperlink" Target="https://learn.javascript.ru/object-methods" TargetMode="External"/><Relationship Id="rId7" Type="http://schemas.openxmlformats.org/officeDocument/2006/relationships/hyperlink" Target="https://developer.mozilla.org/ru/docs/Web/JavaScript/Guide/Working_with_Objects" TargetMode="External"/><Relationship Id="rId8" Type="http://schemas.openxmlformats.org/officeDocument/2006/relationships/hyperlink" Target="https://learn.javascript.ru/object-conversio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Base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Занятие 5. Объекты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Значения свойств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495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качестве значения можно тут же указать и другой объект</a:t>
            </a:r>
          </a:p>
        </p:txBody>
      </p:sp>
      <p:sp>
        <p:nvSpPr>
          <p:cNvPr id="127" name="Shape 127"/>
          <p:cNvSpPr/>
          <p:nvPr/>
        </p:nvSpPr>
        <p:spPr>
          <a:xfrm>
            <a:off x="311700" y="1647775"/>
            <a:ext cx="8520600" cy="293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name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"Genny"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age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size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top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middle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bottom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90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"Genny"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90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Проверка наличия свойства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3999900" cy="1716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Иногда бывает нужно проверить, есть ли в объекте свойство с определенным ключом.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Для этого есть особый оператор: "in".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Его синтаксис: "prop" in obj, причем имя свойства — в виде строки, например</a:t>
            </a:r>
          </a:p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832400" y="1152475"/>
            <a:ext cx="3999900" cy="227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Впрочем, чаще используется другой способ — сравнение значения с undefined.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Дело в том, что в JavaScript можно обратиться к любому свойству объекта, даже если его нет. Ошибки не будет.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Но если свойство не существует, то вернется специальное значение </a:t>
            </a:r>
            <a:r>
              <a:rPr b="1" lang="en"/>
              <a:t>undefined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311700" y="2868775"/>
            <a:ext cx="3999900" cy="17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"person has name"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36" name="Shape 136"/>
          <p:cNvSpPr/>
          <p:nvPr/>
        </p:nvSpPr>
        <p:spPr>
          <a:xfrm>
            <a:off x="4832400" y="3474900"/>
            <a:ext cx="3999900" cy="111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en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undefined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Задача 2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Создать объект car через литерал с такими свойствами: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Model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Year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Manufacturer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Переназначить year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Проверить наличие свойств: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Model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Manufacturer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Body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Перебор свойств объекта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3999900" cy="111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перебора всех свойств из объекта используется цикл по свойствам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for..in</a:t>
            </a:r>
            <a:r>
              <a:rPr lang="en"/>
              <a:t>. Эта синтаксическая конструкция отличается от рассмотренного ранее цикла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for(;;)</a:t>
            </a:r>
            <a:r>
              <a:rPr lang="en"/>
              <a:t>.</a:t>
            </a:r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menu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width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height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title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"Menu"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key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menu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этот код будет вызван для каждого свойства объекта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..и выведет имя свойства и его значение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"Key: 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key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 value: 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menu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11700" y="2397225"/>
            <a:ext cx="3999900" cy="88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key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obj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/*...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делать что-то с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obj[key]...*/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11700" y="3413375"/>
            <a:ext cx="3999900" cy="115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</a:rPr>
              <a:t>Обратите внимание, мы использовали квадратные скобки 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menu[key]</a:t>
            </a:r>
            <a:r>
              <a:rPr lang="en">
                <a:solidFill>
                  <a:srgbClr val="333333"/>
                </a:solidFill>
              </a:rPr>
              <a:t>. Как уже говорилось, если имя свойства хранится в переменной, то обратиться к нему можно только так, не через точку.</a:t>
            </a:r>
          </a:p>
        </p:txBody>
      </p:sp>
      <p:sp>
        <p:nvSpPr>
          <p:cNvPr id="152" name="Shape 152"/>
          <p:cNvSpPr/>
          <p:nvPr/>
        </p:nvSpPr>
        <p:spPr>
          <a:xfrm>
            <a:off x="4850125" y="4106700"/>
            <a:ext cx="9222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3" name="Shape 153"/>
          <p:cNvCxnSpPr>
            <a:stCxn id="151" idx="3"/>
            <a:endCxn id="152" idx="1"/>
          </p:cNvCxnSpPr>
          <p:nvPr/>
        </p:nvCxnSpPr>
        <p:spPr>
          <a:xfrm>
            <a:off x="4311600" y="3991175"/>
            <a:ext cx="538500" cy="2265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Порядок перебора свойств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80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Порядок перебора соответствует порядку объявления для нечисловых ключей, а числовые — сортируются (в современных браузерах).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11700" y="1955275"/>
            <a:ext cx="8584800" cy="262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 </a:t>
            </a:r>
            <a:r>
              <a:rPr lang="en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firstname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"Rob"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lastname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"Stark"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age </a:t>
            </a:r>
            <a:r>
              <a:rPr lang="en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prop </a:t>
            </a:r>
            <a:r>
              <a:rPr lang="en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prop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firstname, lastname, age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Задача 3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Вывести все свойства объекта из предыдущей задачи в столбик так: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Имя свойства: Значение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Методы объектов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3999900" cy="66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При объявлении объекта можно указать свойство-функцию.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4832400" y="1152475"/>
            <a:ext cx="3999900" cy="111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Свойства-функции называют «методами» объектов. Их можно добавлять и удалять в любой момент, в том числе и явным присваиванием.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11700" y="1818475"/>
            <a:ext cx="3999900" cy="27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name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'Robert'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method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sayHi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'Hello!'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call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sayHi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832400" y="2271175"/>
            <a:ext cx="3999900" cy="229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name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'Robert'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sayHi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'Hello!'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Call method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sayHi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Ключевое слово «this»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доступа к текущему объекту из метода используется ключевое слово </a:t>
            </a:r>
            <a:r>
              <a:rPr b="1" lang="en"/>
              <a:t>this</a:t>
            </a:r>
            <a:r>
              <a:rPr lang="en"/>
              <a:t>.</a:t>
            </a:r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Использование </a:t>
            </a:r>
            <a:r>
              <a:rPr b="1" lang="en"/>
              <a:t>this</a:t>
            </a:r>
            <a:r>
              <a:rPr lang="en"/>
              <a:t> гарантирует, что функция работает именно с тем объектом, в контексте которого вызвана.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Контекст </a:t>
            </a:r>
            <a:r>
              <a:rPr b="1" lang="en"/>
              <a:t>this</a:t>
            </a:r>
            <a:r>
              <a:rPr lang="en"/>
              <a:t> никак не привязан к функции, даже если она создана в объявлении объекта. Чтобы </a:t>
            </a:r>
            <a:r>
              <a:rPr b="1" lang="en"/>
              <a:t>this</a:t>
            </a:r>
            <a:r>
              <a:rPr lang="en"/>
              <a:t> передался, нужно вызвать функцию именно через точку (или квадратные скобки).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11700" y="1725175"/>
            <a:ext cx="3999900" cy="284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name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'Robert'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sayHi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sayHi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sayHi in user context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Копирование объекта по ссылке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В переменной, которой присвоен объект, хранится не сам объект, а «адрес его места в памяти», иными словами — «ссылка» на него.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При копировании переменной с объектом — копируется эта ссылка, а объект по-прежнему остается в единственном экземпляре.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Так как объект всего один, то изменения через любую переменную видны в других переменных.</a:t>
            </a:r>
          </a:p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user </a:t>
            </a:r>
            <a:r>
              <a:rPr lang="en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'Rob</a:t>
            </a:r>
            <a:r>
              <a:rPr lang="en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admin </a:t>
            </a:r>
            <a:r>
              <a:rPr lang="en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user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admin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en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'John'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'John'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Задача 4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Создать объект person со свойством name и методом getName, который возвращает имя. </a:t>
            </a:r>
            <a:r>
              <a:rPr b="1" lang="en"/>
              <a:t>Literal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Добавить (не в литерал) метод sayHello, которое выводит «Привет имя!»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Содержание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Понятие «объект»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Способы создания объектов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Свойства объектов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Методы объектов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Ключевое слово «this»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Преобразования объектов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Бывают операции, при которых объект должен быть преобразован в примитив.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Например: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Строковое преобразование</a:t>
            </a:r>
            <a:r>
              <a:rPr lang="en"/>
              <a:t> — если объект выводится через alert(obj).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Численное преобразование</a:t>
            </a:r>
            <a:r>
              <a:rPr lang="en"/>
              <a:t> — при арифметических операциях, сравнении с примитивом.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Логическое преобразование</a:t>
            </a:r>
            <a:r>
              <a:rPr lang="en"/>
              <a:t> — при if(obj) и других логических операциях.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Логическое преобразование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132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Любой объект в логическом контексте — true, даже если это пустой массив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 sz="2400"/>
              <a:t> или объект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" sz="2400"/>
              <a:t>.</a:t>
            </a:r>
          </a:p>
        </p:txBody>
      </p:sp>
      <p:sp>
        <p:nvSpPr>
          <p:cNvPr id="209" name="Shape 209"/>
          <p:cNvSpPr txBox="1"/>
          <p:nvPr>
            <p:ph idx="4294967295" type="body"/>
          </p:nvPr>
        </p:nvSpPr>
        <p:spPr>
          <a:xfrm>
            <a:off x="311700" y="2612575"/>
            <a:ext cx="8520600" cy="19563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({}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[])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"All objects – true!"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4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сработает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Строковое преобразование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3999900" cy="87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Стандартным строковым представлением пользовательского объекта является строка "[object Object]"</a:t>
            </a:r>
          </a:p>
        </p:txBody>
      </p:sp>
      <p:sp>
        <p:nvSpPr>
          <p:cNvPr id="216" name="Shape 216"/>
          <p:cNvSpPr txBox="1"/>
          <p:nvPr>
            <p:ph idx="2" type="body"/>
          </p:nvPr>
        </p:nvSpPr>
        <p:spPr>
          <a:xfrm>
            <a:off x="4832400" y="1152475"/>
            <a:ext cx="3999900" cy="94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Если в объекте присутствует метод </a:t>
            </a:r>
            <a:r>
              <a:rPr b="1" lang="en"/>
              <a:t>toString</a:t>
            </a:r>
            <a:r>
              <a:rPr lang="en"/>
              <a:t>, который возвращает примитив, то он используется для преобразования.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311700" y="2166825"/>
            <a:ext cx="3999900" cy="132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firstName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'Robert'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[object Object]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311700" y="3626675"/>
            <a:ext cx="39999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Такой вывод объекта не содержит интересной информации. Поэтому имеет смысл его поменять на что-то более полезное.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4832400" y="2166825"/>
            <a:ext cx="3999900" cy="240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firstName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'Robert'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toString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'User '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User Robert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Численное преобразование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52475"/>
            <a:ext cx="3999900" cy="92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Для численного преобразования объекта используется метод valueOf, а если его нет — то toString.</a:t>
            </a:r>
          </a:p>
        </p:txBody>
      </p:sp>
      <p:sp>
        <p:nvSpPr>
          <p:cNvPr id="226" name="Shape 2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При строковом преобразовании объекта используется его метод </a:t>
            </a:r>
            <a:r>
              <a:rPr b="1" lang="en"/>
              <a:t>toString</a:t>
            </a:r>
            <a:r>
              <a:rPr lang="en"/>
              <a:t>. Он должен возвращать примитивное значение, причём не обязательно именно строку.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Для численного преобразования используется метод </a:t>
            </a:r>
            <a:r>
              <a:rPr b="1" lang="en"/>
              <a:t>valueOf</a:t>
            </a:r>
            <a:r>
              <a:rPr lang="en"/>
              <a:t>, который также может возвратить любое примитивное значение. У большинства объектов </a:t>
            </a:r>
            <a:r>
              <a:rPr b="1" lang="en"/>
              <a:t>valueOf</a:t>
            </a:r>
            <a:r>
              <a:rPr lang="en"/>
              <a:t> не работает (возвращает сам объект и потому игнорируется), при этом для численного преобразования используется </a:t>
            </a:r>
            <a:r>
              <a:rPr b="1" lang="en"/>
              <a:t>toString</a:t>
            </a:r>
            <a:r>
              <a:rPr lang="en"/>
              <a:t>.</a:t>
            </a:r>
          </a:p>
        </p:txBody>
      </p:sp>
      <p:sp>
        <p:nvSpPr>
          <p:cNvPr id="227" name="Shape 227"/>
          <p:cNvSpPr/>
          <p:nvPr/>
        </p:nvSpPr>
        <p:spPr>
          <a:xfrm>
            <a:off x="311700" y="2074675"/>
            <a:ext cx="3999900" cy="249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room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number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777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valueOf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toString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room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777, valueOf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room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valueOf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valueOf удалён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room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777, toString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Задача 5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 объекту из предыдущей задачи добавить метод toString который возвращает строку вида: «Person: имя».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 chaining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Method chaining</a:t>
            </a:r>
            <a:r>
              <a:rPr lang="en"/>
              <a:t> — это последовательный вызов методов через точку.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Для того, чтобы это работало, методы должны возвращать объёкт (через this).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Работает это так: когда методы завершают свою работу, они возвращают объект, у которого они изначально были вызваны. Мы можем немедленно вызвать любой из методов объекта.</a:t>
            </a:r>
          </a:p>
        </p:txBody>
      </p:sp>
      <p:sp>
        <p:nvSpPr>
          <p:cNvPr id="240" name="Shape 2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4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road = 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distance: 0,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goAhead: </a:t>
            </a:r>
            <a:r>
              <a:rPr b="1" lang="en" sz="1200">
                <a:solidFill>
                  <a:srgbClr val="000084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200">
                <a:solidFill>
                  <a:srgbClr val="00008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.distance++;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200">
                <a:solidFill>
                  <a:srgbClr val="00008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8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},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goBack: </a:t>
            </a:r>
            <a:r>
              <a:rPr b="1" lang="en" sz="1200">
                <a:solidFill>
                  <a:srgbClr val="000084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200">
                <a:solidFill>
                  <a:srgbClr val="00008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.distance--;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200">
                <a:solidFill>
                  <a:srgbClr val="00008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8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},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getDistance: </a:t>
            </a:r>
            <a:r>
              <a:rPr b="1" lang="en" sz="1200">
                <a:solidFill>
                  <a:srgbClr val="000084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200">
                <a:solidFill>
                  <a:srgbClr val="00008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8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.distance;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84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(road.goAhead().goAhead().goBack().getDistance());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Задача 6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Дополнить предыдущую задачу так, чтобы методы можно было вызвать «паровозиком» (method chaining). И вызвать из так.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Ссылки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https://learn.javascript.ru/object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https://learn.javascript.ru/object-for-in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https://learn.javascript.ru/object-reference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https://learn.javascript.ru/object-methods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https://developer.mozilla.org/ru/docs/Web/JavaScript/Guide/Working_with_Objects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https://learn.javascript.ru/object-conversion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Вопросы?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Понятие «объект»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Объекты</a:t>
            </a:r>
            <a:r>
              <a:rPr lang="en"/>
              <a:t> в </a:t>
            </a:r>
            <a:r>
              <a:rPr b="1" lang="en"/>
              <a:t>JavaScript</a:t>
            </a:r>
            <a:r>
              <a:rPr lang="en"/>
              <a:t>, как и во многих других языках программирования, похожи на объекты реальной жизни. Концепцию объектов JavaScript легче понять, проводя паралелли с реально существующими в жизни объектами.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В JavaScript, объект это самостоятельная единица, имеющая свойства и определенный тип. Сравним, например, с чашкой. У чашки есть цвет, форма, вес, материал, из которого она сделана, и т.д. Точно так же, объекты JavaScript имеют свойства, которые определяют их характеристики.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Понятие «объект»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JavaScript</a:t>
            </a:r>
            <a:r>
              <a:rPr lang="en"/>
              <a:t> спроектирован на основе простой парадигмы. В основе концепции лежат простые объекты. </a:t>
            </a:r>
            <a:r>
              <a:rPr b="1" lang="en"/>
              <a:t>Объект</a:t>
            </a:r>
            <a:r>
              <a:rPr lang="en"/>
              <a:t> — это набор свойств, и свойство состоит из имени и значения, ассоциированного и этим именем. Значением свойства может быть функция, которую можно назвать </a:t>
            </a:r>
            <a:r>
              <a:rPr b="1" lang="en"/>
              <a:t>методом</a:t>
            </a:r>
            <a:r>
              <a:rPr lang="en"/>
              <a:t> объекта. В дополнение к встроенным в браузер объектам, вы можете определить свои собственные объекты.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Объекты в JavaScript сочетают в себе два важных функционала: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Первый — это ассоциативный массив: структура, пригодная для хранения любых данных.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Второй — языковые возможности для объектно-ориентированного программирования.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Способы создания объектов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813375"/>
            <a:ext cx="8520600" cy="86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obj </a:t>
            </a:r>
            <a:r>
              <a:rPr lang="en" sz="24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Object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obj </a:t>
            </a:r>
            <a:r>
              <a:rPr lang="en" sz="24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{};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4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пустые фигурные скобки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11700" y="2719775"/>
            <a:ext cx="85206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Обычно все пользуются синтаксисом 2, т.к. он короче.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Объект может содержать в себе любые значения, которые называются свойствами объекта. Доступ к свойствам осуществляется по имени свойства (иногда говорят «по ключу»).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11700" y="1152475"/>
            <a:ext cx="85206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Пустой объект можно создать следующими способами: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Свойства объектов</a:t>
            </a: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311700" y="1152425"/>
            <a:ext cx="3999900" cy="111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Свойство объекта можно понимать как переменную, закрепленную за объектом. Свойства объекта определяют его характеристики.</a:t>
            </a:r>
          </a:p>
        </p:txBody>
      </p:sp>
      <p:sp>
        <p:nvSpPr>
          <p:cNvPr id="89" name="Shape 89"/>
          <p:cNvSpPr/>
          <p:nvPr/>
        </p:nvSpPr>
        <p:spPr>
          <a:xfrm>
            <a:off x="311700" y="2329675"/>
            <a:ext cx="3999900" cy="105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{};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maker</a:t>
            </a:r>
            <a: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90" name="Shape 90"/>
          <p:cNvSpPr/>
          <p:nvPr/>
        </p:nvSpPr>
        <p:spPr>
          <a:xfrm>
            <a:off x="311700" y="3513225"/>
            <a:ext cx="3999900" cy="105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"maker"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4D4E5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832400" y="1140975"/>
            <a:ext cx="3999900" cy="87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Чтобы прочитать значения также обращаются через точку или квадратные скобки.</a:t>
            </a:r>
          </a:p>
        </p:txBody>
      </p:sp>
      <p:sp>
        <p:nvSpPr>
          <p:cNvPr id="92" name="Shape 92"/>
          <p:cNvSpPr/>
          <p:nvPr/>
        </p:nvSpPr>
        <p:spPr>
          <a:xfrm>
            <a:off x="4832400" y="2146625"/>
            <a:ext cx="3999900" cy="50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myCar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maker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myCar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"Ford Mustang"</a:t>
            </a:r>
          </a:p>
        </p:txBody>
      </p:sp>
      <p:sp>
        <p:nvSpPr>
          <p:cNvPr id="93" name="Shape 93"/>
          <p:cNvSpPr/>
          <p:nvPr/>
        </p:nvSpPr>
        <p:spPr>
          <a:xfrm>
            <a:off x="4832400" y="2787175"/>
            <a:ext cx="3999900" cy="50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myCar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"maker"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myCar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 );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"Ford Mustang"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832400" y="3427725"/>
            <a:ext cx="39999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Удаление осуществляется оператором </a:t>
            </a:r>
            <a:r>
              <a:rPr b="1" lang="en"/>
              <a:t>delete</a:t>
            </a:r>
          </a:p>
        </p:txBody>
      </p:sp>
      <p:sp>
        <p:nvSpPr>
          <p:cNvPr id="95" name="Shape 95"/>
          <p:cNvSpPr/>
          <p:nvPr/>
        </p:nvSpPr>
        <p:spPr>
          <a:xfrm>
            <a:off x="4832400" y="4068275"/>
            <a:ext cx="3999900" cy="50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myCar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Свойства объектов</a:t>
            </a: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Вообще, если имя свойства хранится в переменной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var key = "age"</a:t>
            </a:r>
            <a:r>
              <a:rPr lang="en"/>
              <a:t>), то единственный способ к нему обратиться — это квадратные скобки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person[key]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Доступ через точку используется, если мы на этапе написания программы уже знаем название свойства. А если оно будет определено по ходу выполнения, например, введено посетителем и записано в переменную, то единственный выбор — квадратные скобки.</a:t>
            </a: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311700" y="1152450"/>
            <a:ext cx="3999900" cy="94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Разница между использованием через точку и квадратные скобки следующая: квадратные скобки позволяют использовать в качестве имени свойства любую строку.</a:t>
            </a:r>
          </a:p>
        </p:txBody>
      </p:sp>
      <p:sp>
        <p:nvSpPr>
          <p:cNvPr id="103" name="Shape 103"/>
          <p:cNvSpPr/>
          <p:nvPr/>
        </p:nvSpPr>
        <p:spPr>
          <a:xfrm>
            <a:off x="311700" y="2158700"/>
            <a:ext cx="3999900" cy="72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{};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'preferred music style'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'Jazz'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11700" y="2944750"/>
            <a:ext cx="39999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Квадратные скобки также позволяют обратиться к свойству, имя которого хранится в переменной</a:t>
            </a:r>
          </a:p>
        </p:txBody>
      </p:sp>
      <p:sp>
        <p:nvSpPr>
          <p:cNvPr id="105" name="Shape 105"/>
          <p:cNvSpPr/>
          <p:nvPr/>
        </p:nvSpPr>
        <p:spPr>
          <a:xfrm>
            <a:off x="311700" y="3841400"/>
            <a:ext cx="3999900" cy="72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age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key </a:t>
            </a:r>
            <a:r>
              <a:rPr lang="en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'age'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person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person['age']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Задача 1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Создайте пустой объект user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Добавьте свойство firstname = “Василий”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Добавьте свойство lastname = “Васильев”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Добавьте свойство age = 29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Замените значения свойств на Иван Иванов соответственно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Удалите свойство 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Объявление со свойствами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3999900" cy="178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Объект можно заполнить значениями при создании, указав их в фигурных скобках: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 ключ1: значение1, ключ2: значение2, ... }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Такой синтаксис называется </a:t>
            </a:r>
            <a:r>
              <a:rPr b="1" lang="en"/>
              <a:t>литеральным</a:t>
            </a:r>
            <a:r>
              <a:rPr lang="en"/>
              <a:t> (англ. </a:t>
            </a:r>
            <a:r>
              <a:rPr b="1" lang="en"/>
              <a:t>literal</a:t>
            </a:r>
            <a:r>
              <a:rPr lang="en"/>
              <a:t>).</a:t>
            </a:r>
          </a:p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832400" y="1152475"/>
            <a:ext cx="3999900" cy="92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Названия свойств можно перечислять как в кавычках, так и без, если они удовлетворяют ограничениям для имён переменных.</a:t>
            </a:r>
          </a:p>
        </p:txBody>
      </p:sp>
      <p:sp>
        <p:nvSpPr>
          <p:cNvPr id="119" name="Shape 119"/>
          <p:cNvSpPr/>
          <p:nvPr/>
        </p:nvSpPr>
        <p:spPr>
          <a:xfrm>
            <a:off x="311700" y="3071625"/>
            <a:ext cx="3999900" cy="149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menuSetup </a:t>
            </a:r>
            <a:r>
              <a:rPr lang="en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width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height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title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"Menu"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120" name="Shape 120"/>
          <p:cNvSpPr/>
          <p:nvPr/>
        </p:nvSpPr>
        <p:spPr>
          <a:xfrm>
            <a:off x="4832400" y="2209425"/>
            <a:ext cx="3999900" cy="149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menuSetup </a:t>
            </a:r>
            <a:r>
              <a:rPr lang="en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width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'height'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"has submenu"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