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69" r:id="rId1"/>
  </p:sldMasterIdLst>
  <p:sldIdLst>
    <p:sldId id="272" r:id="rId2"/>
    <p:sldId id="292" r:id="rId3"/>
    <p:sldId id="294" r:id="rId4"/>
    <p:sldId id="295" r:id="rId5"/>
    <p:sldId id="320" r:id="rId6"/>
    <p:sldId id="321" r:id="rId7"/>
    <p:sldId id="302" r:id="rId8"/>
    <p:sldId id="314" r:id="rId9"/>
    <p:sldId id="322" r:id="rId10"/>
    <p:sldId id="305" r:id="rId11"/>
    <p:sldId id="317" r:id="rId12"/>
    <p:sldId id="32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DE0A02-6131-4BF9-9E5E-C9957EA6310E}">
          <p14:sldIdLst>
            <p14:sldId id="272"/>
            <p14:sldId id="292"/>
            <p14:sldId id="294"/>
            <p14:sldId id="295"/>
            <p14:sldId id="320"/>
            <p14:sldId id="321"/>
            <p14:sldId id="302"/>
            <p14:sldId id="314"/>
            <p14:sldId id="322"/>
            <p14:sldId id="305"/>
            <p14:sldId id="317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" initials="И" lastIdx="1" clrIdx="0">
    <p:extLst>
      <p:ext uri="{19B8F6BF-5375-455C-9EA6-DF929625EA0E}">
        <p15:presenceInfo xmlns:p15="http://schemas.microsoft.com/office/powerpoint/2012/main" userId="13aaf36d95e15b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75" d="100"/>
          <a:sy n="75" d="100"/>
        </p:scale>
        <p:origin x="67" y="1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>
                <a:effectLst/>
              </a:rPr>
              <a:t>Время формирования страницы</a:t>
            </a:r>
            <a:r>
              <a:rPr lang="ru-RU" sz="1400" b="0" i="0" u="none" strike="noStrike" baseline="0"/>
              <a:t>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FC4-4F7B-9AAE-926A673757B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A5-428A-9705-5886874C0A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Лист1!$C$1:$D$2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Лист1!$C$3:$D$3</c:f>
              <c:numCache>
                <c:formatCode>General</c:formatCode>
                <c:ptCount val="2"/>
                <c:pt idx="0">
                  <c:v>0.16700000000000001</c:v>
                </c:pt>
                <c:pt idx="1">
                  <c:v>3.4542999999999999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5-428A-9705-5886874C0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444160"/>
        <c:axId val="1864440832"/>
      </c:barChart>
      <c:catAx>
        <c:axId val="1864444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64440832"/>
        <c:crosses val="autoZero"/>
        <c:auto val="1"/>
        <c:lblAlgn val="ctr"/>
        <c:lblOffset val="100"/>
        <c:noMultiLvlLbl val="0"/>
      </c:catAx>
      <c:valAx>
        <c:axId val="186444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644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ru-RU"/>
              <a:t>Количество запросов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99-48BD-A04B-93AAA8A1AC47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099-48BD-A04B-93AAA8A1AC47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99-48BD-A04B-93AAA8A1AC4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99-48BD-A04B-93AAA8A1A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Лист1!$A$1:$B$2</c:f>
              <c:strCache>
                <c:ptCount val="2"/>
                <c:pt idx="0">
                  <c:v>С кешем</c:v>
                </c:pt>
                <c:pt idx="1">
                  <c:v>Без кеша</c:v>
                </c:pt>
              </c:strCache>
            </c:strRef>
          </c:cat>
          <c:val>
            <c:numRef>
              <c:f>Лист1!$A$3:$B$3</c:f>
              <c:numCache>
                <c:formatCode>General</c:formatCode>
                <c:ptCount val="2"/>
                <c:pt idx="0">
                  <c:v>181</c:v>
                </c:pt>
                <c:pt idx="1">
                  <c:v>2861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9-48BD-A04B-93AAA8A1A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638672"/>
        <c:axId val="1855640336"/>
      </c:barChart>
      <c:catAx>
        <c:axId val="185563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55640336"/>
        <c:crosses val="autoZero"/>
        <c:auto val="1"/>
        <c:lblAlgn val="ctr"/>
        <c:lblOffset val="100"/>
        <c:noMultiLvlLbl val="0"/>
      </c:catAx>
      <c:valAx>
        <c:axId val="185564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ru-RU"/>
          </a:p>
        </c:txPr>
        <c:crossAx val="185563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400" baseline="0">
          <a:latin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0.27807</cdr:x>
      <cdr:y>0.79513</cdr:y>
    </cdr:from>
    <cdr:to>
      <cdr:x>0.47807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0C11140-51A2-0C79-CFF8-0506BA642E74}"/>
            </a:ext>
          </a:extLst>
        </cdr:cNvPr>
        <cdr:cNvSpPr txBox="1"/>
      </cdr:nvSpPr>
      <cdr:spPr>
        <a:xfrm xmlns:a="http://schemas.openxmlformats.org/drawingml/2006/main">
          <a:off x="1271347" y="42701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C4EE2-F78D-B9A6-86A9-2AFCE1B7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F122E-266E-DDAA-1B7F-8BFDD752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396D4-7FA8-2B98-60C7-5582CE04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65401-6269-0346-005C-03761E6D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B839C-7A48-5883-37FF-5C781393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D1CDF-7F1F-5458-A7E0-DF5A4BD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014E24-809D-B196-DB5E-C1CD666B3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4ADE3-87F3-6CAA-23E2-0E146155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3D6C-CD85-6A28-77D4-C71B50E6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41CEE-267E-759C-72E6-4A2FA22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2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B56A1C-8C64-C7F0-7D10-60D4AE4B0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F40C3-5B69-09B4-EC27-AB9E37DC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3F22F-752F-F1F8-87DF-77539D59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D6952-1B29-0A37-1FF5-B1460AA3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A7189-5A37-400D-CCBC-74D545AB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483B6-33C0-1F38-0817-535B08A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C0178-F823-FA9A-AC0D-F148CCB2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4F02C-07D8-A908-4CB8-EC130E4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6B3E3-C4AD-D9C8-AD27-AF823A3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89217-D087-7979-8631-7055AF0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006E5-A0CB-10CD-B582-B81FE800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7A070E-C3C0-C30C-ABE4-FBDCE7FD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BCBEC-A437-481D-901F-710CDEF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8720B4-9EB4-963C-E85C-152CD31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D17B1-3B97-9474-8D46-8C26A03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E31BF-D4BB-A84F-13B0-C1A7511F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7E1B2-9606-60BA-7C0A-1AB16BAA3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A36D47-1CB2-0840-910C-C2594BC5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B1277-AAD8-2AC2-14EA-AD9EAC0B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F539E-129D-72B4-8598-1906DA60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94D87-5CD5-01A8-72F8-E1E0BF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C317-F34B-A9E0-F51D-567D245A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33C88-C05E-1C2C-8AD5-D6DBCCA3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FB8CC-CB97-06E0-C517-FDF37DBB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9DE036-4E27-2BEB-802E-329CC9A4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1A527-C760-8EF7-19E8-A7E44903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5D9383-13BC-D458-FD7E-4F804878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1C10C7-84DE-36F0-D3D9-C9B2AD8D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2E8D4F-DBD4-A36A-8497-4FAC3B7D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29417-3C33-B9B6-9230-EEDC23BF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B60FCF-4A32-E814-8A26-23EBF1E9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EB25F2-99E7-7021-A4C9-96123113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6513D4-B0AB-720E-3950-9F2A4F68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2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AB557F-A76E-D591-FADE-3432E47F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5668C-6AE3-7FA5-DA1D-AE6CD9AD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F50BD8-F838-3668-2B89-4DE975E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4C362-88F0-57A2-5A6D-5B8B80E3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B3BAB-FBC1-0F86-F889-9C0FC4B9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34211D-6529-BBCB-14EC-DD2A429D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5B6-D4F3-5B2C-E868-42920674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DC4A76-E448-B6F4-BADC-F38ED282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169D39-E19A-DB46-069D-224B9E4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B091D-E157-CB30-BF89-35E0138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1906CB-76BD-E1A1-A153-980122D94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9BCA3B-62CA-44BA-B8B8-98CB9301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09791-C8C1-D471-8209-4E4B8EA4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54A9C-2287-547A-A98F-DE95F05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36AD75-197A-588A-4267-5723C1B2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23ACA-F6BA-A2B2-66DA-BB6E1C27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29546-E016-C3B5-6F02-B0E81394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42E8E8-1A0B-72CE-8A54-107F4106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FE02B-4E85-4BDB-6A37-F07D363AC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ACB03B-85F8-905E-FB71-1030D2FDC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025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909123B-1754-4F4B-FEA9-18C6590B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06" y="3739794"/>
            <a:ext cx="11696787" cy="279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0A159-829B-1A6E-F2E6-F5E0AB817E48}"/>
              </a:ext>
            </a:extLst>
          </p:cNvPr>
          <p:cNvSpPr txBox="1"/>
          <p:nvPr/>
        </p:nvSpPr>
        <p:spPr>
          <a:xfrm flipH="1">
            <a:off x="1372551" y="2097006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обмена после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45DC9B9B-14EA-5F80-5191-98DD70C1F755}"/>
              </a:ext>
            </a:extLst>
          </p:cNvPr>
          <p:cNvSpPr/>
          <p:nvPr/>
        </p:nvSpPr>
        <p:spPr>
          <a:xfrm>
            <a:off x="2297717" y="3008563"/>
            <a:ext cx="3724802" cy="2234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1C500FD-B58A-7060-C808-CFB4C57DF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83" y="2669671"/>
            <a:ext cx="1021077" cy="102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2313F3E-C4C5-B83F-3201-085F74CA3220}"/>
              </a:ext>
            </a:extLst>
          </p:cNvPr>
          <p:cNvSpPr/>
          <p:nvPr/>
        </p:nvSpPr>
        <p:spPr>
          <a:xfrm>
            <a:off x="3460987" y="2890397"/>
            <a:ext cx="1605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3DF0468-8514-2275-A5D4-E1BB4EB30043}"/>
              </a:ext>
            </a:extLst>
          </p:cNvPr>
          <p:cNvSpPr/>
          <p:nvPr/>
        </p:nvSpPr>
        <p:spPr>
          <a:xfrm>
            <a:off x="8290378" y="2837585"/>
            <a:ext cx="1605280" cy="55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</a:p>
        </p:txBody>
      </p:sp>
      <p:pic>
        <p:nvPicPr>
          <p:cNvPr id="20" name="Picture 12">
            <a:extLst>
              <a:ext uri="{FF2B5EF4-FFF2-40B4-BE49-F238E27FC236}">
                <a16:creationId xmlns:a16="http://schemas.microsoft.com/office/drawing/2014/main" id="{038A5F45-A9A4-E9B1-56C1-65DE21B7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09" y="2564524"/>
            <a:ext cx="1307267" cy="1021077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658ADE09-066A-850D-F936-8B6F92E5700D}"/>
              </a:ext>
            </a:extLst>
          </p:cNvPr>
          <p:cNvSpPr/>
          <p:nvPr/>
        </p:nvSpPr>
        <p:spPr>
          <a:xfrm>
            <a:off x="7356676" y="3008563"/>
            <a:ext cx="933702" cy="2234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EDBAF-88CB-8C97-1F3A-222B4D452673}"/>
              </a:ext>
            </a:extLst>
          </p:cNvPr>
          <p:cNvSpPr txBox="1"/>
          <p:nvPr/>
        </p:nvSpPr>
        <p:spPr>
          <a:xfrm flipH="1">
            <a:off x="1372550" y="345552"/>
            <a:ext cx="784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обмена до применения разработанного инструмента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FBB196D9-86DB-8531-22DA-17DA41E7C8D6}"/>
              </a:ext>
            </a:extLst>
          </p:cNvPr>
          <p:cNvSpPr/>
          <p:nvPr/>
        </p:nvSpPr>
        <p:spPr>
          <a:xfrm>
            <a:off x="2297717" y="1177138"/>
            <a:ext cx="3724802" cy="2234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8D9E463-5A3E-9A41-A237-B89C3C8C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83" y="838246"/>
            <a:ext cx="1021077" cy="102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C8026FE-D4E0-DE63-BF6E-4739D4CA751C}"/>
              </a:ext>
            </a:extLst>
          </p:cNvPr>
          <p:cNvSpPr/>
          <p:nvPr/>
        </p:nvSpPr>
        <p:spPr>
          <a:xfrm>
            <a:off x="3460987" y="1058972"/>
            <a:ext cx="1605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A758AA5-071E-8C65-8E6E-53F0074838C4}"/>
              </a:ext>
            </a:extLst>
          </p:cNvPr>
          <p:cNvSpPr/>
          <p:nvPr/>
        </p:nvSpPr>
        <p:spPr>
          <a:xfrm>
            <a:off x="6022519" y="1031609"/>
            <a:ext cx="1605280" cy="53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</a:p>
        </p:txBody>
      </p:sp>
    </p:spTree>
    <p:extLst>
      <p:ext uri="{BB962C8B-B14F-4D97-AF65-F5344CB8AC3E}">
        <p14:creationId xmlns:p14="http://schemas.microsoft.com/office/powerpoint/2010/main" val="3940639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  <p:bldP spid="17" grpId="0" animBg="1"/>
      <p:bldP spid="19" grpId="0" animBg="1"/>
      <p:bldP spid="21" grpId="0" animBg="1"/>
      <p:bldP spid="13" grpId="0"/>
      <p:bldP spid="14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0480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5456B-2DD2-68C7-AD1F-1515594EE6D9}"/>
              </a:ext>
            </a:extLst>
          </p:cNvPr>
          <p:cNvSpPr txBox="1"/>
          <p:nvPr/>
        </p:nvSpPr>
        <p:spPr>
          <a:xfrm>
            <a:off x="609599" y="2161217"/>
            <a:ext cx="10625137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</a:t>
            </a:r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рели</a:t>
            </a: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Описали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Разработали инструменты для оптимизации взаимодействия сайта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6939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6718E-0C6A-6080-9276-6E30576FC713}"/>
              </a:ext>
            </a:extLst>
          </p:cNvPr>
          <p:cNvSpPr txBox="1"/>
          <p:nvPr/>
        </p:nvSpPr>
        <p:spPr>
          <a:xfrm flipH="1">
            <a:off x="1951671" y="303530"/>
            <a:ext cx="8288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Орловский государственный университет И.С. Тургенева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Физико-математический факультет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49DAC-51E6-AB9F-91E5-5DCDF5F1D302}"/>
              </a:ext>
            </a:extLst>
          </p:cNvPr>
          <p:cNvSpPr txBox="1"/>
          <p:nvPr/>
        </p:nvSpPr>
        <p:spPr>
          <a:xfrm>
            <a:off x="2185986" y="2338637"/>
            <a:ext cx="844867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МЕТОДОВ ОПТИМИЗАЦИИ 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ВЗАИМОДЕЙСТВИЯ ВЕБ-САЙТА С БАЗОЙ ДАННЫХ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3FF3D-3A72-0471-95A2-BDC7BEBC8A19}"/>
              </a:ext>
            </a:extLst>
          </p:cNvPr>
          <p:cNvSpPr txBox="1"/>
          <p:nvPr/>
        </p:nvSpPr>
        <p:spPr>
          <a:xfrm>
            <a:off x="1951671" y="4244646"/>
            <a:ext cx="899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Тютюнов Игорь Андреевич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01.04.02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математика и информатика</a:t>
            </a:r>
          </a:p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аправленность (профиль)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ехнологии параллельных и распределённых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к.ф.-м.н., доцент Федяев Ю.С.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A1C20-A7E6-FC2B-C6A5-263BF4D89D52}"/>
              </a:ext>
            </a:extLst>
          </p:cNvPr>
          <p:cNvSpPr txBox="1"/>
          <p:nvPr/>
        </p:nvSpPr>
        <p:spPr>
          <a:xfrm>
            <a:off x="5707626" y="5932676"/>
            <a:ext cx="21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Орёл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—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85509-4F76-9755-DCA3-463744760A0D}"/>
              </a:ext>
            </a:extLst>
          </p:cNvPr>
          <p:cNvSpPr txBox="1"/>
          <p:nvPr/>
        </p:nvSpPr>
        <p:spPr>
          <a:xfrm>
            <a:off x="3057525" y="1981200"/>
            <a:ext cx="463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4971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11C8-A2A3-E584-625E-0CB2A6580EE5}"/>
              </a:ext>
            </a:extLst>
          </p:cNvPr>
          <p:cNvSpPr txBox="1"/>
          <p:nvPr/>
        </p:nvSpPr>
        <p:spPr>
          <a:xfrm>
            <a:off x="676275" y="1409700"/>
            <a:ext cx="1083945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методов оптимизации взаимодействия веб-сайта с базой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разработать инструменты для оптимизации взаимодействия с базой данных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kern="1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ohit Devanagari"/>
              </a:rPr>
              <a:t>Рассмотреть встроенные в современные СУБД инструменты оптимизации работы с базой данных;</a:t>
            </a:r>
            <a:endParaRPr lang="ru-RU" kern="150" dirty="0">
              <a:effectLst/>
              <a:latin typeface="Liberation Serif"/>
              <a:ea typeface="SimSun" panose="02010600030101010101" pitchFamily="2" charset="-122"/>
              <a:cs typeface="Lohit Devanagari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Описать общие рекомендации по написанию эффективных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запросов;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инструменты для оптимизации взаимодействия с базой данных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35984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10EC5-1049-0D04-5FA9-B92E8C4609F9}"/>
              </a:ext>
            </a:extLst>
          </p:cNvPr>
          <p:cNvSpPr txBox="1"/>
          <p:nvPr/>
        </p:nvSpPr>
        <p:spPr>
          <a:xfrm>
            <a:off x="752475" y="1507067"/>
            <a:ext cx="10868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В современном мире трудно переоценить значимость баз данных. Базы данных прочно укрепили свои позиции повсеместно в промышленных, образовательных, здравоохранительных, правоохранительных и в других общественно важных структурах, а также в сферах бизнеса.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CYR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Язык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, как основной инструмент работы с базами данных, играет первостепенную роль в вопросе разработки СУБД, а также в администрировании баз данных. Так как базы данных во многих сферах могут достигать очень больших объемов, то естественно встает вопрос об эффективной, с точки зрения быстродействия, работы с этими данными.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К сожалению, многие разработчики не так часто задумываются о оптимизации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-запросов, напрасно полагая, что современное аппаратное обеспечение поможет компенсировать лишние затраты, возникающие при выполнении неэффективных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CYR" panose="02020603050405020304" pitchFamily="18" charset="0"/>
              </a:rPr>
              <a:t>-запросов. Современные СУБД имеют встроенные средства оптимизации запросов, перед их непосредственным выполнением. Понимание принципов работы этих средств необходимо для написания эффективных запросов. Поэтому изучение данного вопроса является актуальным на сегодняшний момент.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267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1EB7E-DAF9-30B4-5596-45CCD7801F2C}"/>
              </a:ext>
            </a:extLst>
          </p:cNvPr>
          <p:cNvSpPr txBox="1"/>
          <p:nvPr/>
        </p:nvSpPr>
        <p:spPr>
          <a:xfrm>
            <a:off x="1052512" y="1885950"/>
            <a:ext cx="8721776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Интернет магазин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Более 40 000 товаров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Оформление заказов с доставкой и самовывозом из</a:t>
            </a:r>
            <a:r>
              <a:rPr lang="en-US" dirty="0"/>
              <a:t> </a:t>
            </a:r>
            <a:r>
              <a:rPr lang="ru-RU" dirty="0"/>
              <a:t>более чем </a:t>
            </a:r>
            <a:r>
              <a:rPr lang="en-US" dirty="0"/>
              <a:t>60 </a:t>
            </a:r>
            <a:r>
              <a:rPr lang="ru-RU" dirty="0"/>
              <a:t>розничных магазинов по всей России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Интеграция с системой учёта 1С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185868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209550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1EB7E-DAF9-30B4-5596-45CCD7801F2C}"/>
              </a:ext>
            </a:extLst>
          </p:cNvPr>
          <p:cNvSpPr txBox="1"/>
          <p:nvPr/>
        </p:nvSpPr>
        <p:spPr>
          <a:xfrm>
            <a:off x="1052512" y="1552575"/>
            <a:ext cx="8939213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Решаемые проблемы интернет магазина</a:t>
            </a:r>
            <a:r>
              <a:rPr lang="en-US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Большое количество запросов к базе данных при посещении страниц сайта пользователями</a:t>
            </a:r>
            <a:r>
              <a:rPr lang="en-US" dirty="0"/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Взаимодействие сайта и 1С требует больших ресурсов СУБД и сервера. Обновление данных на сайте происходит с задержкой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112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1" y="86456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 большого количества запросов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52193E-1060-CCBC-1FE7-DF3838CC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25" y="5452595"/>
            <a:ext cx="810323" cy="1073060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DC3698AA-C032-19F5-866D-131CAF84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80" y="5563746"/>
            <a:ext cx="929464" cy="92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A3EEA6-85A3-E46D-71A8-AFB201C4B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938" y="5795071"/>
            <a:ext cx="1519667" cy="641283"/>
          </a:xfrm>
          <a:prstGeom prst="rect">
            <a:avLst/>
          </a:prstGeom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29673376-D264-B1B7-ABEA-AECC10C4C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82" y="5515464"/>
            <a:ext cx="1010191" cy="101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D9721C-9C2A-9187-58C8-9EA5EF3B9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104" y="5651525"/>
            <a:ext cx="1289499" cy="675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3096825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Возможности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Сохранение произвольных данных в </a:t>
            </a:r>
            <a:r>
              <a:rPr lang="ru-RU" dirty="0" err="1"/>
              <a:t>кеш</a:t>
            </a:r>
            <a:r>
              <a:rPr lang="ru-RU" dirty="0"/>
              <a:t>. Кеш сохраняется в оперативной памяти</a:t>
            </a:r>
            <a:r>
              <a:rPr lang="en-US" dirty="0"/>
              <a:t>. </a:t>
            </a:r>
            <a:r>
              <a:rPr lang="ru-RU" dirty="0"/>
              <a:t>Для хранения </a:t>
            </a:r>
            <a:r>
              <a:rPr lang="ru-RU" dirty="0" err="1"/>
              <a:t>кеша</a:t>
            </a:r>
            <a:r>
              <a:rPr lang="ru-RU" dirty="0"/>
              <a:t> в оперативной памяти использовался инструмент </a:t>
            </a:r>
            <a:r>
              <a:rPr lang="en-US" dirty="0"/>
              <a:t>Redis;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Получение данных из </a:t>
            </a:r>
            <a:r>
              <a:rPr lang="ru-RU" dirty="0" err="1"/>
              <a:t>кеша</a:t>
            </a:r>
            <a:r>
              <a:rPr lang="ru-RU" dirty="0"/>
              <a:t> по ключу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Задание времени жизни </a:t>
            </a:r>
            <a:r>
              <a:rPr lang="ru-RU" dirty="0" err="1"/>
              <a:t>кеша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Задание </a:t>
            </a:r>
            <a:r>
              <a:rPr lang="ru-RU" dirty="0" err="1"/>
              <a:t>кешу</a:t>
            </a:r>
            <a:r>
              <a:rPr lang="ru-RU" dirty="0"/>
              <a:t> произвольного тега и удаление </a:t>
            </a:r>
            <a:r>
              <a:rPr lang="ru-RU" dirty="0" err="1"/>
              <a:t>кеша</a:t>
            </a:r>
            <a:r>
              <a:rPr lang="ru-RU" dirty="0"/>
              <a:t> по тегу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A0F3C-7930-A5B0-3B45-2D6F3CEB1A9C}"/>
              </a:ext>
            </a:extLst>
          </p:cNvPr>
          <p:cNvSpPr txBox="1"/>
          <p:nvPr/>
        </p:nvSpPr>
        <p:spPr>
          <a:xfrm>
            <a:off x="1404937" y="1105631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Проблема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большое количество запросов к базе данных при посещении страниц сайта пользователями</a:t>
            </a:r>
            <a:r>
              <a:rPr lang="en-US" dirty="0"/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D02F8-EF26-DFC8-8731-67A129206CAE}"/>
              </a:ext>
            </a:extLst>
          </p:cNvPr>
          <p:cNvSpPr txBox="1"/>
          <p:nvPr/>
        </p:nvSpPr>
        <p:spPr>
          <a:xfrm>
            <a:off x="1404937" y="2055837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Решение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разработать инструмент для кеширования результатов работы программных алгоритмов и внедрение этого инструмента.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1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 результатов работы программных алгоритмов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5D376B7-2679-60D0-8E32-1CF494940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3" y="2057373"/>
            <a:ext cx="10801351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'RUS’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ключ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ttl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3600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время</a:t>
            </a:r>
            <a:r>
              <a:rPr kumimoji="0" lang="ru-RU" altLang="ru-RU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жизни </a:t>
            </a:r>
            <a:r>
              <a:rPr kumimoji="0" lang="ru-RU" altLang="ru-RU" sz="24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tag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city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’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//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тег</a:t>
            </a:r>
            <a:r>
              <a:rPr kumimoji="0" lang="ru-RU" altLang="ru-RU" sz="2400" b="0" i="0" u="none" strike="noStrike" cap="none" normalizeH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кеша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Igrik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Vkr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JetBrains Mono"/>
              </a:rPr>
              <a:t>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Cache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keyData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4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400" dirty="0" err="1">
                <a:solidFill>
                  <a:srgbClr val="9876AA"/>
                </a:solidFill>
                <a:latin typeface="JetBrains Mono"/>
              </a:rPr>
              <a:t>ttl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ru-RU" altLang="ru-RU" sz="2400" dirty="0">
                <a:solidFill>
                  <a:srgbClr val="9876AA"/>
                </a:solidFill>
                <a:latin typeface="JetBrains Mono"/>
              </a:rPr>
              <a:t>$</a:t>
            </a:r>
            <a:r>
              <a:rPr lang="ru-RU" altLang="ru-RU" sz="2400" dirty="0" err="1">
                <a:solidFill>
                  <a:srgbClr val="9876AA"/>
                </a:solidFill>
                <a:latin typeface="JetBrains Mono"/>
              </a:rPr>
              <a:t>tag</a:t>
            </a:r>
            <a:r>
              <a:rPr lang="ru-RU" altLang="ru-RU" sz="2400" dirty="0">
                <a:solidFill>
                  <a:srgbClr val="9876AA"/>
                </a:solidFill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 !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getCache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){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'Орёл'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'Брянск'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'Москва'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'Тула'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cache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-&gt;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setCache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24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62" y="333375"/>
            <a:ext cx="10086975" cy="15070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использования инструмента кеширования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BBAFB558-1351-F794-AEEB-7DBE18AFB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826312"/>
              </p:ext>
            </p:extLst>
          </p:nvPr>
        </p:nvGraphicFramePr>
        <p:xfrm>
          <a:off x="2132815" y="1840442"/>
          <a:ext cx="4006709" cy="413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70EB1D4E-351F-5EC7-5DC3-BF49E3E4CB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598899"/>
              </p:ext>
            </p:extLst>
          </p:nvPr>
        </p:nvGraphicFramePr>
        <p:xfrm>
          <a:off x="6191249" y="1840441"/>
          <a:ext cx="3867936" cy="413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202C10-5081-68D2-5E30-B9C08283C93A}"/>
              </a:ext>
            </a:extLst>
          </p:cNvPr>
          <p:cNvSpPr txBox="1"/>
          <p:nvPr/>
        </p:nvSpPr>
        <p:spPr>
          <a:xfrm>
            <a:off x="4803792" y="6047571"/>
            <a:ext cx="3419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00FF00"/>
                </a:highlight>
              </a:rPr>
              <a:t>После использования инструмента</a:t>
            </a:r>
            <a:r>
              <a:rPr lang="ru-RU" sz="1400" dirty="0">
                <a:highlight>
                  <a:srgbClr val="008000"/>
                </a:highlight>
              </a:rPr>
              <a:t>  </a:t>
            </a:r>
            <a:r>
              <a:rPr lang="ru-RU" sz="1400" dirty="0"/>
              <a:t>                          </a:t>
            </a:r>
          </a:p>
          <a:p>
            <a:r>
              <a:rPr lang="ru-RU" sz="1400" dirty="0"/>
              <a:t> </a:t>
            </a:r>
          </a:p>
          <a:p>
            <a:r>
              <a:rPr lang="ru-RU" sz="1400" dirty="0">
                <a:highlight>
                  <a:srgbClr val="FF0000"/>
                </a:highlight>
              </a:rPr>
              <a:t>До использования инструмента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651223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4659B-97E7-41EB-B6EB-6FA3CF2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2" y="9525"/>
            <a:ext cx="10086975" cy="1019175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взаимодействия сайта и 1С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0A0FF-27CE-123C-48B8-174D3CCC4F4F}"/>
              </a:ext>
            </a:extLst>
          </p:cNvPr>
          <p:cNvSpPr txBox="1"/>
          <p:nvPr/>
        </p:nvSpPr>
        <p:spPr>
          <a:xfrm>
            <a:off x="1404937" y="3096825"/>
            <a:ext cx="1039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Возможности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сообщений в брокер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сообщений из брокера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интенсивностью обработки сообщений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масштабируемость.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создание инфраструктуры в брокере очередей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6A0F3C-7930-A5B0-3B45-2D6F3CEB1A9C}"/>
              </a:ext>
            </a:extLst>
          </p:cNvPr>
          <p:cNvSpPr txBox="1"/>
          <p:nvPr/>
        </p:nvSpPr>
        <p:spPr>
          <a:xfrm>
            <a:off x="1404937" y="1105631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Проблема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взаимодействие сайта и 1С требует больших ресурсов СУБД и сервера. Обновление данных на сайте происходит с задержкой.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7D02F8-EF26-DFC8-8731-67A129206CAE}"/>
              </a:ext>
            </a:extLst>
          </p:cNvPr>
          <p:cNvSpPr txBox="1"/>
          <p:nvPr/>
        </p:nvSpPr>
        <p:spPr>
          <a:xfrm>
            <a:off x="1404937" y="2055837"/>
            <a:ext cx="9382124" cy="87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Решение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разработать инструмент для обмена сообщениями по протоколу </a:t>
            </a:r>
            <a:r>
              <a:rPr lang="en-US" dirty="0"/>
              <a:t>AMQP</a:t>
            </a:r>
            <a:r>
              <a:rPr lang="ru-RU" dirty="0"/>
              <a:t> и внедрение этого инструмента.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B974F6-CD1E-E0A3-37A9-2B41288C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643" y="5317523"/>
            <a:ext cx="810323" cy="107306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73FCFA9E-EF98-2260-6A76-D9D74734C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46" y="5620941"/>
            <a:ext cx="1010191" cy="72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8892AA5-70D4-969A-0BB8-653D3256B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49" y="5526880"/>
            <a:ext cx="1519667" cy="641283"/>
          </a:xfrm>
          <a:prstGeom prst="rect">
            <a:avLst/>
          </a:prstGeom>
        </p:spPr>
      </p:pic>
      <p:pic>
        <p:nvPicPr>
          <p:cNvPr id="14" name="Picture 16">
            <a:extLst>
              <a:ext uri="{FF2B5EF4-FFF2-40B4-BE49-F238E27FC236}">
                <a16:creationId xmlns:a16="http://schemas.microsoft.com/office/drawing/2014/main" id="{3A60E54A-4DD3-538B-36D6-2E604BDA7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793" y="5247273"/>
            <a:ext cx="1010191" cy="101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2314A54-2BE1-6984-8EB0-B75319ABC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937" y="5552688"/>
            <a:ext cx="1289499" cy="675200"/>
          </a:xfrm>
          <a:prstGeom prst="rect">
            <a:avLst/>
          </a:prstGeom>
        </p:spPr>
      </p:pic>
      <p:pic>
        <p:nvPicPr>
          <p:cNvPr id="18" name="Picture 6" descr="Логотип программы Systemd">
            <a:extLst>
              <a:ext uri="{FF2B5EF4-FFF2-40B4-BE49-F238E27FC236}">
                <a16:creationId xmlns:a16="http://schemas.microsoft.com/office/drawing/2014/main" id="{35855541-EB36-D9DA-5C58-7210A6D72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850" y="5752369"/>
            <a:ext cx="20955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2606</TotalTime>
  <Words>745</Words>
  <Application>Microsoft Office PowerPoint</Application>
  <PresentationFormat>Широкоэкранный</PresentationFormat>
  <Paragraphs>82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Liberation Serif</vt:lpstr>
      <vt:lpstr>Times New Roman</vt:lpstr>
      <vt:lpstr>Тема Office</vt:lpstr>
      <vt:lpstr>Презентация PowerPoint</vt:lpstr>
      <vt:lpstr>Общие сведения</vt:lpstr>
      <vt:lpstr>Актуальность</vt:lpstr>
      <vt:lpstr>Постановка задачи</vt:lpstr>
      <vt:lpstr>Постановка задачи</vt:lpstr>
      <vt:lpstr>Решение проблемы большого количества запросов</vt:lpstr>
      <vt:lpstr>Кеширование результатов работы программных алгоритмов</vt:lpstr>
      <vt:lpstr>Результат использования инструмента кеширования</vt:lpstr>
      <vt:lpstr>Решение взаимодействия сайта и 1С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  Создание приложения для мониторинга учеников по сети</dc:title>
  <dc:creator>Игорь Тютюнов</dc:creator>
  <cp:lastModifiedBy>Игорь</cp:lastModifiedBy>
  <cp:revision>185</cp:revision>
  <dcterms:created xsi:type="dcterms:W3CDTF">2019-06-16T09:50:12Z</dcterms:created>
  <dcterms:modified xsi:type="dcterms:W3CDTF">2022-06-18T17:30:20Z</dcterms:modified>
</cp:coreProperties>
</file>