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5">
  <p:sldMasterIdLst>
    <p:sldMasterId id="2147483648" r:id="rId1"/>
  </p:sldMasterIdLst>
  <p:sldIdLst>
    <p:sldId id="272" r:id="rId2"/>
    <p:sldId id="292" r:id="rId3"/>
    <p:sldId id="294" r:id="rId4"/>
    <p:sldId id="295" r:id="rId5"/>
    <p:sldId id="309" r:id="rId6"/>
    <p:sldId id="298" r:id="rId7"/>
    <p:sldId id="312" r:id="rId8"/>
    <p:sldId id="313" r:id="rId9"/>
    <p:sldId id="299" r:id="rId10"/>
    <p:sldId id="302" r:id="rId11"/>
    <p:sldId id="314" r:id="rId12"/>
    <p:sldId id="303" r:id="rId13"/>
    <p:sldId id="315" r:id="rId14"/>
    <p:sldId id="316" r:id="rId15"/>
    <p:sldId id="318" r:id="rId16"/>
    <p:sldId id="305" r:id="rId17"/>
    <p:sldId id="317" r:id="rId18"/>
    <p:sldId id="31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EDE0A02-6131-4BF9-9E5E-C9957EA6310E}">
          <p14:sldIdLst>
            <p14:sldId id="272"/>
            <p14:sldId id="292"/>
            <p14:sldId id="294"/>
            <p14:sldId id="295"/>
            <p14:sldId id="309"/>
            <p14:sldId id="298"/>
            <p14:sldId id="312"/>
            <p14:sldId id="313"/>
            <p14:sldId id="299"/>
            <p14:sldId id="302"/>
            <p14:sldId id="314"/>
            <p14:sldId id="303"/>
            <p14:sldId id="315"/>
            <p14:sldId id="316"/>
            <p14:sldId id="318"/>
            <p14:sldId id="305"/>
            <p14:sldId id="317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75" d="100"/>
          <a:sy n="75" d="100"/>
        </p:scale>
        <p:origin x="67" y="17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baseline="0">
                <a:effectLst/>
              </a:rPr>
              <a:t>Время формирования страницы</a:t>
            </a:r>
            <a:r>
              <a:rPr lang="ru-RU" sz="1400" b="0" i="0" u="none" strike="noStrike" baseline="0"/>
              <a:t> 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4A5-428A-9705-5886874C0AA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Лист1!$C$1:$D$2</c:f>
              <c:strCache>
                <c:ptCount val="2"/>
                <c:pt idx="0">
                  <c:v>С кешем</c:v>
                </c:pt>
                <c:pt idx="1">
                  <c:v>Без кеша</c:v>
                </c:pt>
              </c:strCache>
            </c:strRef>
          </c:cat>
          <c:val>
            <c:numRef>
              <c:f>Лист1!$C$3:$D$3</c:f>
              <c:numCache>
                <c:formatCode>General</c:formatCode>
                <c:ptCount val="2"/>
                <c:pt idx="0">
                  <c:v>0.16700000000000001</c:v>
                </c:pt>
                <c:pt idx="1">
                  <c:v>3.4542999999999999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A5-428A-9705-5886874C0A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4444160"/>
        <c:axId val="1864440832"/>
      </c:barChart>
      <c:catAx>
        <c:axId val="1864444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ru-RU"/>
          </a:p>
        </c:txPr>
        <c:crossAx val="1864440832"/>
        <c:crosses val="autoZero"/>
        <c:auto val="1"/>
        <c:lblAlgn val="ctr"/>
        <c:lblOffset val="100"/>
        <c:noMultiLvlLbl val="0"/>
      </c:catAx>
      <c:valAx>
        <c:axId val="1864440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ru-RU"/>
          </a:p>
        </c:txPr>
        <c:crossAx val="1864444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ru-RU"/>
              <a:t>Количество запросов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99-48BD-A04B-93AAA8A1AC47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099-48BD-A04B-93AAA8A1AC47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099-48BD-A04B-93AAA8A1AC47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099-48BD-A04B-93AAA8A1AC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Лист1!$A$1:$B$2</c:f>
              <c:strCache>
                <c:ptCount val="2"/>
                <c:pt idx="0">
                  <c:v>С кешем</c:v>
                </c:pt>
                <c:pt idx="1">
                  <c:v>Без кеша</c:v>
                </c:pt>
              </c:strCache>
            </c:strRef>
          </c:cat>
          <c:val>
            <c:numRef>
              <c:f>Лист1!$A$3:$B$3</c:f>
              <c:numCache>
                <c:formatCode>General</c:formatCode>
                <c:ptCount val="2"/>
                <c:pt idx="0">
                  <c:v>181</c:v>
                </c:pt>
                <c:pt idx="1">
                  <c:v>2861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99-48BD-A04B-93AAA8A1AC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5638672"/>
        <c:axId val="1855640336"/>
      </c:barChart>
      <c:catAx>
        <c:axId val="185563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ru-RU"/>
          </a:p>
        </c:txPr>
        <c:crossAx val="1855640336"/>
        <c:crosses val="autoZero"/>
        <c:auto val="1"/>
        <c:lblAlgn val="ctr"/>
        <c:lblOffset val="100"/>
        <c:noMultiLvlLbl val="0"/>
      </c:catAx>
      <c:valAx>
        <c:axId val="185564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ru-RU"/>
          </a:p>
        </c:txPr>
        <c:crossAx val="1855638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aseline="0">
          <a:latin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4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6718E-0C6A-6080-9276-6E30576FC713}"/>
              </a:ext>
            </a:extLst>
          </p:cNvPr>
          <p:cNvSpPr txBox="1"/>
          <p:nvPr/>
        </p:nvSpPr>
        <p:spPr>
          <a:xfrm flipH="1">
            <a:off x="1951672" y="323850"/>
            <a:ext cx="8288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«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Орловский государственный университет И.С. Тургенева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Физико-математический факультет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49DAC-51E6-AB9F-91E5-5DCDF5F1D302}"/>
              </a:ext>
            </a:extLst>
          </p:cNvPr>
          <p:cNvSpPr txBox="1"/>
          <p:nvPr/>
        </p:nvSpPr>
        <p:spPr>
          <a:xfrm>
            <a:off x="2185986" y="2338637"/>
            <a:ext cx="844867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МЕТОДОВ ОПТИМИЗАЦИИ ВЗАИМОДЕЙСТВИЯ ВЕБ-САЙТА С БАЗОЙ ДАННЫХ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3FF3D-3A72-0471-95A2-BDC7BEBC8A19}"/>
              </a:ext>
            </a:extLst>
          </p:cNvPr>
          <p:cNvSpPr txBox="1"/>
          <p:nvPr/>
        </p:nvSpPr>
        <p:spPr>
          <a:xfrm>
            <a:off x="1951671" y="4244646"/>
            <a:ext cx="8992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Тютюнов Игорь Андреевич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01.04.02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математика и информатика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аправленность (профиль)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ехнологии параллельных и распределённых вычислений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 Федяев Ю.С.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1C20-A7E6-FC2B-C6A5-263BF4D89D52}"/>
              </a:ext>
            </a:extLst>
          </p:cNvPr>
          <p:cNvSpPr txBox="1"/>
          <p:nvPr/>
        </p:nvSpPr>
        <p:spPr>
          <a:xfrm>
            <a:off x="5707626" y="5932676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Орёл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—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153440252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33375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Кеширование результатов работы программных алгоритмов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217645-6574-FA95-12B4-DE6AA4AE0B46}"/>
              </a:ext>
            </a:extLst>
          </p:cNvPr>
          <p:cNvSpPr txBox="1"/>
          <p:nvPr/>
        </p:nvSpPr>
        <p:spPr>
          <a:xfrm>
            <a:off x="1647826" y="1840442"/>
            <a:ext cx="77057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Возможности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Сохранение произвольных данных в </a:t>
            </a:r>
            <a:r>
              <a:rPr lang="ru-RU" dirty="0" err="1"/>
              <a:t>кеш</a:t>
            </a:r>
            <a:r>
              <a:rPr lang="ru-RU" dirty="0"/>
              <a:t>. Кеш сохраняется в оперативной памяти</a:t>
            </a:r>
            <a:r>
              <a:rPr lang="en-US" dirty="0"/>
              <a:t>. </a:t>
            </a:r>
            <a:r>
              <a:rPr lang="ru-RU" dirty="0"/>
              <a:t>Для хранения </a:t>
            </a:r>
            <a:r>
              <a:rPr lang="ru-RU" dirty="0" err="1"/>
              <a:t>кеша</a:t>
            </a:r>
            <a:r>
              <a:rPr lang="ru-RU" dirty="0"/>
              <a:t> в оперативной памяти использовался инструмент </a:t>
            </a:r>
            <a:r>
              <a:rPr lang="en-US" dirty="0"/>
              <a:t>Redis;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Получение данных из </a:t>
            </a:r>
            <a:r>
              <a:rPr lang="ru-RU" dirty="0" err="1"/>
              <a:t>кеша</a:t>
            </a:r>
            <a:r>
              <a:rPr lang="ru-RU" dirty="0"/>
              <a:t> по ключу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Задание времени жизни </a:t>
            </a:r>
            <a:r>
              <a:rPr lang="ru-RU" dirty="0" err="1"/>
              <a:t>кеша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Задание </a:t>
            </a:r>
            <a:r>
              <a:rPr lang="ru-RU" dirty="0" err="1"/>
              <a:t>кешу</a:t>
            </a:r>
            <a:r>
              <a:rPr lang="ru-RU" dirty="0"/>
              <a:t> произвольного тега и удаление </a:t>
            </a:r>
            <a:r>
              <a:rPr lang="ru-RU" dirty="0" err="1"/>
              <a:t>кеша</a:t>
            </a:r>
            <a:r>
              <a:rPr lang="ru-RU" dirty="0"/>
              <a:t> по тегу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45D376B7-2679-60D0-8E32-1CF494940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674" y="4134983"/>
            <a:ext cx="7705725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keyData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[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city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'RUS'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ttl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3600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city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\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Igrik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\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Vkr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\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Cache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keyData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50000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'tag_1'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(!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getCache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[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'Орёл'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'Брянск'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'Москва'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'Тула'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setCache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952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33375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использования инструмента кеширования</a:t>
            </a: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BBAFB558-1351-F794-AEEB-7DBE18AFB9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0880095"/>
              </p:ext>
            </p:extLst>
          </p:nvPr>
        </p:nvGraphicFramePr>
        <p:xfrm>
          <a:off x="1108710" y="2061209"/>
          <a:ext cx="4572000" cy="4463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70EB1D4E-351F-5EC7-5DC3-BF49E3E4CB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2444524"/>
              </p:ext>
            </p:extLst>
          </p:nvPr>
        </p:nvGraphicFramePr>
        <p:xfrm>
          <a:off x="6511290" y="2053589"/>
          <a:ext cx="4572000" cy="4463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6512235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0480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Взаимодействие с базой данных по протоколу </a:t>
            </a:r>
            <a:r>
              <a:rPr lang="en-US" dirty="0"/>
              <a:t>AMQP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4323C1-E983-E946-E417-E2DDBCBA717A}"/>
              </a:ext>
            </a:extLst>
          </p:cNvPr>
          <p:cNvSpPr txBox="1"/>
          <p:nvPr/>
        </p:nvSpPr>
        <p:spPr>
          <a:xfrm>
            <a:off x="894080" y="2136339"/>
            <a:ext cx="104851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AMQP (Advanced Message </a:t>
            </a:r>
            <a:r>
              <a:rPr lang="ru-RU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Queuing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Protocol)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открытый </a:t>
            </a:r>
            <a:r>
              <a:rPr lang="ru-RU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прикладного уровня для передачи сообщений между компонентами системы. Основная идея состоит в том, что отдельные подсистемы (или независимые приложения) могут обмениваться произвольным образом сообщениями через AMQP-брокер, который осуществляет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маршрутизацию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возможно гарантирует доставку, распределение потоков данных, подписку на нужные типы сообщений.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разработке инструмента для взаимодействия с базой данных по протоколу AMQP использовался брокер сообщений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41CFCF2-5896-8634-F033-2BFBEF32E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85" y="1676400"/>
            <a:ext cx="11326270" cy="495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049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04801"/>
            <a:ext cx="10086975" cy="80264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работы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5C6B052-1BC8-1311-6CB9-2A636D7A9B23}"/>
              </a:ext>
            </a:extLst>
          </p:cNvPr>
          <p:cNvSpPr/>
          <p:nvPr/>
        </p:nvSpPr>
        <p:spPr>
          <a:xfrm>
            <a:off x="1074737" y="1534161"/>
            <a:ext cx="1605280" cy="80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Отправитель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(producer)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D04B68D-1CFD-1E24-6F5B-B7D38CCE3793}"/>
              </a:ext>
            </a:extLst>
          </p:cNvPr>
          <p:cNvSpPr/>
          <p:nvPr/>
        </p:nvSpPr>
        <p:spPr>
          <a:xfrm>
            <a:off x="9629457" y="1534161"/>
            <a:ext cx="1605280" cy="80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Получатель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ED28D10-E73E-89EF-12B5-ABEA8ABEFCED}"/>
              </a:ext>
            </a:extLst>
          </p:cNvPr>
          <p:cNvSpPr/>
          <p:nvPr/>
        </p:nvSpPr>
        <p:spPr>
          <a:xfrm>
            <a:off x="3213417" y="2809241"/>
            <a:ext cx="1605280" cy="80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843456F-DC01-9D21-C809-4CA223D9F9FE}"/>
              </a:ext>
            </a:extLst>
          </p:cNvPr>
          <p:cNvSpPr/>
          <p:nvPr/>
        </p:nvSpPr>
        <p:spPr>
          <a:xfrm>
            <a:off x="7500937" y="2768600"/>
            <a:ext cx="1605280" cy="80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</a:t>
            </a:r>
          </a:p>
        </p:txBody>
      </p:sp>
      <p:sp>
        <p:nvSpPr>
          <p:cNvPr id="4" name="Стрелка: изогнутая 3">
            <a:extLst>
              <a:ext uri="{FF2B5EF4-FFF2-40B4-BE49-F238E27FC236}">
                <a16:creationId xmlns:a16="http://schemas.microsoft.com/office/drawing/2014/main" id="{48C8B927-52CA-09C5-4CE5-C88BDDA0A4B4}"/>
              </a:ext>
            </a:extLst>
          </p:cNvPr>
          <p:cNvSpPr/>
          <p:nvPr/>
        </p:nvSpPr>
        <p:spPr>
          <a:xfrm flipV="1">
            <a:off x="2562752" y="2333404"/>
            <a:ext cx="681145" cy="999076"/>
          </a:xfrm>
          <a:prstGeom prst="bentArrow">
            <a:avLst>
              <a:gd name="adj1" fmla="val 17542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Стрелка: изогнутая 9">
            <a:extLst>
              <a:ext uri="{FF2B5EF4-FFF2-40B4-BE49-F238E27FC236}">
                <a16:creationId xmlns:a16="http://schemas.microsoft.com/office/drawing/2014/main" id="{E0497D6B-CDD7-D673-B7D5-53532141FEBC}"/>
              </a:ext>
            </a:extLst>
          </p:cNvPr>
          <p:cNvSpPr/>
          <p:nvPr/>
        </p:nvSpPr>
        <p:spPr>
          <a:xfrm rot="5400000" flipH="1">
            <a:off x="4791387" y="2273929"/>
            <a:ext cx="877156" cy="996105"/>
          </a:xfrm>
          <a:prstGeom prst="bentArrow">
            <a:avLst>
              <a:gd name="adj1" fmla="val 1406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Стрелка: изогнутая 10">
            <a:extLst>
              <a:ext uri="{FF2B5EF4-FFF2-40B4-BE49-F238E27FC236}">
                <a16:creationId xmlns:a16="http://schemas.microsoft.com/office/drawing/2014/main" id="{C976D4DF-C620-6162-FF71-12ED897440FC}"/>
              </a:ext>
            </a:extLst>
          </p:cNvPr>
          <p:cNvSpPr/>
          <p:nvPr/>
        </p:nvSpPr>
        <p:spPr>
          <a:xfrm flipV="1">
            <a:off x="6829952" y="2301227"/>
            <a:ext cx="681145" cy="999076"/>
          </a:xfrm>
          <a:prstGeom prst="bentArrow">
            <a:avLst>
              <a:gd name="adj1" fmla="val 17542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Стрелка: изогнутая 11">
            <a:extLst>
              <a:ext uri="{FF2B5EF4-FFF2-40B4-BE49-F238E27FC236}">
                <a16:creationId xmlns:a16="http://schemas.microsoft.com/office/drawing/2014/main" id="{E8E8B2DC-6F43-2720-ADBB-48E60A38268E}"/>
              </a:ext>
            </a:extLst>
          </p:cNvPr>
          <p:cNvSpPr/>
          <p:nvPr/>
        </p:nvSpPr>
        <p:spPr>
          <a:xfrm rot="5400000" flipH="1">
            <a:off x="9135212" y="2241751"/>
            <a:ext cx="877156" cy="996105"/>
          </a:xfrm>
          <a:prstGeom prst="bentArrow">
            <a:avLst>
              <a:gd name="adj1" fmla="val 1406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6" name="Picture 12">
            <a:extLst>
              <a:ext uri="{FF2B5EF4-FFF2-40B4-BE49-F238E27FC236}">
                <a16:creationId xmlns:a16="http://schemas.microsoft.com/office/drawing/2014/main" id="{F65EE2DA-734A-6415-00C5-2415B82B3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049" y="1120825"/>
            <a:ext cx="1704974" cy="123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03894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04801"/>
            <a:ext cx="10086975" cy="80264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инструмента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FDFAC9-4AE5-C30B-8058-C53E8635CBB1}"/>
              </a:ext>
            </a:extLst>
          </p:cNvPr>
          <p:cNvSpPr txBox="1"/>
          <p:nvPr/>
        </p:nvSpPr>
        <p:spPr>
          <a:xfrm>
            <a:off x="1958657" y="1422400"/>
            <a:ext cx="9276080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сообщений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сообщений из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RabbutMQ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интенсивностью обработки сообщений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масштабируемость.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создание инфраструктуры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974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04801"/>
            <a:ext cx="10086975" cy="80264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и как использовали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D8715C-3AFA-2AB3-8977-E3A35C9C5616}"/>
              </a:ext>
            </a:extLst>
          </p:cNvPr>
          <p:cNvSpPr txBox="1"/>
          <p:nvPr/>
        </p:nvSpPr>
        <p:spPr>
          <a:xfrm flipH="1">
            <a:off x="2760979" y="1292170"/>
            <a:ext cx="667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обмена до применения разработанного инструмента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D79AFF32-72B5-AF6D-DC73-E198891DB8D2}"/>
              </a:ext>
            </a:extLst>
          </p:cNvPr>
          <p:cNvSpPr/>
          <p:nvPr/>
        </p:nvSpPr>
        <p:spPr>
          <a:xfrm>
            <a:off x="3539777" y="2179371"/>
            <a:ext cx="3724802" cy="22341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AFA24F63-A868-3BCE-B925-B6DF8DEFE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979" y="1940235"/>
            <a:ext cx="1021077" cy="102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1948D9A-C5EF-EC34-7C3E-889A02045601}"/>
              </a:ext>
            </a:extLst>
          </p:cNvPr>
          <p:cNvSpPr/>
          <p:nvPr/>
        </p:nvSpPr>
        <p:spPr>
          <a:xfrm>
            <a:off x="4743687" y="2061205"/>
            <a:ext cx="16052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C2CDD5E0-6FE0-683D-A7B0-23841246D027}"/>
              </a:ext>
            </a:extLst>
          </p:cNvPr>
          <p:cNvSpPr/>
          <p:nvPr/>
        </p:nvSpPr>
        <p:spPr>
          <a:xfrm rot="10800000">
            <a:off x="3782056" y="2669788"/>
            <a:ext cx="3724802" cy="22341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7097D71-B946-97E6-4F60-2CE2015CB24F}"/>
              </a:ext>
            </a:extLst>
          </p:cNvPr>
          <p:cNvSpPr/>
          <p:nvPr/>
        </p:nvSpPr>
        <p:spPr>
          <a:xfrm>
            <a:off x="7264579" y="1955360"/>
            <a:ext cx="1605280" cy="102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9EF228-69AC-A4AA-7CAF-AEB609AF7A6D}"/>
              </a:ext>
            </a:extLst>
          </p:cNvPr>
          <p:cNvSpPr txBox="1"/>
          <p:nvPr/>
        </p:nvSpPr>
        <p:spPr>
          <a:xfrm flipH="1">
            <a:off x="2760979" y="3534505"/>
            <a:ext cx="66700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Актуализация данных о товарах на сайте происходит с задержкой из-за большого размера передаваемых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-файлов;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получение и обработку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-файлов используется значительное количество ресурсов сервера;</a:t>
            </a:r>
          </a:p>
        </p:txBody>
      </p:sp>
    </p:spTree>
    <p:extLst>
      <p:ext uri="{BB962C8B-B14F-4D97-AF65-F5344CB8AC3E}">
        <p14:creationId xmlns:p14="http://schemas.microsoft.com/office/powerpoint/2010/main" val="191428125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108912"/>
            <a:ext cx="10086975" cy="83312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и как использовали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909123B-1754-4F4B-FEA9-18C6590B7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06" y="3739794"/>
            <a:ext cx="11696787" cy="279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50A159-829B-1A6E-F2E6-F5E0AB817E48}"/>
              </a:ext>
            </a:extLst>
          </p:cNvPr>
          <p:cNvSpPr txBox="1"/>
          <p:nvPr/>
        </p:nvSpPr>
        <p:spPr>
          <a:xfrm flipH="1">
            <a:off x="2686780" y="926644"/>
            <a:ext cx="784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обмена после применения разработанного инструмента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45DC9B9B-14EA-5F80-5191-98DD70C1F755}"/>
              </a:ext>
            </a:extLst>
          </p:cNvPr>
          <p:cNvSpPr/>
          <p:nvPr/>
        </p:nvSpPr>
        <p:spPr>
          <a:xfrm>
            <a:off x="2412017" y="2009745"/>
            <a:ext cx="3724802" cy="22341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11C500FD-B58A-7060-C808-CFB4C57DF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383" y="1670853"/>
            <a:ext cx="1021077" cy="102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2313F3E-C4C5-B83F-3201-085F74CA3220}"/>
              </a:ext>
            </a:extLst>
          </p:cNvPr>
          <p:cNvSpPr/>
          <p:nvPr/>
        </p:nvSpPr>
        <p:spPr>
          <a:xfrm>
            <a:off x="3575287" y="1891579"/>
            <a:ext cx="16052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3DF0468-8514-2275-A5D4-E1BB4EB30043}"/>
              </a:ext>
            </a:extLst>
          </p:cNvPr>
          <p:cNvSpPr/>
          <p:nvPr/>
        </p:nvSpPr>
        <p:spPr>
          <a:xfrm>
            <a:off x="8621277" y="1611609"/>
            <a:ext cx="1605280" cy="102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</a:t>
            </a:r>
          </a:p>
        </p:txBody>
      </p:sp>
      <p:pic>
        <p:nvPicPr>
          <p:cNvPr id="20" name="Picture 12">
            <a:extLst>
              <a:ext uri="{FF2B5EF4-FFF2-40B4-BE49-F238E27FC236}">
                <a16:creationId xmlns:a16="http://schemas.microsoft.com/office/drawing/2014/main" id="{038A5F45-A9A4-E9B1-56C1-65DE21B7F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198" y="1460560"/>
            <a:ext cx="1576502" cy="1231370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658ADE09-066A-850D-F936-8B6F92E5700D}"/>
              </a:ext>
            </a:extLst>
          </p:cNvPr>
          <p:cNvSpPr/>
          <p:nvPr/>
        </p:nvSpPr>
        <p:spPr>
          <a:xfrm>
            <a:off x="7718700" y="2009745"/>
            <a:ext cx="933702" cy="22341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639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0480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5456B-2DD2-68C7-AD1F-1515594EE6D9}"/>
              </a:ext>
            </a:extLst>
          </p:cNvPr>
          <p:cNvSpPr txBox="1"/>
          <p:nvPr/>
        </p:nvSpPr>
        <p:spPr>
          <a:xfrm>
            <a:off x="609599" y="2161217"/>
            <a:ext cx="10625137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ohit Devanagari"/>
              </a:rPr>
              <a:t>Рассмот</a:t>
            </a:r>
            <a:r>
              <a:rPr lang="ru-RU" kern="150" dirty="0">
                <a:latin typeface="Times New Roman" panose="02020603050405020304" pitchFamily="18" charset="0"/>
                <a:ea typeface="SimSun" panose="02010600030101010101" pitchFamily="2" charset="-122"/>
                <a:cs typeface="Lohit Devanagari"/>
              </a:rPr>
              <a:t>рели</a:t>
            </a:r>
            <a:r>
              <a:rPr lang="ru-RU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ohit Devanagari"/>
              </a:rPr>
              <a:t> встроенные в современные СУБД инструменты оптимизации работы с базой данных;</a:t>
            </a:r>
            <a:endParaRPr lang="ru-RU" kern="150" dirty="0">
              <a:effectLst/>
              <a:latin typeface="Liberation Serif"/>
              <a:ea typeface="SimSun" panose="02010600030101010101" pitchFamily="2" charset="-122"/>
              <a:cs typeface="Lohit Devanagari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Описали общие рекомендации по написанию эффективных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SQL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запросов;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Разработали инструменты для оптимизации взаимодействия сайта с базой данных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569398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4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6718E-0C6A-6080-9276-6E30576FC713}"/>
              </a:ext>
            </a:extLst>
          </p:cNvPr>
          <p:cNvSpPr txBox="1"/>
          <p:nvPr/>
        </p:nvSpPr>
        <p:spPr>
          <a:xfrm flipH="1">
            <a:off x="1951672" y="323850"/>
            <a:ext cx="8288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«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Орловский государственный университет И.С. Тургенева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Физико-математический факультет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49DAC-51E6-AB9F-91E5-5DCDF5F1D302}"/>
              </a:ext>
            </a:extLst>
          </p:cNvPr>
          <p:cNvSpPr txBox="1"/>
          <p:nvPr/>
        </p:nvSpPr>
        <p:spPr>
          <a:xfrm>
            <a:off x="2185986" y="2338637"/>
            <a:ext cx="844867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МЕТОДОВ ОПТИМИЗАЦИИ ВЗАИМОДЕЙСТВИЯ ВЕБ-САЙТА С БАЗОЙ ДАННЫХ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3FF3D-3A72-0471-95A2-BDC7BEBC8A19}"/>
              </a:ext>
            </a:extLst>
          </p:cNvPr>
          <p:cNvSpPr txBox="1"/>
          <p:nvPr/>
        </p:nvSpPr>
        <p:spPr>
          <a:xfrm>
            <a:off x="1951671" y="4244646"/>
            <a:ext cx="8992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Тютюнов Игорь Андреевич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01.04.02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математика и информатика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аправленность (профиль)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ехнологии параллельных и распределённых вычислений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 Федяев Ю.С.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1C20-A7E6-FC2B-C6A5-263BF4D89D52}"/>
              </a:ext>
            </a:extLst>
          </p:cNvPr>
          <p:cNvSpPr txBox="1"/>
          <p:nvPr/>
        </p:nvSpPr>
        <p:spPr>
          <a:xfrm>
            <a:off x="5707626" y="5932676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Орёл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—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375562542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сведения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511C8-A2A3-E584-625E-0CB2A6580EE5}"/>
              </a:ext>
            </a:extLst>
          </p:cNvPr>
          <p:cNvSpPr txBox="1"/>
          <p:nvPr/>
        </p:nvSpPr>
        <p:spPr>
          <a:xfrm>
            <a:off x="676275" y="1409700"/>
            <a:ext cx="10839450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азработка методов оптимизации взаимодействия веб-сайта с базой данных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разработать инструменты для оптимизации взаимодействия с базой данных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ohit Devanagari"/>
              </a:rPr>
              <a:t>Рассмотреть встроенные в современные СУБД инструменты оптимизации работы с базой данных;</a:t>
            </a:r>
            <a:endParaRPr lang="ru-RU" kern="150" dirty="0">
              <a:effectLst/>
              <a:latin typeface="Liberation Serif"/>
              <a:ea typeface="SimSun" panose="02010600030101010101" pitchFamily="2" charset="-122"/>
              <a:cs typeface="Lohit Devanagari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Описать общие рекомендации по написанию эффективных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SQL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запросов;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инструменты для оптимизации взаимодействия с базой данных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335984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10EC5-1049-0D04-5FA9-B92E8C4609F9}"/>
              </a:ext>
            </a:extLst>
          </p:cNvPr>
          <p:cNvSpPr txBox="1"/>
          <p:nvPr/>
        </p:nvSpPr>
        <p:spPr>
          <a:xfrm>
            <a:off x="752475" y="1507067"/>
            <a:ext cx="108680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В современном мире трудно переоценить значимость баз данных. Базы данных прочно укрепили свои позиции повсеместно в промышленных, образовательных, здравоохранительных, правоохранительных и в других общественно важных структурах, а также в сферах бизнеса.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CYR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Язык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, как основной инструмент работы с базами данных, играет первостепенную роль в вопросе разработки СУБД, а также администрирования баз данных. Так как базы данных во многих сферах могут достигать очень больших объемов, то естественно встает вопрос об эффективной, с точки зрения быстродействия, работы с этими данными.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dirty="0"/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К сожалению, многие разработчики не так часто задумываются о оптимизации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-запросов, напрасно полагая, что современное аппаратное обеспечение поможет компенсировать лишние затраты, возникающие при выполнении неэффективных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-запросов. Современные СУБД имеют встроенные средства оптимизации запросов, перед их непосредственным выполнением. Понимание принципов работы этих средств необходимо для написания эффективных запросов. Поэтому изучение данного вопроса является актуальным на сегодняшний момент.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2673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8" y="219075"/>
            <a:ext cx="10086975" cy="1507067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встроенные в современные СУБД </a:t>
            </a:r>
            <a:b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инструменты оптимизации работы с базой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BFC2F1-4EE3-31CB-1DE6-0B8527FB89E6}"/>
              </a:ext>
            </a:extLst>
          </p:cNvPr>
          <p:cNvSpPr txBox="1"/>
          <p:nvPr/>
        </p:nvSpPr>
        <p:spPr>
          <a:xfrm>
            <a:off x="1885950" y="2332762"/>
            <a:ext cx="8762999" cy="248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Индексирование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Кеширование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Синтаксическая оптимизация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211858684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Индексирование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391969-5257-06E1-2F48-BD19891BCFAE}"/>
              </a:ext>
            </a:extLst>
          </p:cNvPr>
          <p:cNvSpPr txBox="1"/>
          <p:nvPr/>
        </p:nvSpPr>
        <p:spPr>
          <a:xfrm>
            <a:off x="1347788" y="1270249"/>
            <a:ext cx="100869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effectLst/>
                <a:latin typeface="Arial" panose="020B0604020202020204" pitchFamily="34" charset="0"/>
              </a:rPr>
              <a:t>Индексирование</a:t>
            </a:r>
            <a:r>
              <a:rPr lang="ru-RU" b="0" i="0" dirty="0">
                <a:effectLst/>
                <a:latin typeface="Arial" panose="020B0604020202020204" pitchFamily="34" charset="0"/>
              </a:rPr>
              <a:t>  — </a:t>
            </a:r>
            <a:r>
              <a:rPr lang="ru-RU" i="0" dirty="0">
                <a:effectLst/>
                <a:latin typeface="Arial" panose="020B0604020202020204" pitchFamily="34" charset="0"/>
              </a:rPr>
              <a:t>это способ обеспечения быстрого доступа к значениям колонки или комбинации колонок.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FA9AC-204D-3F76-0CC5-7DC3F9601EDF}"/>
              </a:ext>
            </a:extLst>
          </p:cNvPr>
          <p:cNvSpPr txBox="1"/>
          <p:nvPr/>
        </p:nvSpPr>
        <p:spPr>
          <a:xfrm>
            <a:off x="1347787" y="2300623"/>
            <a:ext cx="9729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Индекс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это объект в реляционной БД, который предназначен для организации быстрого доступа к строкам таблицы по значениям одной или более колонок этих строк.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C56D2-F840-B888-AA29-0D4D6C71DE90}"/>
              </a:ext>
            </a:extLst>
          </p:cNvPr>
          <p:cNvSpPr txBox="1"/>
          <p:nvPr/>
        </p:nvSpPr>
        <p:spPr>
          <a:xfrm>
            <a:off x="1347788" y="4105275"/>
            <a:ext cx="84629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Плюсы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Индексирование значительно ускоряет процесс поиска по таблицам базы данных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Индексы занимают дополнительное пространство дисковой и оперативной памяти;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Индексирование замедляет операции, связанные с изменением строк в таблицах (удаление, добавление, изменение)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CAC4754-5850-7D33-1290-F89D7335C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787" y="3278845"/>
            <a:ext cx="8843963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ALTER TABLE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table_name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ADD INDEX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index_name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(field_1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field_2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…)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363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Кеширование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947C5-6D90-65AB-F8DD-B90AAE4EBFAD}"/>
              </a:ext>
            </a:extLst>
          </p:cNvPr>
          <p:cNvSpPr txBox="1"/>
          <p:nvPr/>
        </p:nvSpPr>
        <p:spPr>
          <a:xfrm>
            <a:off x="2693181" y="1100357"/>
            <a:ext cx="7443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Кэширование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процесс сохранения данных локально, который позволяет быстрее получить к ним доступ при будущих запросах</a:t>
            </a:r>
            <a:endParaRPr lang="ru-RU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8CEAED5-A615-0630-740C-84AD98336482}"/>
              </a:ext>
            </a:extLst>
          </p:cNvPr>
          <p:cNvSpPr/>
          <p:nvPr/>
        </p:nvSpPr>
        <p:spPr>
          <a:xfrm>
            <a:off x="371476" y="3419472"/>
            <a:ext cx="140017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-запрос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69C94BB-AA24-B9B6-3675-3F8A0E1827E3}"/>
              </a:ext>
            </a:extLst>
          </p:cNvPr>
          <p:cNvSpPr/>
          <p:nvPr/>
        </p:nvSpPr>
        <p:spPr>
          <a:xfrm>
            <a:off x="2201461" y="3419472"/>
            <a:ext cx="1400175" cy="962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595597D-A559-32AD-1774-443AEC12174A}"/>
              </a:ext>
            </a:extLst>
          </p:cNvPr>
          <p:cNvSpPr/>
          <p:nvPr/>
        </p:nvSpPr>
        <p:spPr>
          <a:xfrm>
            <a:off x="4031446" y="3419470"/>
            <a:ext cx="1400175" cy="962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наличия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0B7D985-4AD0-2007-3399-9FDF6BB2FE5E}"/>
              </a:ext>
            </a:extLst>
          </p:cNvPr>
          <p:cNvSpPr/>
          <p:nvPr/>
        </p:nvSpPr>
        <p:spPr>
          <a:xfrm>
            <a:off x="10035739" y="2228159"/>
            <a:ext cx="1400175" cy="33341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запроса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3522D53-26A7-F77E-FB81-4427390A63D0}"/>
              </a:ext>
            </a:extLst>
          </p:cNvPr>
          <p:cNvSpPr/>
          <p:nvPr/>
        </p:nvSpPr>
        <p:spPr>
          <a:xfrm>
            <a:off x="5861431" y="2228159"/>
            <a:ext cx="1657345" cy="1191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результата из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D9FC5EE-68DB-0D07-CF94-E4DDEB715A99}"/>
              </a:ext>
            </a:extLst>
          </p:cNvPr>
          <p:cNvSpPr/>
          <p:nvPr/>
        </p:nvSpPr>
        <p:spPr>
          <a:xfrm>
            <a:off x="5861431" y="4381493"/>
            <a:ext cx="1657344" cy="1180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запроса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7C5A635-2D92-909F-511D-1E1DBD0ADCEE}"/>
              </a:ext>
            </a:extLst>
          </p:cNvPr>
          <p:cNvSpPr/>
          <p:nvPr/>
        </p:nvSpPr>
        <p:spPr>
          <a:xfrm>
            <a:off x="7948585" y="4381492"/>
            <a:ext cx="1657345" cy="1180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результата в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A0F48023-DC41-92C7-0532-41C30DF03DA0}"/>
              </a:ext>
            </a:extLst>
          </p:cNvPr>
          <p:cNvSpPr/>
          <p:nvPr/>
        </p:nvSpPr>
        <p:spPr>
          <a:xfrm>
            <a:off x="1771650" y="3817137"/>
            <a:ext cx="429811" cy="166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97D5B9FD-0053-2FDC-D030-6DBDF56547EE}"/>
              </a:ext>
            </a:extLst>
          </p:cNvPr>
          <p:cNvSpPr/>
          <p:nvPr/>
        </p:nvSpPr>
        <p:spPr>
          <a:xfrm>
            <a:off x="3601635" y="3811865"/>
            <a:ext cx="429811" cy="166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CAB30617-F6A8-9AA3-D179-2DE761D2C31A}"/>
              </a:ext>
            </a:extLst>
          </p:cNvPr>
          <p:cNvSpPr/>
          <p:nvPr/>
        </p:nvSpPr>
        <p:spPr>
          <a:xfrm>
            <a:off x="7518775" y="2763699"/>
            <a:ext cx="2520000" cy="166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9B61B22D-45D4-40F5-EF99-C856D29FC921}"/>
              </a:ext>
            </a:extLst>
          </p:cNvPr>
          <p:cNvSpPr/>
          <p:nvPr/>
        </p:nvSpPr>
        <p:spPr>
          <a:xfrm>
            <a:off x="7518773" y="4888529"/>
            <a:ext cx="429811" cy="166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: вправо 21">
            <a:extLst>
              <a:ext uri="{FF2B5EF4-FFF2-40B4-BE49-F238E27FC236}">
                <a16:creationId xmlns:a16="http://schemas.microsoft.com/office/drawing/2014/main" id="{08730BBB-A950-A5E5-B2EF-ACCBBD6B1013}"/>
              </a:ext>
            </a:extLst>
          </p:cNvPr>
          <p:cNvSpPr/>
          <p:nvPr/>
        </p:nvSpPr>
        <p:spPr>
          <a:xfrm>
            <a:off x="9605925" y="4888529"/>
            <a:ext cx="429811" cy="166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изогнутая 22">
            <a:extLst>
              <a:ext uri="{FF2B5EF4-FFF2-40B4-BE49-F238E27FC236}">
                <a16:creationId xmlns:a16="http://schemas.microsoft.com/office/drawing/2014/main" id="{E263E770-57EB-79E8-05B0-9B2D1070B5F4}"/>
              </a:ext>
            </a:extLst>
          </p:cNvPr>
          <p:cNvSpPr/>
          <p:nvPr/>
        </p:nvSpPr>
        <p:spPr>
          <a:xfrm>
            <a:off x="4657725" y="2607424"/>
            <a:ext cx="1203705" cy="812046"/>
          </a:xfrm>
          <a:prstGeom prst="bentArrow">
            <a:avLst>
              <a:gd name="adj1" fmla="val 13270"/>
              <a:gd name="adj2" fmla="val 13423"/>
              <a:gd name="adj3" fmla="val 22654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Стрелка: изогнутая 24">
            <a:extLst>
              <a:ext uri="{FF2B5EF4-FFF2-40B4-BE49-F238E27FC236}">
                <a16:creationId xmlns:a16="http://schemas.microsoft.com/office/drawing/2014/main" id="{4BF7BA5E-B910-A967-407E-AAC637D8609E}"/>
              </a:ext>
            </a:extLst>
          </p:cNvPr>
          <p:cNvSpPr/>
          <p:nvPr/>
        </p:nvSpPr>
        <p:spPr>
          <a:xfrm flipV="1">
            <a:off x="4657725" y="4400318"/>
            <a:ext cx="1203705" cy="813600"/>
          </a:xfrm>
          <a:prstGeom prst="bentArrow">
            <a:avLst>
              <a:gd name="adj1" fmla="val 13270"/>
              <a:gd name="adj2" fmla="val 13423"/>
              <a:gd name="adj3" fmla="val 22654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AB6B7A-87D1-1DE1-8335-E2E2C45E6304}"/>
              </a:ext>
            </a:extLst>
          </p:cNvPr>
          <p:cNvSpPr txBox="1"/>
          <p:nvPr/>
        </p:nvSpPr>
        <p:spPr>
          <a:xfrm>
            <a:off x="4243626" y="2819736"/>
            <a:ext cx="64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1A1B58-FE4A-ED20-CB4F-67DB3245D970}"/>
              </a:ext>
            </a:extLst>
          </p:cNvPr>
          <p:cNvSpPr txBox="1"/>
          <p:nvPr/>
        </p:nvSpPr>
        <p:spPr>
          <a:xfrm>
            <a:off x="4118457" y="4447602"/>
            <a:ext cx="64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394056806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8" y="219075"/>
            <a:ext cx="10086975" cy="1507067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Синтаксическая оптимизация запросов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2114E2-F799-9B4F-7294-9DE85A0A2B52}"/>
              </a:ext>
            </a:extLst>
          </p:cNvPr>
          <p:cNvSpPr txBox="1"/>
          <p:nvPr/>
        </p:nvSpPr>
        <p:spPr>
          <a:xfrm>
            <a:off x="1309686" y="2485936"/>
            <a:ext cx="9996487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Синтаксическая оптимизация запросов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это способ обработки запросов, когда по начальному представлению запроса вырабатывается наиболее оптимальный план его выполнения путем преобразований этого запроса.</a:t>
            </a:r>
          </a:p>
        </p:txBody>
      </p:sp>
    </p:spTree>
    <p:extLst>
      <p:ext uri="{BB962C8B-B14F-4D97-AF65-F5344CB8AC3E}">
        <p14:creationId xmlns:p14="http://schemas.microsoft.com/office/powerpoint/2010/main" val="199309361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8" y="219075"/>
            <a:ext cx="10086975" cy="1507067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Рекомендации по написанию 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-запросов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EA4D7-45FC-AEA9-BE24-9DF9DC1B9B72}"/>
              </a:ext>
            </a:extLst>
          </p:cNvPr>
          <p:cNvSpPr txBox="1"/>
          <p:nvPr/>
        </p:nvSpPr>
        <p:spPr>
          <a:xfrm>
            <a:off x="1847850" y="2466975"/>
            <a:ext cx="9286875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Извлекайте только необходимые данные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 SELECT );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Ограничьте свои результаты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 TOP, LIMIT 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Используйте вместо оператора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2 OR 3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( IN (1, 2, 3) 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значений при использовании операторов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 в порядке уменьшения вероятности их истинности.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 в порядке возрастания   вероятности истинности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37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33375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Инструментов для оптимизации взаимодействия с базой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B10697-0641-DE4F-53F7-B46699F81B2D}"/>
              </a:ext>
            </a:extLst>
          </p:cNvPr>
          <p:cNvSpPr txBox="1"/>
          <p:nvPr/>
        </p:nvSpPr>
        <p:spPr>
          <a:xfrm>
            <a:off x="1147762" y="2095500"/>
            <a:ext cx="10453688" cy="128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Разработанные инструменты</a:t>
            </a:r>
            <a:r>
              <a:rPr lang="en-US" dirty="0"/>
              <a:t>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Кеширование результатов работы программных алгоритмов</a:t>
            </a:r>
            <a:r>
              <a:rPr lang="en-US" dirty="0"/>
              <a:t>;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Взаимодействие с базой данных по протоколу </a:t>
            </a:r>
            <a:r>
              <a:rPr lang="en-US" dirty="0"/>
              <a:t>AMQP.</a:t>
            </a:r>
            <a:endParaRPr lang="ru-RU" strike="sngStri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AA30CB-115F-A7BF-48A7-D9E559B9329A}"/>
              </a:ext>
            </a:extLst>
          </p:cNvPr>
          <p:cNvSpPr txBox="1"/>
          <p:nvPr/>
        </p:nvSpPr>
        <p:spPr>
          <a:xfrm>
            <a:off x="1147762" y="4044950"/>
            <a:ext cx="706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Технологии, используемые в процессе разработки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FB40C2-5A45-2EA1-559A-A4C6CC6AA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8" y="4540434"/>
            <a:ext cx="1076865" cy="1426025"/>
          </a:xfrm>
          <a:prstGeom prst="rect">
            <a:avLst/>
          </a:prstGeom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036A6ABA-691A-8D54-EBA9-27738A8D9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62" y="4585334"/>
            <a:ext cx="13811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C7DBF67B-2DC7-960F-B6A0-8D9A1ABED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846" y="4735089"/>
            <a:ext cx="1704974" cy="123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8F84767-49D4-23B5-2D37-5F8D8092A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9520" y="4977008"/>
            <a:ext cx="2080272" cy="877852"/>
          </a:xfrm>
          <a:prstGeom prst="rect">
            <a:avLst/>
          </a:prstGeom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1FEF6D9F-6F36-5DBF-1528-B4B0C72D5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316" y="4536156"/>
            <a:ext cx="1631421" cy="163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555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2268</TotalTime>
  <Words>1002</Words>
  <Application>Microsoft Office PowerPoint</Application>
  <PresentationFormat>Широкоэкранный</PresentationFormat>
  <Paragraphs>115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Century Gothic</vt:lpstr>
      <vt:lpstr>JetBrains Mono</vt:lpstr>
      <vt:lpstr>Liberation Serif</vt:lpstr>
      <vt:lpstr>Times New Roman</vt:lpstr>
      <vt:lpstr>Wingdings 3</vt:lpstr>
      <vt:lpstr>Сектор</vt:lpstr>
      <vt:lpstr>Презентация PowerPoint</vt:lpstr>
      <vt:lpstr>Общие сведения</vt:lpstr>
      <vt:lpstr>Актуальность</vt:lpstr>
      <vt:lpstr>встроенные в современные СУБД  инструменты оптимизации работы с базой данных</vt:lpstr>
      <vt:lpstr>Индексирование</vt:lpstr>
      <vt:lpstr>Кеширование</vt:lpstr>
      <vt:lpstr>Синтаксическая оптимизация запросов</vt:lpstr>
      <vt:lpstr>Рекомендации по написанию  SQL-запросов</vt:lpstr>
      <vt:lpstr>разработка Инструментов для оптимизации взаимодействия с базой данных</vt:lpstr>
      <vt:lpstr>Кеширование результатов работы программных алгоритмов</vt:lpstr>
      <vt:lpstr>Результат использования инструмента кеширования</vt:lpstr>
      <vt:lpstr>Взаимодействие с базой данных по протоколу AMQP</vt:lpstr>
      <vt:lpstr>Процесс работы</vt:lpstr>
      <vt:lpstr>Возможности инструмента</vt:lpstr>
      <vt:lpstr>Где и как использовали</vt:lpstr>
      <vt:lpstr>Где и как использовали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  Создание приложения для мониторинга учеников по сети</dc:title>
  <dc:creator>Игорь Тютюнов</dc:creator>
  <cp:lastModifiedBy>Игорь</cp:lastModifiedBy>
  <cp:revision>171</cp:revision>
  <dcterms:created xsi:type="dcterms:W3CDTF">2019-06-16T09:50:12Z</dcterms:created>
  <dcterms:modified xsi:type="dcterms:W3CDTF">2022-05-14T01:48:06Z</dcterms:modified>
</cp:coreProperties>
</file>