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69" r:id="rId1"/>
  </p:sldMasterIdLst>
  <p:notesMasterIdLst>
    <p:notesMasterId r:id="rId18"/>
  </p:notesMasterIdLst>
  <p:sldIdLst>
    <p:sldId id="272" r:id="rId2"/>
    <p:sldId id="329" r:id="rId3"/>
    <p:sldId id="292" r:id="rId4"/>
    <p:sldId id="295" r:id="rId5"/>
    <p:sldId id="328" r:id="rId6"/>
    <p:sldId id="325" r:id="rId7"/>
    <p:sldId id="321" r:id="rId8"/>
    <p:sldId id="302" r:id="rId9"/>
    <p:sldId id="322" r:id="rId10"/>
    <p:sldId id="324" r:id="rId11"/>
    <p:sldId id="314" r:id="rId12"/>
    <p:sldId id="326" r:id="rId13"/>
    <p:sldId id="305" r:id="rId14"/>
    <p:sldId id="327" r:id="rId15"/>
    <p:sldId id="317" r:id="rId16"/>
    <p:sldId id="33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DE0A02-6131-4BF9-9E5E-C9957EA6310E}">
          <p14:sldIdLst>
            <p14:sldId id="272"/>
            <p14:sldId id="329"/>
            <p14:sldId id="292"/>
            <p14:sldId id="295"/>
            <p14:sldId id="328"/>
            <p14:sldId id="325"/>
            <p14:sldId id="321"/>
            <p14:sldId id="302"/>
            <p14:sldId id="322"/>
            <p14:sldId id="324"/>
            <p14:sldId id="314"/>
            <p14:sldId id="326"/>
            <p14:sldId id="305"/>
            <p14:sldId id="327"/>
            <p14:sldId id="317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горь" initials="И" lastIdx="1" clrIdx="0">
    <p:extLst>
      <p:ext uri="{19B8F6BF-5375-455C-9EA6-DF929625EA0E}">
        <p15:presenceInfo xmlns:p15="http://schemas.microsoft.com/office/powerpoint/2012/main" userId="13aaf36d95e15b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>
                <a:effectLst/>
              </a:rPr>
              <a:t>Время формирования страницы</a:t>
            </a:r>
            <a:r>
              <a:rPr lang="ru-RU" sz="1400" b="0" i="0" u="none" strike="noStrike" baseline="0"/>
              <a:t> 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FC4-4F7B-9AAE-926A673757B8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4A5-428A-9705-5886874C0A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Лист1!$C$1:$D$2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Лист1!$C$3:$D$3</c:f>
              <c:numCache>
                <c:formatCode>General</c:formatCode>
                <c:ptCount val="2"/>
                <c:pt idx="0">
                  <c:v>0.16700000000000001</c:v>
                </c:pt>
                <c:pt idx="1">
                  <c:v>3.4542999999999999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A5-428A-9705-5886874C0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4444160"/>
        <c:axId val="1864440832"/>
      </c:barChart>
      <c:catAx>
        <c:axId val="1864444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64440832"/>
        <c:crosses val="autoZero"/>
        <c:auto val="1"/>
        <c:lblAlgn val="ctr"/>
        <c:lblOffset val="100"/>
        <c:noMultiLvlLbl val="0"/>
      </c:catAx>
      <c:valAx>
        <c:axId val="186444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6444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ru-RU" dirty="0"/>
              <a:t>Количество запросов на чтение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99-48BD-A04B-93AAA8A1AC47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099-48BD-A04B-93AAA8A1AC47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99-48BD-A04B-93AAA8A1AC47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99-48BD-A04B-93AAA8A1AC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Лист1!$A$1:$B$2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Лист1!$A$3:$B$3</c:f>
              <c:numCache>
                <c:formatCode>General</c:formatCode>
                <c:ptCount val="2"/>
                <c:pt idx="0">
                  <c:v>181</c:v>
                </c:pt>
                <c:pt idx="1">
                  <c:v>2861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9-48BD-A04B-93AAA8A1A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5638672"/>
        <c:axId val="1855640336"/>
      </c:barChart>
      <c:catAx>
        <c:axId val="1855638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55640336"/>
        <c:crosses val="autoZero"/>
        <c:auto val="1"/>
        <c:lblAlgn val="ctr"/>
        <c:lblOffset val="100"/>
        <c:noMultiLvlLbl val="0"/>
      </c:catAx>
      <c:valAx>
        <c:axId val="185564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55638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400" baseline="0">
          <a:latin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0.27807</cdr:x>
      <cdr:y>0.79513</cdr:y>
    </cdr:from>
    <cdr:to>
      <cdr:x>0.47807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0C11140-51A2-0C79-CFF8-0506BA642E74}"/>
            </a:ext>
          </a:extLst>
        </cdr:cNvPr>
        <cdr:cNvSpPr txBox="1"/>
      </cdr:nvSpPr>
      <cdr:spPr>
        <a:xfrm xmlns:a="http://schemas.openxmlformats.org/drawingml/2006/main">
          <a:off x="1271347" y="427014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7F22F-897C-4E15-A410-A45F99DB4D79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D27E1-B38E-4D27-8C69-19FC69F60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40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D27E1-B38E-4D27-8C69-19FC69F6001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73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C4EE2-F78D-B9A6-86A9-2AFCE1B7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EF122E-266E-DDAA-1B7F-8BFDD752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396D4-7FA8-2B98-60C7-5582CE04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65401-6269-0346-005C-03761E6D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B839C-7A48-5883-37FF-5C781393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9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D1CDF-7F1F-5458-A7E0-DF5A4BDA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014E24-809D-B196-DB5E-C1CD666B3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B4ADE3-87F3-6CAA-23E2-0E146155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063D6C-CD85-6A28-77D4-C71B50E6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C41CEE-267E-759C-72E6-4A2FA229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2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B56A1C-8C64-C7F0-7D10-60D4AE4B0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4F40C3-5B69-09B4-EC27-AB9E37DCC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3F22F-752F-F1F8-87DF-77539D59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1D6952-1B29-0A37-1FF5-B1460AA3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1A7189-5A37-400D-CCBC-74D545AB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483B6-33C0-1F38-0817-535B08A4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C0178-F823-FA9A-AC0D-F148CCB22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C4F02C-07D8-A908-4CB8-EC130E44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56B3E3-C4AD-D9C8-AD27-AF823A3F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789217-D087-7979-8631-7055AF08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006E5-A0CB-10CD-B582-B81FE800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7A070E-C3C0-C30C-ABE4-FBDCE7FD5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BCBEC-A437-481D-901F-710CDEFB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8720B4-9EB4-963C-E85C-152CD312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D17B1-3B97-9474-8D46-8C26A03D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5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E31BF-D4BB-A84F-13B0-C1A7511F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7E1B2-9606-60BA-7C0A-1AB16BAA3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A36D47-1CB2-0840-910C-C2594BC5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AB1277-AAD8-2AC2-14EA-AD9EAC0B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F539E-129D-72B4-8598-1906DA60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94D87-5CD5-01A8-72F8-E1E0BFF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5C317-F34B-A9E0-F51D-567D245A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D33C88-C05E-1C2C-8AD5-D6DBCCA3F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DFB8CC-CB97-06E0-C517-FDF37DBB7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9DE036-4E27-2BEB-802E-329CC9A48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1A527-C760-8EF7-19E8-A7E449034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5D9383-13BC-D458-FD7E-4F804878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1C10C7-84DE-36F0-D3D9-C9B2AD8D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2E8D4F-DBD4-A36A-8497-4FAC3B7D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29417-3C33-B9B6-9230-EEDC23BF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B60FCF-4A32-E814-8A26-23EBF1E9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EB25F2-99E7-7021-A4C9-96123113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6513D4-B0AB-720E-3950-9F2A4F68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AB557F-A76E-D591-FADE-3432E47F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A5668C-6AE3-7FA5-DA1D-AE6CD9AD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F50BD8-F838-3668-2B89-4DE975E4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4C362-88F0-57A2-5A6D-5B8B80E3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B3BAB-FBC1-0F86-F889-9C0FC4B93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34211D-6529-BBCB-14EC-DD2A429DE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41B5B6-D4F3-5B2C-E868-42920674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DC4A76-E448-B6F4-BADC-F38ED282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169D39-E19A-DB46-069D-224B9E4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B091D-E157-CB30-BF89-35E01383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1906CB-76BD-E1A1-A153-980122D94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9BCA3B-62CA-44BA-B8B8-98CB9301C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509791-C8C1-D471-8209-4E4B8EA4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154A9C-2287-547A-A98F-DE95F056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36AD75-197A-588A-4267-5723C1B2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23ACA-F6BA-A2B2-66DA-BB6E1C27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029546-E016-C3B5-6F02-B0E813944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42E8E8-1A0B-72CE-8A54-107F41061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EFE02B-4E85-4BDB-6A37-F07D363AC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CB03B-85F8-905E-FB71-1030D2FDC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1" y="178812"/>
            <a:ext cx="8288656" cy="243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МИНИСТЕРСТВО НАУКИ И ВЫСШЕГО ОБРАЗОВАНИЯ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РОССИЙСКОЙ ФЕДЕРАЦИИ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«ОРЛОВСКИЙ ГОСУДАРСТВЕННЫЙ УНИВЕРСИТЕТ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имени И.С. ТУРГЕНЕВА»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1951671" y="2963425"/>
            <a:ext cx="8448675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4025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6" y="552792"/>
            <a:ext cx="10086975" cy="64770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инструмента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B2298-1F98-9126-24B9-82033A089043}"/>
              </a:ext>
            </a:extLst>
          </p:cNvPr>
          <p:cNvSpPr txBox="1"/>
          <p:nvPr/>
        </p:nvSpPr>
        <p:spPr>
          <a:xfrm>
            <a:off x="600076" y="2123822"/>
            <a:ext cx="412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Класс для обработки сообщений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F4BB1-F146-30D3-CAD6-E4109A9F5CCE}"/>
              </a:ext>
            </a:extLst>
          </p:cNvPr>
          <p:cNvSpPr txBox="1"/>
          <p:nvPr/>
        </p:nvSpPr>
        <p:spPr>
          <a:xfrm>
            <a:off x="600076" y="2494062"/>
            <a:ext cx="473392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aMessageProcessing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runProcessMessage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this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getMessageData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var_dump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string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BE955-CA5B-693E-5F36-96B9EA0DAAE9}"/>
              </a:ext>
            </a:extLst>
          </p:cNvPr>
          <p:cNvSpPr txBox="1"/>
          <p:nvPr/>
        </p:nvSpPr>
        <p:spPr>
          <a:xfrm>
            <a:off x="5895971" y="2127514"/>
            <a:ext cx="490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Процесс для чтения сообщений из очереди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533B77-5565-344C-AA98-43BF0B13F43E}"/>
              </a:ext>
            </a:extLst>
          </p:cNvPr>
          <p:cNvSpPr txBox="1"/>
          <p:nvPr/>
        </p:nvSpPr>
        <p:spPr>
          <a:xfrm>
            <a:off x="5895971" y="2493154"/>
            <a:ext cx="4905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RabbitMQ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runWorkConsumer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075D0E-B827-A3BD-6AF1-C08CB55C1817}"/>
              </a:ext>
            </a:extLst>
          </p:cNvPr>
          <p:cNvSpPr txBox="1"/>
          <p:nvPr/>
        </p:nvSpPr>
        <p:spPr>
          <a:xfrm>
            <a:off x="5895971" y="3874457"/>
            <a:ext cx="49053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RabbitMQ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sendMessage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143942-97E1-9C75-D369-A6A8F1001088}"/>
              </a:ext>
            </a:extLst>
          </p:cNvPr>
          <p:cNvSpPr txBox="1"/>
          <p:nvPr/>
        </p:nvSpPr>
        <p:spPr>
          <a:xfrm>
            <a:off x="5895972" y="3505125"/>
            <a:ext cx="490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Отправка сообщений</a:t>
            </a:r>
            <a:r>
              <a:rPr lang="en-US" b="1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7235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67509"/>
            <a:ext cx="10086975" cy="95410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 разработанных веб-библиотек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9A367-1265-81CF-FD37-82E0EFAC65BF}"/>
              </a:ext>
            </a:extLst>
          </p:cNvPr>
          <p:cNvSpPr txBox="1"/>
          <p:nvPr/>
        </p:nvSpPr>
        <p:spPr>
          <a:xfrm>
            <a:off x="1466850" y="1800225"/>
            <a:ext cx="10086975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магазин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40 000 товаров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10 000 активных пользователей в сутки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информацию о наличии и ценах товаров в 63 розничных магазинах по всех России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интеграция с системой учёта 1С.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23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61" y="557363"/>
            <a:ext cx="10086975" cy="1133475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кеширования работы программных алгоритмов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BBAFB558-1351-F794-AEEB-7DBE18AFB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514920"/>
              </p:ext>
            </p:extLst>
          </p:nvPr>
        </p:nvGraphicFramePr>
        <p:xfrm>
          <a:off x="2247900" y="1924050"/>
          <a:ext cx="3472524" cy="3608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70EB1D4E-351F-5EC7-5DC3-BF49E3E4C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341064"/>
              </p:ext>
            </p:extLst>
          </p:nvPr>
        </p:nvGraphicFramePr>
        <p:xfrm>
          <a:off x="6287831" y="1924049"/>
          <a:ext cx="3352253" cy="3608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202C10-5081-68D2-5E30-B9C08283C93A}"/>
              </a:ext>
            </a:extLst>
          </p:cNvPr>
          <p:cNvSpPr txBox="1"/>
          <p:nvPr/>
        </p:nvSpPr>
        <p:spPr>
          <a:xfrm>
            <a:off x="4806138" y="5765368"/>
            <a:ext cx="2963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highlight>
                  <a:srgbClr val="00FF00"/>
                </a:highlight>
              </a:rPr>
              <a:t>После использования инструмента</a:t>
            </a:r>
            <a:r>
              <a:rPr lang="ru-RU" sz="1400" dirty="0">
                <a:highlight>
                  <a:srgbClr val="008000"/>
                </a:highlight>
              </a:rPr>
              <a:t>  </a:t>
            </a:r>
            <a:r>
              <a:rPr lang="ru-RU" sz="1400" dirty="0"/>
              <a:t>                          </a:t>
            </a:r>
          </a:p>
          <a:p>
            <a:r>
              <a:rPr lang="ru-RU" sz="1400" dirty="0"/>
              <a:t> </a:t>
            </a:r>
          </a:p>
          <a:p>
            <a:r>
              <a:rPr lang="ru-RU" sz="1400" dirty="0">
                <a:highlight>
                  <a:srgbClr val="FF0000"/>
                </a:highlight>
              </a:rPr>
              <a:t>До использования инструмента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790183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50A159-829B-1A6E-F2E6-F5E0AB817E48}"/>
              </a:ext>
            </a:extLst>
          </p:cNvPr>
          <p:cNvSpPr txBox="1"/>
          <p:nvPr/>
        </p:nvSpPr>
        <p:spPr>
          <a:xfrm flipH="1">
            <a:off x="1100642" y="4219956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взаимодействия после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EDBAF-88CB-8C97-1F3A-222B4D452673}"/>
              </a:ext>
            </a:extLst>
          </p:cNvPr>
          <p:cNvSpPr txBox="1"/>
          <p:nvPr/>
        </p:nvSpPr>
        <p:spPr>
          <a:xfrm flipH="1">
            <a:off x="1074258" y="2120770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взаимодействия до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E87F87E-4867-B202-D3DB-5FF547C83E69}"/>
              </a:ext>
            </a:extLst>
          </p:cNvPr>
          <p:cNvGrpSpPr/>
          <p:nvPr/>
        </p:nvGrpSpPr>
        <p:grpSpPr>
          <a:xfrm>
            <a:off x="1091935" y="4643638"/>
            <a:ext cx="8896350" cy="1255939"/>
            <a:chOff x="1238250" y="2552239"/>
            <a:chExt cx="8896350" cy="1255939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4B355354-B5A2-6081-3793-B9B435D22706}"/>
                </a:ext>
              </a:extLst>
            </p:cNvPr>
            <p:cNvGrpSpPr/>
            <p:nvPr/>
          </p:nvGrpSpPr>
          <p:grpSpPr>
            <a:xfrm>
              <a:off x="1478083" y="2564524"/>
              <a:ext cx="8417575" cy="1126224"/>
              <a:chOff x="1478083" y="2564524"/>
              <a:chExt cx="8417575" cy="1126224"/>
            </a:xfrm>
          </p:grpSpPr>
          <p:sp>
            <p:nvSpPr>
              <p:cNvPr id="15" name="Стрелка: вправо 14">
                <a:extLst>
                  <a:ext uri="{FF2B5EF4-FFF2-40B4-BE49-F238E27FC236}">
                    <a16:creationId xmlns:a16="http://schemas.microsoft.com/office/drawing/2014/main" id="{45DC9B9B-14EA-5F80-5191-98DD70C1F755}"/>
                  </a:ext>
                </a:extLst>
              </p:cNvPr>
              <p:cNvSpPr/>
              <p:nvPr/>
            </p:nvSpPr>
            <p:spPr>
              <a:xfrm>
                <a:off x="2297717" y="3008563"/>
                <a:ext cx="37248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6" name="Picture 4">
                <a:extLst>
                  <a:ext uri="{FF2B5EF4-FFF2-40B4-BE49-F238E27FC236}">
                    <a16:creationId xmlns:a16="http://schemas.microsoft.com/office/drawing/2014/main" id="{11C500FD-B58A-7060-C808-CFB4C57DF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8083" y="2669671"/>
                <a:ext cx="1021077" cy="1021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72313F3E-C4C5-B83F-3201-085F74CA3220}"/>
                  </a:ext>
                </a:extLst>
              </p:cNvPr>
              <p:cNvSpPr/>
              <p:nvPr/>
            </p:nvSpPr>
            <p:spPr>
              <a:xfrm>
                <a:off x="3460987" y="2890397"/>
                <a:ext cx="16052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JSON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3DF0468-8514-2275-A5D4-E1BB4EB30043}"/>
                  </a:ext>
                </a:extLst>
              </p:cNvPr>
              <p:cNvSpPr/>
              <p:nvPr/>
            </p:nvSpPr>
            <p:spPr>
              <a:xfrm>
                <a:off x="8290378" y="2837585"/>
                <a:ext cx="1605280" cy="550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Сайт</a:t>
                </a:r>
              </a:p>
            </p:txBody>
          </p:sp>
          <p:pic>
            <p:nvPicPr>
              <p:cNvPr id="20" name="Picture 12">
                <a:extLst>
                  <a:ext uri="{FF2B5EF4-FFF2-40B4-BE49-F238E27FC236}">
                    <a16:creationId xmlns:a16="http://schemas.microsoft.com/office/drawing/2014/main" id="{038A5F45-A9A4-E9B1-56C1-65DE21B7FC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9409" y="2564524"/>
                <a:ext cx="1307267" cy="1021077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Стрелка: вправо 20">
                <a:extLst>
                  <a:ext uri="{FF2B5EF4-FFF2-40B4-BE49-F238E27FC236}">
                    <a16:creationId xmlns:a16="http://schemas.microsoft.com/office/drawing/2014/main" id="{658ADE09-066A-850D-F936-8B6F92E5700D}"/>
                  </a:ext>
                </a:extLst>
              </p:cNvPr>
              <p:cNvSpPr/>
              <p:nvPr/>
            </p:nvSpPr>
            <p:spPr>
              <a:xfrm>
                <a:off x="7356676" y="3008563"/>
                <a:ext cx="9337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36F1FA12-9497-8034-E8B8-21BD1CA4FE9B}"/>
                </a:ext>
              </a:extLst>
            </p:cNvPr>
            <p:cNvSpPr/>
            <p:nvPr/>
          </p:nvSpPr>
          <p:spPr>
            <a:xfrm>
              <a:off x="1238250" y="2552239"/>
              <a:ext cx="8896350" cy="125593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95592AC-A182-081C-62FB-DFCD821920C2}"/>
              </a:ext>
            </a:extLst>
          </p:cNvPr>
          <p:cNvGrpSpPr/>
          <p:nvPr/>
        </p:nvGrpSpPr>
        <p:grpSpPr>
          <a:xfrm>
            <a:off x="1091935" y="2588834"/>
            <a:ext cx="6600825" cy="1282311"/>
            <a:chOff x="1238250" y="686309"/>
            <a:chExt cx="6600825" cy="1282311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D9EDF376-23F0-0C13-C60A-931C38D4221A}"/>
                </a:ext>
              </a:extLst>
            </p:cNvPr>
            <p:cNvGrpSpPr/>
            <p:nvPr/>
          </p:nvGrpSpPr>
          <p:grpSpPr>
            <a:xfrm>
              <a:off x="1478083" y="838246"/>
              <a:ext cx="6149716" cy="1021077"/>
              <a:chOff x="1478083" y="838246"/>
              <a:chExt cx="6149716" cy="1021077"/>
            </a:xfrm>
          </p:grpSpPr>
          <p:sp>
            <p:nvSpPr>
              <p:cNvPr id="14" name="Стрелка: вправо 13">
                <a:extLst>
                  <a:ext uri="{FF2B5EF4-FFF2-40B4-BE49-F238E27FC236}">
                    <a16:creationId xmlns:a16="http://schemas.microsoft.com/office/drawing/2014/main" id="{FBB196D9-86DB-8531-22DA-17DA41E7C8D6}"/>
                  </a:ext>
                </a:extLst>
              </p:cNvPr>
              <p:cNvSpPr/>
              <p:nvPr/>
            </p:nvSpPr>
            <p:spPr>
              <a:xfrm>
                <a:off x="2297717" y="1177138"/>
                <a:ext cx="37248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8" name="Picture 4">
                <a:extLst>
                  <a:ext uri="{FF2B5EF4-FFF2-40B4-BE49-F238E27FC236}">
                    <a16:creationId xmlns:a16="http://schemas.microsoft.com/office/drawing/2014/main" id="{58D9E463-5A3E-9A41-A237-B89C3C8C1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8083" y="838246"/>
                <a:ext cx="1021077" cy="1021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BC8026FE-D4E0-DE63-BF6E-4739D4CA751C}"/>
                  </a:ext>
                </a:extLst>
              </p:cNvPr>
              <p:cNvSpPr/>
              <p:nvPr/>
            </p:nvSpPr>
            <p:spPr>
              <a:xfrm>
                <a:off x="3460987" y="1058972"/>
                <a:ext cx="16052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XML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BA758AA5-071E-8C65-8E6E-53F0074838C4}"/>
                  </a:ext>
                </a:extLst>
              </p:cNvPr>
              <p:cNvSpPr/>
              <p:nvPr/>
            </p:nvSpPr>
            <p:spPr>
              <a:xfrm>
                <a:off x="6022519" y="1031609"/>
                <a:ext cx="1605280" cy="530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Сайт</a:t>
                </a:r>
              </a:p>
            </p:txBody>
          </p:sp>
        </p:grp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6238DCE4-1506-3000-50A1-97DA55DF0B35}"/>
                </a:ext>
              </a:extLst>
            </p:cNvPr>
            <p:cNvSpPr/>
            <p:nvPr/>
          </p:nvSpPr>
          <p:spPr>
            <a:xfrm>
              <a:off x="1238250" y="686309"/>
              <a:ext cx="6600825" cy="12823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C583D8BE-70D7-853C-A2C2-F1EE57C1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58" y="614262"/>
            <a:ext cx="10086975" cy="11334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добавления задач в очередь и выполнение этих задач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3919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C583D8BE-70D7-853C-A2C2-F1EE57C1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27" y="82913"/>
            <a:ext cx="10086975" cy="1133475"/>
          </a:xfrm>
        </p:spPr>
        <p:txBody>
          <a:bodyPr>
            <a:noAutofit/>
          </a:bodyPr>
          <a:lstStyle/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добавления задач в очередь и выполнение этих задач</a:t>
            </a:r>
            <a:endParaRPr lang="ru-RU" sz="340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51D0CB0-42ED-2496-6CCC-EFEC41161444}"/>
              </a:ext>
            </a:extLst>
          </p:cNvPr>
          <p:cNvGrpSpPr/>
          <p:nvPr/>
        </p:nvGrpSpPr>
        <p:grpSpPr>
          <a:xfrm>
            <a:off x="855226" y="1245016"/>
            <a:ext cx="10086976" cy="2591531"/>
            <a:chOff x="855226" y="1245016"/>
            <a:chExt cx="10086976" cy="2591531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F3E408DE-A1C4-3FF5-08AC-4CD96E53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2" y="1620677"/>
              <a:ext cx="8181975" cy="1793293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BBD990-EDC6-8AD6-E6BB-D62D7D3BB400}"/>
                </a:ext>
              </a:extLst>
            </p:cNvPr>
            <p:cNvSpPr txBox="1"/>
            <p:nvPr/>
          </p:nvSpPr>
          <p:spPr>
            <a:xfrm>
              <a:off x="1143002" y="3396377"/>
              <a:ext cx="6455746" cy="44017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Средняя нагрузка на процессор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204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</a:p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Среднее количество потребляемой ОП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38 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ГБ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EA9FDF9-24E0-A539-3951-75B247969688}"/>
                </a:ext>
              </a:extLst>
            </p:cNvPr>
            <p:cNvSpPr txBox="1"/>
            <p:nvPr/>
          </p:nvSpPr>
          <p:spPr>
            <a:xfrm flipH="1">
              <a:off x="855226" y="1245016"/>
              <a:ext cx="10086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 применения веб-библиотеки</a:t>
              </a: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0D6E75E-E33F-E1DE-5483-F49F1730E17E}"/>
              </a:ext>
            </a:extLst>
          </p:cNvPr>
          <p:cNvGrpSpPr/>
          <p:nvPr/>
        </p:nvGrpSpPr>
        <p:grpSpPr>
          <a:xfrm>
            <a:off x="855224" y="4050083"/>
            <a:ext cx="10086978" cy="2682702"/>
            <a:chOff x="855224" y="4050083"/>
            <a:chExt cx="10086978" cy="268270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547B5E-63F9-FC71-9576-CE0BF2845ECE}"/>
                </a:ext>
              </a:extLst>
            </p:cNvPr>
            <p:cNvSpPr txBox="1"/>
            <p:nvPr/>
          </p:nvSpPr>
          <p:spPr>
            <a:xfrm>
              <a:off x="1160281" y="6209565"/>
              <a:ext cx="6421187" cy="5232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Средняя нагрузка на процессор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1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43%</a:t>
              </a:r>
            </a:p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Среднее количество потребляемой ОП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ГБ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3BC666-9CC4-1F76-EB02-9DCCBEB2D108}"/>
                </a:ext>
              </a:extLst>
            </p:cNvPr>
            <p:cNvSpPr txBox="1"/>
            <p:nvPr/>
          </p:nvSpPr>
          <p:spPr>
            <a:xfrm>
              <a:off x="855224" y="4050083"/>
              <a:ext cx="10086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После применения веб-библиотеки</a:t>
              </a: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B364123D-0371-D87A-9021-1D7FC64D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1" y="4426640"/>
              <a:ext cx="8181975" cy="1775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3254746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5456B-2DD2-68C7-AD1F-1515594EE6D9}"/>
              </a:ext>
            </a:extLst>
          </p:cNvPr>
          <p:cNvSpPr txBox="1"/>
          <p:nvPr/>
        </p:nvSpPr>
        <p:spPr>
          <a:xfrm>
            <a:off x="609600" y="1463127"/>
            <a:ext cx="10625137" cy="4505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данной работе рассматривалась проблема оптимизации взаимодействия веб-сайта с базой данных. Были изучены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-операции взаимодействия с базой данных. Проанализированы методы оптимизации взаимодействия с базой данных средствами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кешировани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а также синхронного выполнения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-операций с базой данных. 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Результатом работы стала разработка веб-библиотек, реализующих метода оптимизации взаимодействия веб-сайта с базой данных: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еб-библиотека для кеширования работы программных алгоритмов;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еб-библиотека для синхронного выполнения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-операций с базой данных.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Разработанные веб-библиотеки были использованы на реальном проекте, являющимся интернет-магазином, и позволили существенно уменьшить нагрузку на веб-сервер.</a:t>
            </a:r>
          </a:p>
        </p:txBody>
      </p:sp>
    </p:spTree>
    <p:extLst>
      <p:ext uri="{BB962C8B-B14F-4D97-AF65-F5344CB8AC3E}">
        <p14:creationId xmlns:p14="http://schemas.microsoft.com/office/powerpoint/2010/main" val="41569398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1" y="178812"/>
            <a:ext cx="8288656" cy="243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МИНИСТЕРСТВО НАУКИ И ВЫСШЕГО ОБРАЗОВАНИЯ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РОССИЙСКОЙ ФЕДЕРАЦИИ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«ОРЛОВСКИЙ ГОСУДАРСТВЕННЫЙ УНИВЕРСИТЕТ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имени И.С. ТУРГЕНЕВА»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1951671" y="2963425"/>
            <a:ext cx="8448675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81109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450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Высокая нагрузка на базу данных увеличивает нагрузку на веб-сервер, что отрицательным образом сказывается на скорости работы веб-сайта. 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Высокая нагрузка на веб-сервер требует дополнительных затрат на его поддержку. А низкая скорость работы веб-сайта отрицательным образом сказывается на комфорте использования. 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Пользователей, в свою очередь, не будет устраивать скорость работы веб-сайта, в следствии чего они будут выбирать более производительные сайты конкурентов.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Проблема оптимизации взаимодействия веб-сайта с базой данных очень актуальна. Особенно сильно это проблема касается для веб-сайтов, занимающихся коммерческой деятельностью, например, интернет магазины. Ведь уровень комфорта использования интернет-магазинов напрямую влияет на количество активных пользователей, а соответственно, от этого зависит прибыль.</a:t>
            </a:r>
          </a:p>
        </p:txBody>
      </p:sp>
    </p:spTree>
    <p:extLst>
      <p:ext uri="{BB962C8B-B14F-4D97-AF65-F5344CB8AC3E}">
        <p14:creationId xmlns:p14="http://schemas.microsoft.com/office/powerpoint/2010/main" val="40698629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381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Цель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5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азработать веб-библиотеки, реализующие методы оптимизации взаимодействия веб-сайта с базой данных.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Задач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spcBef>
                <a:spcPts val="720"/>
              </a:spcBef>
              <a:spcAft>
                <a:spcPts val="720"/>
              </a:spcAft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Изучить операции взаимодействия веб-сайта с базой данных;</a:t>
            </a:r>
            <a:endParaRPr lang="ru-RU" kern="150" dirty="0">
              <a:effectLst/>
              <a:latin typeface="Liberation Serif"/>
              <a:ea typeface="SimSun" panose="02010600030101010101" pitchFamily="2" charset="-122"/>
              <a:cs typeface="Lohit Devanagari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720"/>
              </a:spcBef>
              <a:spcAft>
                <a:spcPts val="720"/>
              </a:spcAft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Проанализировать методы оптимизации взаимодействия веб-сайта с базой данных;</a:t>
            </a:r>
            <a:endParaRPr lang="ru-RU" kern="150" dirty="0">
              <a:effectLst/>
              <a:latin typeface="Liberation Serif"/>
              <a:ea typeface="SimSun" panose="02010600030101010101" pitchFamily="2" charset="-122"/>
              <a:cs typeface="Lohit Devanagari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720"/>
              </a:spcBef>
              <a:spcAft>
                <a:spcPts val="720"/>
              </a:spcAft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Разработать веб-библиотеки, реализующие методы оптимизации взаимодействия веб-сайта с базой данных.</a:t>
            </a:r>
            <a:endParaRPr lang="ru-RU" kern="150" dirty="0">
              <a:effectLst/>
              <a:latin typeface="Liberation Serif"/>
              <a:ea typeface="SimSun" panose="02010600030101010101" pitchFamily="2" charset="-122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33359841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2638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Одни из самых ресурсоёмких операций с базой данных — это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операции. Под аббревиатурой CRUD скрываются такие операции как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Создания записей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(Create);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Чтение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Изменение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Update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Удаление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Delete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868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357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Зачастую, на веб-сайтах,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-операции инициируют пользователи. </a:t>
            </a: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крупных веб-сайтах, особенно в интернет-магазинах, где количество товаров исчисляется десятками тысяч и тысячами активных пользователей,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-операции способны вызвать серьёзную нагрузку на сервер, в результате чего скорость загрузки страниц веб-сайта будет на неудовлетворительном уровне, а поддержка веб-сервера будет требовать больших финансовых затрат. </a:t>
            </a: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Пользователей, в свою очередь, не будет устраивать скорость работы веб-сайта, в следствии чего будет уменьшаться количество активных пользователей, а следовательно, прибыль от работы интернет-магазина будет падать. </a:t>
            </a:r>
          </a:p>
        </p:txBody>
      </p:sp>
    </p:spTree>
    <p:extLst>
      <p:ext uri="{BB962C8B-B14F-4D97-AF65-F5344CB8AC3E}">
        <p14:creationId xmlns:p14="http://schemas.microsoft.com/office/powerpoint/2010/main" val="42762984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4813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Как оптимизировать обработку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CRUD-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операций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Для оптимизации операции чтения можно использовать механизм кеширования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оптимизации операций создания, удаления, изменения записей можно использовать механизм поочерёдного выполнения операций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 отсутствием простых в использовании решений, была поставлена задача по разработке веб-библиотек: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кеширования работы программных алгоритмов;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добавления задач в очередь и выполнение этих задач.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978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76956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Веб-библиотеки для кеширования работы программных алгоритмов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345669" y="4226266"/>
            <a:ext cx="10396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произвольных данных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Кеш сохраняется в оперативной памяти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оперативной памяти использовался инструмент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ключу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времени жизни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произвольного тега и удаление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тегу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8E31A99-8D3C-BBD2-BC2A-D86924EA344E}"/>
              </a:ext>
            </a:extLst>
          </p:cNvPr>
          <p:cNvGrpSpPr/>
          <p:nvPr/>
        </p:nvGrpSpPr>
        <p:grpSpPr>
          <a:xfrm>
            <a:off x="1345669" y="2010748"/>
            <a:ext cx="7089169" cy="1657407"/>
            <a:chOff x="1345669" y="4744423"/>
            <a:chExt cx="7089169" cy="1657407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BF52193E-1060-CCBC-1FE7-DF3838CC0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690" y="5328770"/>
              <a:ext cx="810323" cy="1073060"/>
            </a:xfrm>
            <a:prstGeom prst="rect">
              <a:avLst/>
            </a:prstGeom>
          </p:spPr>
        </p:pic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DC3698AA-C032-19F5-866D-131CAF845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645" y="5439921"/>
              <a:ext cx="929464" cy="929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4BA3EEA6-85A3-E46D-71A8-AFB201C4B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9503" y="5671246"/>
              <a:ext cx="1519667" cy="641283"/>
            </a:xfrm>
            <a:prstGeom prst="rect">
              <a:avLst/>
            </a:prstGeom>
          </p:spPr>
        </p:pic>
        <p:pic>
          <p:nvPicPr>
            <p:cNvPr id="7" name="Picture 16">
              <a:extLst>
                <a:ext uri="{FF2B5EF4-FFF2-40B4-BE49-F238E27FC236}">
                  <a16:creationId xmlns:a16="http://schemas.microsoft.com/office/drawing/2014/main" id="{29673376-D264-B1B7-ABEA-AECC10C4C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647" y="5391639"/>
              <a:ext cx="1010191" cy="101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E7D9721C-9C2A-9187-58C8-9EA5EF3B9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5669" y="5527700"/>
              <a:ext cx="1289499" cy="675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5BA05A-3253-13FF-D0F3-F48C5DC1B10E}"/>
                </a:ext>
              </a:extLst>
            </p:cNvPr>
            <p:cNvSpPr txBox="1"/>
            <p:nvPr/>
          </p:nvSpPr>
          <p:spPr>
            <a:xfrm>
              <a:off x="1345669" y="4744423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Использованные при разработке инструменты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314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12" y="-31432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инструмента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2A948-5E9A-C409-A366-CBFC2369E64F}"/>
              </a:ext>
            </a:extLst>
          </p:cNvPr>
          <p:cNvSpPr txBox="1"/>
          <p:nvPr/>
        </p:nvSpPr>
        <p:spPr>
          <a:xfrm>
            <a:off x="2002631" y="1514475"/>
            <a:ext cx="8186737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'RUS’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ключ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ttl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время</a:t>
            </a:r>
            <a:r>
              <a:rPr kumimoji="0" lang="ru-RU" altLang="ru-RU" sz="26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жизни </a:t>
            </a:r>
            <a:r>
              <a:rPr kumimoji="0" lang="ru-RU" altLang="ru-RU" sz="26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tag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’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тег</a:t>
            </a:r>
            <a:r>
              <a:rPr kumimoji="0" lang="ru-RU" altLang="ru-RU" sz="26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2600" dirty="0" err="1">
                <a:solidFill>
                  <a:srgbClr val="9876AA"/>
                </a:solidFill>
                <a:latin typeface="JetBrains Mono"/>
              </a:rPr>
              <a:t>ttl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2600" dirty="0" err="1">
                <a:solidFill>
                  <a:srgbClr val="9876AA"/>
                </a:solidFill>
                <a:latin typeface="JetBrains Mono"/>
              </a:rPr>
              <a:t>tag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!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){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'Орёл'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'Брянск'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'Москва'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'Тула'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setCache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524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364927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добавления задач в очередь и выполнение этих задач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404937" y="4239582"/>
            <a:ext cx="10396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сообщений в брокер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сообщений из брокера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масштабируемость.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создание инфраструктуры в брокере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974185A-1394-F956-6B9D-7EE0B3889C4F}"/>
              </a:ext>
            </a:extLst>
          </p:cNvPr>
          <p:cNvGrpSpPr/>
          <p:nvPr/>
        </p:nvGrpSpPr>
        <p:grpSpPr>
          <a:xfrm>
            <a:off x="1404937" y="2028861"/>
            <a:ext cx="9555047" cy="1599472"/>
            <a:chOff x="1404937" y="1228761"/>
            <a:chExt cx="9555047" cy="1599472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96B974F6-CD1E-E0A3-37A9-2B41288C7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8643" y="1755173"/>
              <a:ext cx="810323" cy="1073060"/>
            </a:xfrm>
            <a:prstGeom prst="rect">
              <a:avLst/>
            </a:prstGeom>
          </p:spPr>
        </p:pic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73FCFA9E-EF98-2260-6A76-D9D74734C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4346" y="2058591"/>
              <a:ext cx="1010191" cy="729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E8892AA5-70D4-969A-0BB8-653D3256B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4649" y="1964530"/>
              <a:ext cx="1519667" cy="641283"/>
            </a:xfrm>
            <a:prstGeom prst="rect">
              <a:avLst/>
            </a:prstGeom>
          </p:spPr>
        </p:pic>
        <p:pic>
          <p:nvPicPr>
            <p:cNvPr id="14" name="Picture 16">
              <a:extLst>
                <a:ext uri="{FF2B5EF4-FFF2-40B4-BE49-F238E27FC236}">
                  <a16:creationId xmlns:a16="http://schemas.microsoft.com/office/drawing/2014/main" id="{3A60E54A-4DD3-538B-36D6-2E604BDA7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9793" y="1684923"/>
              <a:ext cx="1010191" cy="101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E2314A54-2BE1-6984-8EB0-B75319ABC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4937" y="1990338"/>
              <a:ext cx="1289499" cy="675200"/>
            </a:xfrm>
            <a:prstGeom prst="rect">
              <a:avLst/>
            </a:prstGeom>
          </p:spPr>
        </p:pic>
        <p:pic>
          <p:nvPicPr>
            <p:cNvPr id="18" name="Picture 6" descr="Логотип программы Systemd">
              <a:extLst>
                <a:ext uri="{FF2B5EF4-FFF2-40B4-BE49-F238E27FC236}">
                  <a16:creationId xmlns:a16="http://schemas.microsoft.com/office/drawing/2014/main" id="{35855541-EB36-D9DA-5C58-7210A6D72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9850" y="2190019"/>
              <a:ext cx="2095500" cy="46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46F7D9-4D2F-945A-0772-CED6769BC149}"/>
                </a:ext>
              </a:extLst>
            </p:cNvPr>
            <p:cNvSpPr txBox="1"/>
            <p:nvPr/>
          </p:nvSpPr>
          <p:spPr>
            <a:xfrm>
              <a:off x="1404937" y="1228761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Использованные при разработке инструменты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6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2878</TotalTime>
  <Words>1052</Words>
  <Application>Microsoft Office PowerPoint</Application>
  <PresentationFormat>Широкоэкранный</PresentationFormat>
  <Paragraphs>117</Paragraphs>
  <Slides>16</Slides>
  <Notes>1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JetBrains Mono</vt:lpstr>
      <vt:lpstr>Liberation Serif</vt:lpstr>
      <vt:lpstr>Times New Roman</vt:lpstr>
      <vt:lpstr>Тема Office</vt:lpstr>
      <vt:lpstr>Презентация PowerPoint</vt:lpstr>
      <vt:lpstr>Актуальность</vt:lpstr>
      <vt:lpstr>Общие сведения</vt:lpstr>
      <vt:lpstr>Постановка задачи</vt:lpstr>
      <vt:lpstr>Постановка задачи</vt:lpstr>
      <vt:lpstr>Постановка задачи</vt:lpstr>
      <vt:lpstr>Веб-библиотеки для кеширования работы программных алгоритмов</vt:lpstr>
      <vt:lpstr>Использование инструмента</vt:lpstr>
      <vt:lpstr>Веб-библиотека для добавления задач в очередь и выполнение этих задач</vt:lpstr>
      <vt:lpstr>Использование инструмента</vt:lpstr>
      <vt:lpstr>Апробация разработанных веб-библиотек</vt:lpstr>
      <vt:lpstr>Результат использования веб-библиотеки для кеширования работы программных алгоритмов </vt:lpstr>
      <vt:lpstr>Результат использования веб-библиотеки для добавления задач в очередь и выполнение этих задач </vt:lpstr>
      <vt:lpstr>Результат использования веб-библиотеки для добавления задач в очередь и выполнение этих задач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  Создание приложения для мониторинга учеников по сети</dc:title>
  <dc:creator>Игорь Тютюнов</dc:creator>
  <cp:lastModifiedBy>Игорь</cp:lastModifiedBy>
  <cp:revision>265</cp:revision>
  <dcterms:created xsi:type="dcterms:W3CDTF">2019-06-16T09:50:12Z</dcterms:created>
  <dcterms:modified xsi:type="dcterms:W3CDTF">2022-07-06T19:44:03Z</dcterms:modified>
</cp:coreProperties>
</file>