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notesMasterIdLst>
    <p:notesMasterId r:id="rId18"/>
  </p:notesMasterIdLst>
  <p:sldIdLst>
    <p:sldId id="272" r:id="rId2"/>
    <p:sldId id="292" r:id="rId3"/>
    <p:sldId id="329" r:id="rId4"/>
    <p:sldId id="295" r:id="rId5"/>
    <p:sldId id="328" r:id="rId6"/>
    <p:sldId id="325" r:id="rId7"/>
    <p:sldId id="321" r:id="rId8"/>
    <p:sldId id="302" r:id="rId9"/>
    <p:sldId id="322" r:id="rId10"/>
    <p:sldId id="324" r:id="rId11"/>
    <p:sldId id="314" r:id="rId12"/>
    <p:sldId id="326" r:id="rId13"/>
    <p:sldId id="305" r:id="rId14"/>
    <p:sldId id="327" r:id="rId15"/>
    <p:sldId id="317" r:id="rId16"/>
    <p:sldId id="32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329"/>
            <p14:sldId id="295"/>
            <p14:sldId id="328"/>
            <p14:sldId id="325"/>
            <p14:sldId id="321"/>
            <p14:sldId id="302"/>
            <p14:sldId id="322"/>
            <p14:sldId id="324"/>
            <p14:sldId id="314"/>
            <p14:sldId id="326"/>
            <p14:sldId id="305"/>
            <p14:sldId id="327"/>
            <p14:sldId id="317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 dirty="0"/>
              <a:t>Количество запросов на чтение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7F22F-897C-4E15-A410-A45F99DB4D79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D27E1-B38E-4D27-8C69-19FC69F60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D27E1-B38E-4D27-8C69-19FC69F6001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6" y="552792"/>
            <a:ext cx="10086975" cy="6477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2298-1F98-9126-24B9-82033A089043}"/>
              </a:ext>
            </a:extLst>
          </p:cNvPr>
          <p:cNvSpPr txBox="1"/>
          <p:nvPr/>
        </p:nvSpPr>
        <p:spPr>
          <a:xfrm>
            <a:off x="600076" y="2123822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 для обработки сообщений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F4BB1-F146-30D3-CAD6-E4109A9F5CCE}"/>
              </a:ext>
            </a:extLst>
          </p:cNvPr>
          <p:cNvSpPr txBox="1"/>
          <p:nvPr/>
        </p:nvSpPr>
        <p:spPr>
          <a:xfrm>
            <a:off x="600076" y="2494062"/>
            <a:ext cx="47339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aMessageProcessing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runProcessMessage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getMessageData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var_dump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E955-CA5B-693E-5F36-96B9EA0DAAE9}"/>
              </a:ext>
            </a:extLst>
          </p:cNvPr>
          <p:cNvSpPr txBox="1"/>
          <p:nvPr/>
        </p:nvSpPr>
        <p:spPr>
          <a:xfrm>
            <a:off x="5895971" y="2127514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Процесс для чтения сообщений из очереди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3B77-5565-344C-AA98-43BF0B13F43E}"/>
              </a:ext>
            </a:extLst>
          </p:cNvPr>
          <p:cNvSpPr txBox="1"/>
          <p:nvPr/>
        </p:nvSpPr>
        <p:spPr>
          <a:xfrm>
            <a:off x="5895971" y="2493154"/>
            <a:ext cx="4905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runWorkConsumer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75D0E-B827-A3BD-6AF1-C08CB55C1817}"/>
              </a:ext>
            </a:extLst>
          </p:cNvPr>
          <p:cNvSpPr txBox="1"/>
          <p:nvPr/>
        </p:nvSpPr>
        <p:spPr>
          <a:xfrm>
            <a:off x="5895971" y="3874457"/>
            <a:ext cx="4905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sendMessage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3942-97E1-9C75-D369-A6A8F1001088}"/>
              </a:ext>
            </a:extLst>
          </p:cNvPr>
          <p:cNvSpPr txBox="1"/>
          <p:nvPr/>
        </p:nvSpPr>
        <p:spPr>
          <a:xfrm>
            <a:off x="5895972" y="3505125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Отправка сообщений</a:t>
            </a:r>
            <a:r>
              <a:rPr lang="en-US" b="1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235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67509"/>
            <a:ext cx="10086975" cy="95410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разработанных веб-библиотек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9A367-1265-81CF-FD37-82E0EFAC65BF}"/>
              </a:ext>
            </a:extLst>
          </p:cNvPr>
          <p:cNvSpPr txBox="1"/>
          <p:nvPr/>
        </p:nvSpPr>
        <p:spPr>
          <a:xfrm>
            <a:off x="1466850" y="1800225"/>
            <a:ext cx="10086975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40 000 товаров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10 000 активных пользователей в сутки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информацию о наличии и ценах товаров в 63 розничных магазинах по всех России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интеграция с системой учёта 1С.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1" y="55736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кеширования работы программных алгоритмов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514920"/>
              </p:ext>
            </p:extLst>
          </p:nvPr>
        </p:nvGraphicFramePr>
        <p:xfrm>
          <a:off x="2247900" y="1924050"/>
          <a:ext cx="3472524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341064"/>
              </p:ext>
            </p:extLst>
          </p:nvPr>
        </p:nvGraphicFramePr>
        <p:xfrm>
          <a:off x="6287831" y="1924049"/>
          <a:ext cx="3352253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06138" y="5765368"/>
            <a:ext cx="2963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0183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100642" y="4219956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074258" y="2120770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E87F87E-4867-B202-D3DB-5FF547C83E69}"/>
              </a:ext>
            </a:extLst>
          </p:cNvPr>
          <p:cNvGrpSpPr/>
          <p:nvPr/>
        </p:nvGrpSpPr>
        <p:grpSpPr>
          <a:xfrm>
            <a:off x="1091935" y="4643638"/>
            <a:ext cx="8896350" cy="1255939"/>
            <a:chOff x="1238250" y="2552239"/>
            <a:chExt cx="8896350" cy="125593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B355354-B5A2-6081-3793-B9B435D22706}"/>
                </a:ext>
              </a:extLst>
            </p:cNvPr>
            <p:cNvGrpSpPr/>
            <p:nvPr/>
          </p:nvGrpSpPr>
          <p:grpSpPr>
            <a:xfrm>
              <a:off x="1478083" y="2564524"/>
              <a:ext cx="8417575" cy="1126224"/>
              <a:chOff x="1478083" y="2564524"/>
              <a:chExt cx="8417575" cy="1126224"/>
            </a:xfrm>
          </p:grpSpPr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45DC9B9B-14EA-5F80-5191-98DD70C1F755}"/>
                  </a:ext>
                </a:extLst>
              </p:cNvPr>
              <p:cNvSpPr/>
              <p:nvPr/>
            </p:nvSpPr>
            <p:spPr>
              <a:xfrm>
                <a:off x="2297717" y="3008563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1C500FD-B58A-7060-C808-CFB4C57DF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2669671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2313F3E-C4C5-B83F-3201-085F74CA3220}"/>
                  </a:ext>
                </a:extLst>
              </p:cNvPr>
              <p:cNvSpPr/>
              <p:nvPr/>
            </p:nvSpPr>
            <p:spPr>
              <a:xfrm>
                <a:off x="3460987" y="2890397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JSON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3DF0468-8514-2275-A5D4-E1BB4EB30043}"/>
                  </a:ext>
                </a:extLst>
              </p:cNvPr>
              <p:cNvSpPr/>
              <p:nvPr/>
            </p:nvSpPr>
            <p:spPr>
              <a:xfrm>
                <a:off x="8290378" y="2837585"/>
                <a:ext cx="1605280" cy="5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038A5F45-A9A4-E9B1-56C1-65DE21B7F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409" y="2564524"/>
                <a:ext cx="1307267" cy="10210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Стрелка: вправо 20">
                <a:extLst>
                  <a:ext uri="{FF2B5EF4-FFF2-40B4-BE49-F238E27FC236}">
                    <a16:creationId xmlns:a16="http://schemas.microsoft.com/office/drawing/2014/main" id="{658ADE09-066A-850D-F936-8B6F92E5700D}"/>
                  </a:ext>
                </a:extLst>
              </p:cNvPr>
              <p:cNvSpPr/>
              <p:nvPr/>
            </p:nvSpPr>
            <p:spPr>
              <a:xfrm>
                <a:off x="7356676" y="3008563"/>
                <a:ext cx="9337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F1FA12-9497-8034-E8B8-21BD1CA4FE9B}"/>
                </a:ext>
              </a:extLst>
            </p:cNvPr>
            <p:cNvSpPr/>
            <p:nvPr/>
          </p:nvSpPr>
          <p:spPr>
            <a:xfrm>
              <a:off x="1238250" y="2552239"/>
              <a:ext cx="8896350" cy="12559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95592AC-A182-081C-62FB-DFCD821920C2}"/>
              </a:ext>
            </a:extLst>
          </p:cNvPr>
          <p:cNvGrpSpPr/>
          <p:nvPr/>
        </p:nvGrpSpPr>
        <p:grpSpPr>
          <a:xfrm>
            <a:off x="1091935" y="2588834"/>
            <a:ext cx="6600825" cy="1282311"/>
            <a:chOff x="1238250" y="686309"/>
            <a:chExt cx="6600825" cy="12823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9EDF376-23F0-0C13-C60A-931C38D4221A}"/>
                </a:ext>
              </a:extLst>
            </p:cNvPr>
            <p:cNvGrpSpPr/>
            <p:nvPr/>
          </p:nvGrpSpPr>
          <p:grpSpPr>
            <a:xfrm>
              <a:off x="1478083" y="838246"/>
              <a:ext cx="6149716" cy="1021077"/>
              <a:chOff x="1478083" y="838246"/>
              <a:chExt cx="6149716" cy="1021077"/>
            </a:xfrm>
          </p:grpSpPr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BB196D9-86DB-8531-22DA-17DA41E7C8D6}"/>
                  </a:ext>
                </a:extLst>
              </p:cNvPr>
              <p:cNvSpPr/>
              <p:nvPr/>
            </p:nvSpPr>
            <p:spPr>
              <a:xfrm>
                <a:off x="2297717" y="1177138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58D9E463-5A3E-9A41-A237-B89C3C8C1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838246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C8026FE-D4E0-DE63-BF6E-4739D4CA751C}"/>
                  </a:ext>
                </a:extLst>
              </p:cNvPr>
              <p:cNvSpPr/>
              <p:nvPr/>
            </p:nvSpPr>
            <p:spPr>
              <a:xfrm>
                <a:off x="3460987" y="1058972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XML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A758AA5-071E-8C65-8E6E-53F0074838C4}"/>
                  </a:ext>
                </a:extLst>
              </p:cNvPr>
              <p:cNvSpPr/>
              <p:nvPr/>
            </p:nvSpPr>
            <p:spPr>
              <a:xfrm>
                <a:off x="6022519" y="1031609"/>
                <a:ext cx="1605280" cy="53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238DCE4-1506-3000-50A1-97DA55DF0B35}"/>
                </a:ext>
              </a:extLst>
            </p:cNvPr>
            <p:cNvSpPr/>
            <p:nvPr/>
          </p:nvSpPr>
          <p:spPr>
            <a:xfrm>
              <a:off x="1238250" y="686309"/>
              <a:ext cx="6600825" cy="12823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58" y="614262"/>
            <a:ext cx="10086975" cy="11334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27" y="8291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endParaRPr lang="ru-RU" sz="34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51D0CB0-42ED-2496-6CCC-EFEC41161444}"/>
              </a:ext>
            </a:extLst>
          </p:cNvPr>
          <p:cNvGrpSpPr/>
          <p:nvPr/>
        </p:nvGrpSpPr>
        <p:grpSpPr>
          <a:xfrm>
            <a:off x="855226" y="1245016"/>
            <a:ext cx="10086976" cy="2591531"/>
            <a:chOff x="855226" y="1245016"/>
            <a:chExt cx="10086976" cy="2591531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F3E408DE-A1C4-3FF5-08AC-4CD96E53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2" y="1620677"/>
              <a:ext cx="8181975" cy="179329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BBD990-EDC6-8AD6-E6BB-D62D7D3BB400}"/>
                </a:ext>
              </a:extLst>
            </p:cNvPr>
            <p:cNvSpPr txBox="1"/>
            <p:nvPr/>
          </p:nvSpPr>
          <p:spPr>
            <a:xfrm>
              <a:off x="1143002" y="3396377"/>
              <a:ext cx="6455746" cy="440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204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38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A9FDF9-24E0-A539-3951-75B247969688}"/>
                </a:ext>
              </a:extLst>
            </p:cNvPr>
            <p:cNvSpPr txBox="1"/>
            <p:nvPr/>
          </p:nvSpPr>
          <p:spPr>
            <a:xfrm flipH="1">
              <a:off x="855226" y="1245016"/>
              <a:ext cx="1008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 применения веб-библиотеки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66E80C0-ECD6-730F-6C5D-46CEAF21B426}"/>
              </a:ext>
            </a:extLst>
          </p:cNvPr>
          <p:cNvGrpSpPr/>
          <p:nvPr/>
        </p:nvGrpSpPr>
        <p:grpSpPr>
          <a:xfrm>
            <a:off x="855224" y="4050083"/>
            <a:ext cx="10086978" cy="2600447"/>
            <a:chOff x="855224" y="4050083"/>
            <a:chExt cx="10086978" cy="260044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547B5E-63F9-FC71-9576-CE0BF2845ECE}"/>
                </a:ext>
              </a:extLst>
            </p:cNvPr>
            <p:cNvSpPr txBox="1"/>
            <p:nvPr/>
          </p:nvSpPr>
          <p:spPr>
            <a:xfrm>
              <a:off x="1160281" y="6209565"/>
              <a:ext cx="6421187" cy="4409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172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36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BBFD57C-F431-4291-EACF-0607BF87D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902" y="4425744"/>
              <a:ext cx="8160075" cy="182250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3BC666-9CC4-1F76-EB02-9DCCBEB2D108}"/>
                </a:ext>
              </a:extLst>
            </p:cNvPr>
            <p:cNvSpPr txBox="1"/>
            <p:nvPr/>
          </p:nvSpPr>
          <p:spPr>
            <a:xfrm>
              <a:off x="855224" y="4050083"/>
              <a:ext cx="10086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После применения веб-библиотеки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5474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выпускной квалификационной работы были разработаны инструменты для кеширования программных алгоритмов, а также инструмент для обмена сообщениями по протоколу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AMQP.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инструменты были использованы в реальном проекте, который является интернет магазином и позволили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уменьшить нагрузку на СУБД и сервер, которая возникала при посещении интернет магазина пользователями, а также при взаимодействии веб сайта с системой учёта 1С.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97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веб-библиотеки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Рассмотреть встроенные в современные СУБД инструменты оптимизации работы с базой данных;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веб-библиотеки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433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ru-RU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Язык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в администрировании баз данных. </a:t>
            </a:r>
            <a:endParaRPr lang="ru-RU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ru-RU" sz="18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>
              <a:effectLst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29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2638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Одни из самых ресурсоёмких операций с базой данных — это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операции. Под аббревиатурой CRUD скрываются такие операции как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Создания записей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(Create);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Чтение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357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Зачастую, на веб-сайтах,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инициируют пользователи.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крупных веб-сайтах, особенно в интернет-магазинах, где количество товаров исчисляется десятками тысяч и тысячами активных пользователей,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способны вызвать серьёзную нагрузку на сервер, в результате чего скорость загрузки страниц веб-сайта будет на неудовлетворительном уровне, а поддержка веб-сервера будет требовать больших финансовых затрат.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Пользователей, в свою очередь, не будет устраивать скорость работы веб-сайта, в следствии чего будет уменьшаться количество активных пользователей, а следовательно, прибыль от работы интернет-магазина будет падать. </a:t>
            </a:r>
          </a:p>
        </p:txBody>
      </p:sp>
    </p:spTree>
    <p:extLst>
      <p:ext uri="{BB962C8B-B14F-4D97-AF65-F5344CB8AC3E}">
        <p14:creationId xmlns:p14="http://schemas.microsoft.com/office/powerpoint/2010/main" val="42762984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481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Как оптимизировать обработку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CRUD-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операции чтения можно использовать механизм кеширования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операций создания, удаления, изменения записей можно использовать механизм поочерёдного выполнения 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отсутствием простых в использовании решений, была поставлена задача по разработке веб-библиотек: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кеширования работы программных алгоритмов;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978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769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Веб-библиотеки для кеширования работы программных алгоритмов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345669" y="4226266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произвольных данных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Кеш сохраняется в оперативной памяти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оперативной памяти использовался инструмент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ключу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времени жизни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произвольного тега и удаление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тегу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8E31A99-8D3C-BBD2-BC2A-D86924EA344E}"/>
              </a:ext>
            </a:extLst>
          </p:cNvPr>
          <p:cNvGrpSpPr/>
          <p:nvPr/>
        </p:nvGrpSpPr>
        <p:grpSpPr>
          <a:xfrm>
            <a:off x="1345669" y="2010748"/>
            <a:ext cx="7089169" cy="1657407"/>
            <a:chOff x="1345669" y="4744423"/>
            <a:chExt cx="7089169" cy="165740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F52193E-1060-CCBC-1FE7-DF3838CC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690" y="5328770"/>
              <a:ext cx="810323" cy="1073060"/>
            </a:xfrm>
            <a:prstGeom prst="rect">
              <a:avLst/>
            </a:prstGeom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DC3698AA-C032-19F5-866D-131CAF845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45" y="5439921"/>
              <a:ext cx="929464" cy="92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BA3EEA6-85A3-E46D-71A8-AFB201C4B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503" y="5671246"/>
              <a:ext cx="1519667" cy="641283"/>
            </a:xfrm>
            <a:prstGeom prst="rect">
              <a:avLst/>
            </a:prstGeom>
          </p:spPr>
        </p:pic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29673376-D264-B1B7-ABEA-AECC10C4C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647" y="5391639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7D9721C-9C2A-9187-58C8-9EA5EF3B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5669" y="5527700"/>
              <a:ext cx="1289499" cy="675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BA05A-3253-13FF-D0F3-F48C5DC1B10E}"/>
                </a:ext>
              </a:extLst>
            </p:cNvPr>
            <p:cNvSpPr txBox="1"/>
            <p:nvPr/>
          </p:nvSpPr>
          <p:spPr>
            <a:xfrm>
              <a:off x="1345669" y="474442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2" y="-31432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A948-5E9A-C409-A366-CBFC2369E64F}"/>
              </a:ext>
            </a:extLst>
          </p:cNvPr>
          <p:cNvSpPr txBox="1"/>
          <p:nvPr/>
        </p:nvSpPr>
        <p:spPr>
          <a:xfrm>
            <a:off x="2002631" y="1514475"/>
            <a:ext cx="818673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364927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4239582"/>
            <a:ext cx="10396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974185A-1394-F956-6B9D-7EE0B3889C4F}"/>
              </a:ext>
            </a:extLst>
          </p:cNvPr>
          <p:cNvGrpSpPr/>
          <p:nvPr/>
        </p:nvGrpSpPr>
        <p:grpSpPr>
          <a:xfrm>
            <a:off x="1404937" y="2028861"/>
            <a:ext cx="9555047" cy="1599472"/>
            <a:chOff x="1404937" y="1228761"/>
            <a:chExt cx="9555047" cy="1599472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6B974F6-CD1E-E0A3-37A9-2B41288C7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643" y="1755173"/>
              <a:ext cx="810323" cy="107306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73FCFA9E-EF98-2260-6A76-D9D74734C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346" y="2058591"/>
              <a:ext cx="1010191" cy="72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8892AA5-70D4-969A-0BB8-653D3256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4649" y="1964530"/>
              <a:ext cx="1519667" cy="641283"/>
            </a:xfrm>
            <a:prstGeom prst="rect">
              <a:avLst/>
            </a:prstGeom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3A60E54A-4DD3-538B-36D6-2E604BDA7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793" y="1684923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2314A54-2BE1-6984-8EB0-B75319ABC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4937" y="1990338"/>
              <a:ext cx="1289499" cy="675200"/>
            </a:xfrm>
            <a:prstGeom prst="rect">
              <a:avLst/>
            </a:prstGeom>
          </p:spPr>
        </p:pic>
        <p:pic>
          <p:nvPicPr>
            <p:cNvPr id="18" name="Picture 6" descr="Логотип программы Systemd">
              <a:extLst>
                <a:ext uri="{FF2B5EF4-FFF2-40B4-BE49-F238E27FC236}">
                  <a16:creationId xmlns:a16="http://schemas.microsoft.com/office/drawing/2014/main" id="{35855541-EB36-D9DA-5C58-7210A6D72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850" y="2190019"/>
              <a:ext cx="209550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46F7D9-4D2F-945A-0772-CED6769BC149}"/>
                </a:ext>
              </a:extLst>
            </p:cNvPr>
            <p:cNvSpPr txBox="1"/>
            <p:nvPr/>
          </p:nvSpPr>
          <p:spPr>
            <a:xfrm>
              <a:off x="1404937" y="122876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Words>1039</Words>
  <Application>Microsoft Office PowerPoint</Application>
  <PresentationFormat>Широкоэкранный</PresentationFormat>
  <Paragraphs>108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JetBrains Mono</vt:lpstr>
      <vt:lpstr>Times New Roman</vt:lpstr>
      <vt:lpstr>Тема Office</vt:lpstr>
      <vt:lpstr>Презентация PowerPoint</vt:lpstr>
      <vt:lpstr>Общие сведения</vt:lpstr>
      <vt:lpstr>Актуальность</vt:lpstr>
      <vt:lpstr>Постановка задачи</vt:lpstr>
      <vt:lpstr>Постановка задачи</vt:lpstr>
      <vt:lpstr>Постановка задачи</vt:lpstr>
      <vt:lpstr>Веб-библиотеки для кеширования работы программных алгоритмов</vt:lpstr>
      <vt:lpstr>Использование инструмента</vt:lpstr>
      <vt:lpstr>Веб-библиотека для добавления задач в очередь и выполнение этих задач</vt:lpstr>
      <vt:lpstr>Использование инструмента</vt:lpstr>
      <vt:lpstr>Апробация разработанных веб-библиотек</vt:lpstr>
      <vt:lpstr>Результат использования веб-библиотеки для кеширования работы программных алгоритмов </vt:lpstr>
      <vt:lpstr>Результат использования веб-библиотеки для добавления задач в очередь и выполнение этих задач </vt:lpstr>
      <vt:lpstr>Результат использования веб-библиотеки для добавления задач в очередь и выполнение этих задач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245</cp:revision>
  <dcterms:created xsi:type="dcterms:W3CDTF">2019-06-16T09:50:12Z</dcterms:created>
  <dcterms:modified xsi:type="dcterms:W3CDTF">2022-06-25T09:48:14Z</dcterms:modified>
</cp:coreProperties>
</file>