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309" r:id="rId6"/>
    <p:sldId id="298" r:id="rId7"/>
    <p:sldId id="312" r:id="rId8"/>
    <p:sldId id="313" r:id="rId9"/>
    <p:sldId id="299" r:id="rId10"/>
    <p:sldId id="302" r:id="rId11"/>
    <p:sldId id="314" r:id="rId12"/>
    <p:sldId id="303" r:id="rId13"/>
    <p:sldId id="315" r:id="rId14"/>
    <p:sldId id="316" r:id="rId15"/>
    <p:sldId id="318" r:id="rId16"/>
    <p:sldId id="305" r:id="rId17"/>
    <p:sldId id="317" r:id="rId18"/>
    <p:sldId id="3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09"/>
            <p14:sldId id="298"/>
            <p14:sldId id="312"/>
            <p14:sldId id="313"/>
            <p14:sldId id="299"/>
            <p14:sldId id="302"/>
            <p14:sldId id="314"/>
            <p14:sldId id="303"/>
            <p14:sldId id="315"/>
            <p14:sldId id="316"/>
            <p14:sldId id="318"/>
            <p14:sldId id="305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17645-6574-FA95-12B4-DE6AA4AE0B46}"/>
              </a:ext>
            </a:extLst>
          </p:cNvPr>
          <p:cNvSpPr txBox="1"/>
          <p:nvPr/>
        </p:nvSpPr>
        <p:spPr>
          <a:xfrm>
            <a:off x="1647826" y="1840442"/>
            <a:ext cx="7705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5D376B7-2679-60D0-8E32-1CF49494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4" y="4134983"/>
            <a:ext cx="7705725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Igrik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Vkr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50000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'tag_1'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setCache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880095"/>
              </p:ext>
            </p:extLst>
          </p:nvPr>
        </p:nvGraphicFramePr>
        <p:xfrm>
          <a:off x="1108710" y="2061209"/>
          <a:ext cx="4572000" cy="44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444524"/>
              </p:ext>
            </p:extLst>
          </p:nvPr>
        </p:nvGraphicFramePr>
        <p:xfrm>
          <a:off x="6511290" y="2053589"/>
          <a:ext cx="4572000" cy="44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Взаимодействие с базой данных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323C1-E983-E946-E417-E2DDBCBA717A}"/>
              </a:ext>
            </a:extLst>
          </p:cNvPr>
          <p:cNvSpPr txBox="1"/>
          <p:nvPr/>
        </p:nvSpPr>
        <p:spPr>
          <a:xfrm>
            <a:off x="894080" y="2136339"/>
            <a:ext cx="10485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AMQP (Advanced Message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Queuing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Protocol)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открытый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прикладного уровня для передачи сообщений между компонентами системы. 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маршрутизацию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возможно гарантирует доставку, распределение потоков данных, подписку на нужные типы сообщений.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инструмента для взаимодействия с базой данных по протоколу AMQP использовался брокер сообщений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1CFCF2-5896-8634-F033-2BFBEF32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5" y="1676400"/>
            <a:ext cx="11326270" cy="49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C6B052-1BC8-1311-6CB9-2A636D7A9B23}"/>
              </a:ext>
            </a:extLst>
          </p:cNvPr>
          <p:cNvSpPr/>
          <p:nvPr/>
        </p:nvSpPr>
        <p:spPr>
          <a:xfrm>
            <a:off x="1074737" y="153416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(producer)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04B68D-1CFD-1E24-6F5B-B7D38CCE3793}"/>
              </a:ext>
            </a:extLst>
          </p:cNvPr>
          <p:cNvSpPr/>
          <p:nvPr/>
        </p:nvSpPr>
        <p:spPr>
          <a:xfrm>
            <a:off x="9629457" y="153416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D28D10-E73E-89EF-12B5-ABEA8ABEFCED}"/>
              </a:ext>
            </a:extLst>
          </p:cNvPr>
          <p:cNvSpPr/>
          <p:nvPr/>
        </p:nvSpPr>
        <p:spPr>
          <a:xfrm>
            <a:off x="3213417" y="2809241"/>
            <a:ext cx="160528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43456F-DC01-9D21-C809-4CA223D9F9FE}"/>
              </a:ext>
            </a:extLst>
          </p:cNvPr>
          <p:cNvSpPr/>
          <p:nvPr/>
        </p:nvSpPr>
        <p:spPr>
          <a:xfrm>
            <a:off x="7500937" y="2768600"/>
            <a:ext cx="1605280" cy="80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</a:p>
        </p:txBody>
      </p:sp>
      <p:sp>
        <p:nvSpPr>
          <p:cNvPr id="4" name="Стрелка: изогнутая 3">
            <a:extLst>
              <a:ext uri="{FF2B5EF4-FFF2-40B4-BE49-F238E27FC236}">
                <a16:creationId xmlns:a16="http://schemas.microsoft.com/office/drawing/2014/main" id="{48C8B927-52CA-09C5-4CE5-C88BDDA0A4B4}"/>
              </a:ext>
            </a:extLst>
          </p:cNvPr>
          <p:cNvSpPr/>
          <p:nvPr/>
        </p:nvSpPr>
        <p:spPr>
          <a:xfrm flipV="1">
            <a:off x="2562752" y="2333404"/>
            <a:ext cx="681145" cy="999076"/>
          </a:xfrm>
          <a:prstGeom prst="bentArrow">
            <a:avLst>
              <a:gd name="adj1" fmla="val 1754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9">
            <a:extLst>
              <a:ext uri="{FF2B5EF4-FFF2-40B4-BE49-F238E27FC236}">
                <a16:creationId xmlns:a16="http://schemas.microsoft.com/office/drawing/2014/main" id="{E0497D6B-CDD7-D673-B7D5-53532141FEBC}"/>
              </a:ext>
            </a:extLst>
          </p:cNvPr>
          <p:cNvSpPr/>
          <p:nvPr/>
        </p:nvSpPr>
        <p:spPr>
          <a:xfrm rot="5400000" flipH="1">
            <a:off x="4791387" y="2273929"/>
            <a:ext cx="877156" cy="996105"/>
          </a:xfrm>
          <a:prstGeom prst="bentArrow">
            <a:avLst>
              <a:gd name="adj1" fmla="val 140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: изогнутая 10">
            <a:extLst>
              <a:ext uri="{FF2B5EF4-FFF2-40B4-BE49-F238E27FC236}">
                <a16:creationId xmlns:a16="http://schemas.microsoft.com/office/drawing/2014/main" id="{C976D4DF-C620-6162-FF71-12ED897440FC}"/>
              </a:ext>
            </a:extLst>
          </p:cNvPr>
          <p:cNvSpPr/>
          <p:nvPr/>
        </p:nvSpPr>
        <p:spPr>
          <a:xfrm flipV="1">
            <a:off x="6829952" y="2301227"/>
            <a:ext cx="681145" cy="999076"/>
          </a:xfrm>
          <a:prstGeom prst="bentArrow">
            <a:avLst>
              <a:gd name="adj1" fmla="val 1754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Стрелка: изогнутая 11">
            <a:extLst>
              <a:ext uri="{FF2B5EF4-FFF2-40B4-BE49-F238E27FC236}">
                <a16:creationId xmlns:a16="http://schemas.microsoft.com/office/drawing/2014/main" id="{E8E8B2DC-6F43-2720-ADBB-48E60A38268E}"/>
              </a:ext>
            </a:extLst>
          </p:cNvPr>
          <p:cNvSpPr/>
          <p:nvPr/>
        </p:nvSpPr>
        <p:spPr>
          <a:xfrm rot="5400000" flipH="1">
            <a:off x="9135212" y="2241751"/>
            <a:ext cx="877156" cy="996105"/>
          </a:xfrm>
          <a:prstGeom prst="bentArrow">
            <a:avLst>
              <a:gd name="adj1" fmla="val 140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F65EE2DA-734A-6415-00C5-2415B82B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49" y="1120825"/>
            <a:ext cx="1704974" cy="12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0389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DFAC9-4AE5-C30B-8058-C53E8635CBB1}"/>
              </a:ext>
            </a:extLst>
          </p:cNvPr>
          <p:cNvSpPr txBox="1"/>
          <p:nvPr/>
        </p:nvSpPr>
        <p:spPr>
          <a:xfrm>
            <a:off x="1958657" y="1422400"/>
            <a:ext cx="927608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RabbutMQ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7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1"/>
            <a:ext cx="10086975" cy="8026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 как использовали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8715C-3AFA-2AB3-8977-E3A35C9C5616}"/>
              </a:ext>
            </a:extLst>
          </p:cNvPr>
          <p:cNvSpPr txBox="1"/>
          <p:nvPr/>
        </p:nvSpPr>
        <p:spPr>
          <a:xfrm flipH="1">
            <a:off x="2760979" y="1292170"/>
            <a:ext cx="66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D79AFF32-72B5-AF6D-DC73-E198891DB8D2}"/>
              </a:ext>
            </a:extLst>
          </p:cNvPr>
          <p:cNvSpPr/>
          <p:nvPr/>
        </p:nvSpPr>
        <p:spPr>
          <a:xfrm>
            <a:off x="3539777" y="2179371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FA24F63-A868-3BCE-B925-B6DF8DEF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9" y="1940235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948D9A-C5EF-EC34-7C3E-889A02045601}"/>
              </a:ext>
            </a:extLst>
          </p:cNvPr>
          <p:cNvSpPr/>
          <p:nvPr/>
        </p:nvSpPr>
        <p:spPr>
          <a:xfrm>
            <a:off x="4743687" y="2061205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C2CDD5E0-6FE0-683D-A7B0-23841246D027}"/>
              </a:ext>
            </a:extLst>
          </p:cNvPr>
          <p:cNvSpPr/>
          <p:nvPr/>
        </p:nvSpPr>
        <p:spPr>
          <a:xfrm rot="10800000">
            <a:off x="3782056" y="2669788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097D71-B946-97E6-4F60-2CE2015CB24F}"/>
              </a:ext>
            </a:extLst>
          </p:cNvPr>
          <p:cNvSpPr/>
          <p:nvPr/>
        </p:nvSpPr>
        <p:spPr>
          <a:xfrm>
            <a:off x="7264579" y="1955360"/>
            <a:ext cx="1605280" cy="102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F228-69AC-A4AA-7CAF-AEB609AF7A6D}"/>
              </a:ext>
            </a:extLst>
          </p:cNvPr>
          <p:cNvSpPr txBox="1"/>
          <p:nvPr/>
        </p:nvSpPr>
        <p:spPr>
          <a:xfrm flipH="1">
            <a:off x="2760979" y="3534505"/>
            <a:ext cx="6670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 данных о товарах на сайте происходит с задержкой из-за большого размера передаваемых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-файлов;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получение и обработку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 используется значительное количество ресурсов сервера;</a:t>
            </a:r>
          </a:p>
        </p:txBody>
      </p:sp>
    </p:spTree>
    <p:extLst>
      <p:ext uri="{BB962C8B-B14F-4D97-AF65-F5344CB8AC3E}">
        <p14:creationId xmlns:p14="http://schemas.microsoft.com/office/powerpoint/2010/main" val="19142812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108912"/>
            <a:ext cx="10086975" cy="83312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 как использовали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39794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2686780" y="926644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5DC9B9B-14EA-5F80-5191-98DD70C1F755}"/>
              </a:ext>
            </a:extLst>
          </p:cNvPr>
          <p:cNvSpPr/>
          <p:nvPr/>
        </p:nvSpPr>
        <p:spPr>
          <a:xfrm>
            <a:off x="2412017" y="2009745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1C500FD-B58A-7060-C808-CFB4C57D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83" y="1670853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313F3E-C4C5-B83F-3201-085F74CA3220}"/>
              </a:ext>
            </a:extLst>
          </p:cNvPr>
          <p:cNvSpPr/>
          <p:nvPr/>
        </p:nvSpPr>
        <p:spPr>
          <a:xfrm>
            <a:off x="3575287" y="1891579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DF0468-8514-2275-A5D4-E1BB4EB30043}"/>
              </a:ext>
            </a:extLst>
          </p:cNvPr>
          <p:cNvSpPr/>
          <p:nvPr/>
        </p:nvSpPr>
        <p:spPr>
          <a:xfrm>
            <a:off x="8621277" y="1611609"/>
            <a:ext cx="1605280" cy="1021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038A5F45-A9A4-E9B1-56C1-65DE21B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98" y="1460560"/>
            <a:ext cx="1576502" cy="123137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58ADE09-066A-850D-F936-8B6F92E5700D}"/>
              </a:ext>
            </a:extLst>
          </p:cNvPr>
          <p:cNvSpPr/>
          <p:nvPr/>
        </p:nvSpPr>
        <p:spPr>
          <a:xfrm>
            <a:off x="7718700" y="2009745"/>
            <a:ext cx="9337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рели</a:t>
            </a: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Описали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Разработали инструменты для оптимизации взаимодействия сайта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556254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1885950" y="2332762"/>
            <a:ext cx="8762999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91969-5257-06E1-2F48-BD19891BCFAE}"/>
              </a:ext>
            </a:extLst>
          </p:cNvPr>
          <p:cNvSpPr txBox="1"/>
          <p:nvPr/>
        </p:nvSpPr>
        <p:spPr>
          <a:xfrm>
            <a:off x="1347788" y="1270249"/>
            <a:ext cx="10086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</a:rPr>
              <a:t>Индексирование</a:t>
            </a:r>
            <a:r>
              <a:rPr lang="ru-RU" b="0" i="0" dirty="0">
                <a:effectLst/>
                <a:latin typeface="Arial" panose="020B0604020202020204" pitchFamily="34" charset="0"/>
              </a:rPr>
              <a:t>  — </a:t>
            </a:r>
            <a:r>
              <a:rPr lang="ru-RU" i="0" dirty="0">
                <a:effectLst/>
                <a:latin typeface="Arial" panose="020B0604020202020204" pitchFamily="34" charset="0"/>
              </a:rPr>
              <a:t>это способ обеспечения быстрого доступа к значениям колонки или комбинации колонок.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FA9AC-204D-3F76-0CC5-7DC3F9601EDF}"/>
              </a:ext>
            </a:extLst>
          </p:cNvPr>
          <p:cNvSpPr txBox="1"/>
          <p:nvPr/>
        </p:nvSpPr>
        <p:spPr>
          <a:xfrm>
            <a:off x="1347787" y="2300623"/>
            <a:ext cx="9729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Индекс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объект в реляционной БД, который предназначен для организации быстрого доступа к строкам таблицы по значениям одной или более колонок этих строк.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C56D2-F840-B888-AA29-0D4D6C71DE90}"/>
              </a:ext>
            </a:extLst>
          </p:cNvPr>
          <p:cNvSpPr txBox="1"/>
          <p:nvPr/>
        </p:nvSpPr>
        <p:spPr>
          <a:xfrm>
            <a:off x="1347788" y="4105275"/>
            <a:ext cx="8462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Индексирование значительно ускоряет процесс поиска по таблицам базы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занимают дополнительное пространство дисковой и оперативной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Индексирование замедляет операции, связанные с изменением строк в таблицах (удаление, добавление, изменение)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AC4754-5850-7D33-1290-F89D7335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7" y="3278845"/>
            <a:ext cx="884396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ALTER TABLE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ADD INDEX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(field_1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field_2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3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47C5-6D90-65AB-F8DD-B90AAE4EBFAD}"/>
              </a:ext>
            </a:extLst>
          </p:cNvPr>
          <p:cNvSpPr txBox="1"/>
          <p:nvPr/>
        </p:nvSpPr>
        <p:spPr>
          <a:xfrm>
            <a:off x="2693181" y="1100357"/>
            <a:ext cx="744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процесс сохранения данных локально, который позволяет быстрее получить к ним доступ при будущих запросах</a:t>
            </a:r>
            <a:endParaRPr lang="ru-RU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CEAED5-A615-0630-740C-84AD98336482}"/>
              </a:ext>
            </a:extLst>
          </p:cNvPr>
          <p:cNvSpPr/>
          <p:nvPr/>
        </p:nvSpPr>
        <p:spPr>
          <a:xfrm>
            <a:off x="371476" y="3419472"/>
            <a:ext cx="14001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69C94BB-AA24-B9B6-3675-3F8A0E1827E3}"/>
              </a:ext>
            </a:extLst>
          </p:cNvPr>
          <p:cNvSpPr/>
          <p:nvPr/>
        </p:nvSpPr>
        <p:spPr>
          <a:xfrm>
            <a:off x="2201461" y="3419472"/>
            <a:ext cx="1400175" cy="96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595597D-A559-32AD-1774-443AEC12174A}"/>
              </a:ext>
            </a:extLst>
          </p:cNvPr>
          <p:cNvSpPr/>
          <p:nvPr/>
        </p:nvSpPr>
        <p:spPr>
          <a:xfrm>
            <a:off x="4031446" y="3419470"/>
            <a:ext cx="1400175" cy="96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наличия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B7D985-4AD0-2007-3399-9FDF6BB2FE5E}"/>
              </a:ext>
            </a:extLst>
          </p:cNvPr>
          <p:cNvSpPr/>
          <p:nvPr/>
        </p:nvSpPr>
        <p:spPr>
          <a:xfrm>
            <a:off x="10035739" y="2228159"/>
            <a:ext cx="1400175" cy="3334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запроса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522D53-26A7-F77E-FB81-4427390A63D0}"/>
              </a:ext>
            </a:extLst>
          </p:cNvPr>
          <p:cNvSpPr/>
          <p:nvPr/>
        </p:nvSpPr>
        <p:spPr>
          <a:xfrm>
            <a:off x="5861431" y="2228159"/>
            <a:ext cx="1657345" cy="119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результата из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9FC5EE-68DB-0D07-CF94-E4DDEB715A99}"/>
              </a:ext>
            </a:extLst>
          </p:cNvPr>
          <p:cNvSpPr/>
          <p:nvPr/>
        </p:nvSpPr>
        <p:spPr>
          <a:xfrm>
            <a:off x="5861431" y="4381493"/>
            <a:ext cx="1657344" cy="11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запроса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C5A635-2D92-909F-511D-1E1DBD0ADCEE}"/>
              </a:ext>
            </a:extLst>
          </p:cNvPr>
          <p:cNvSpPr/>
          <p:nvPr/>
        </p:nvSpPr>
        <p:spPr>
          <a:xfrm>
            <a:off x="7948585" y="4381492"/>
            <a:ext cx="1657345" cy="11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результата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A0F48023-DC41-92C7-0532-41C30DF03DA0}"/>
              </a:ext>
            </a:extLst>
          </p:cNvPr>
          <p:cNvSpPr/>
          <p:nvPr/>
        </p:nvSpPr>
        <p:spPr>
          <a:xfrm>
            <a:off x="1771650" y="3817137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7D5B9FD-0053-2FDC-D030-6DBDF56547EE}"/>
              </a:ext>
            </a:extLst>
          </p:cNvPr>
          <p:cNvSpPr/>
          <p:nvPr/>
        </p:nvSpPr>
        <p:spPr>
          <a:xfrm>
            <a:off x="3601635" y="3811865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CAB30617-F6A8-9AA3-D179-2DE761D2C31A}"/>
              </a:ext>
            </a:extLst>
          </p:cNvPr>
          <p:cNvSpPr/>
          <p:nvPr/>
        </p:nvSpPr>
        <p:spPr>
          <a:xfrm>
            <a:off x="7518775" y="2763699"/>
            <a:ext cx="2520000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9B61B22D-45D4-40F5-EF99-C856D29FC921}"/>
              </a:ext>
            </a:extLst>
          </p:cNvPr>
          <p:cNvSpPr/>
          <p:nvPr/>
        </p:nvSpPr>
        <p:spPr>
          <a:xfrm>
            <a:off x="7518773" y="4888529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8730BBB-A950-A5E5-B2EF-ACCBBD6B1013}"/>
              </a:ext>
            </a:extLst>
          </p:cNvPr>
          <p:cNvSpPr/>
          <p:nvPr/>
        </p:nvSpPr>
        <p:spPr>
          <a:xfrm>
            <a:off x="9605925" y="4888529"/>
            <a:ext cx="429811" cy="166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изогнутая 22">
            <a:extLst>
              <a:ext uri="{FF2B5EF4-FFF2-40B4-BE49-F238E27FC236}">
                <a16:creationId xmlns:a16="http://schemas.microsoft.com/office/drawing/2014/main" id="{E263E770-57EB-79E8-05B0-9B2D1070B5F4}"/>
              </a:ext>
            </a:extLst>
          </p:cNvPr>
          <p:cNvSpPr/>
          <p:nvPr/>
        </p:nvSpPr>
        <p:spPr>
          <a:xfrm>
            <a:off x="4657725" y="2607424"/>
            <a:ext cx="1203705" cy="812046"/>
          </a:xfrm>
          <a:prstGeom prst="bentArrow">
            <a:avLst>
              <a:gd name="adj1" fmla="val 13270"/>
              <a:gd name="adj2" fmla="val 13423"/>
              <a:gd name="adj3" fmla="val 2265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Стрелка: изогнутая 24">
            <a:extLst>
              <a:ext uri="{FF2B5EF4-FFF2-40B4-BE49-F238E27FC236}">
                <a16:creationId xmlns:a16="http://schemas.microsoft.com/office/drawing/2014/main" id="{4BF7BA5E-B910-A967-407E-AAC637D8609E}"/>
              </a:ext>
            </a:extLst>
          </p:cNvPr>
          <p:cNvSpPr/>
          <p:nvPr/>
        </p:nvSpPr>
        <p:spPr>
          <a:xfrm flipV="1">
            <a:off x="4657725" y="4400318"/>
            <a:ext cx="1203705" cy="813600"/>
          </a:xfrm>
          <a:prstGeom prst="bentArrow">
            <a:avLst>
              <a:gd name="adj1" fmla="val 13270"/>
              <a:gd name="adj2" fmla="val 13423"/>
              <a:gd name="adj3" fmla="val 2265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AB6B7A-87D1-1DE1-8335-E2E2C45E6304}"/>
              </a:ext>
            </a:extLst>
          </p:cNvPr>
          <p:cNvSpPr txBox="1"/>
          <p:nvPr/>
        </p:nvSpPr>
        <p:spPr>
          <a:xfrm>
            <a:off x="4243626" y="2819736"/>
            <a:ext cx="6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A1B58-FE4A-ED20-CB4F-67DB3245D970}"/>
              </a:ext>
            </a:extLst>
          </p:cNvPr>
          <p:cNvSpPr txBox="1"/>
          <p:nvPr/>
        </p:nvSpPr>
        <p:spPr>
          <a:xfrm>
            <a:off x="4118457" y="4447602"/>
            <a:ext cx="6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114E2-F799-9B4F-7294-9DE85A0A2B52}"/>
              </a:ext>
            </a:extLst>
          </p:cNvPr>
          <p:cNvSpPr txBox="1"/>
          <p:nvPr/>
        </p:nvSpPr>
        <p:spPr>
          <a:xfrm>
            <a:off x="1309686" y="2485936"/>
            <a:ext cx="999648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Синтаксическая оптимизация запросов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способ обработки запросов, когда по начальному представлению запроса вырабатывается наиболее оптимальный план его выполнения путем преобразований этого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9930936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8" y="219075"/>
            <a:ext cx="10086975" cy="150706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написанию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A4D7-45FC-AEA9-BE24-9DF9DC1B9B72}"/>
              </a:ext>
            </a:extLst>
          </p:cNvPr>
          <p:cNvSpPr txBox="1"/>
          <p:nvPr/>
        </p:nvSpPr>
        <p:spPr>
          <a:xfrm>
            <a:off x="1847850" y="2466975"/>
            <a:ext cx="928687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Извлекайте только необходимые данные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SELECT );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Ограничьте свои результаты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TOP, LIMIT 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вместо оператора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2 OR 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 IN (1, 2, 3) 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значений при использовании операторов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в порядке уменьшения вероятности их истинности.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в порядке возрастания   вероятности истинности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Инструментов для оптимизации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95500"/>
            <a:ext cx="10453688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Разработанные инструменты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 базой данных по протоколу </a:t>
            </a:r>
            <a:r>
              <a:rPr lang="en-US" dirty="0"/>
              <a:t>AMQP.</a:t>
            </a:r>
            <a:endParaRPr lang="ru-RU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A30CB-115F-A7BF-48A7-D9E559B9329A}"/>
              </a:ext>
            </a:extLst>
          </p:cNvPr>
          <p:cNvSpPr txBox="1"/>
          <p:nvPr/>
        </p:nvSpPr>
        <p:spPr>
          <a:xfrm>
            <a:off x="1147762" y="4044950"/>
            <a:ext cx="7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Технологии, используемые в процессе разработки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FB40C2-5A45-2EA1-559A-A4C6CC6A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50" y="4854795"/>
            <a:ext cx="810323" cy="1073060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36A6ABA-691A-8D54-EBA9-27738A8D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5" y="4965946"/>
            <a:ext cx="929464" cy="9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7DBF67B-2DC7-960F-B6A0-8D9A1ABE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12" y="5165828"/>
            <a:ext cx="1010191" cy="7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F84767-49D4-23B5-2D37-5F8D8092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115" y="5071767"/>
            <a:ext cx="1519667" cy="641283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FEF6D9F-6F36-5DBF-1528-B4B0C72D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259" y="4792160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4F94FA-9264-82F4-C81F-09CAF58B30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29" y="5053725"/>
            <a:ext cx="1289499" cy="675200"/>
          </a:xfrm>
          <a:prstGeom prst="rect">
            <a:avLst/>
          </a:prstGeom>
        </p:spPr>
      </p:pic>
      <p:pic>
        <p:nvPicPr>
          <p:cNvPr id="1030" name="Picture 6" descr="Логотип программы Systemd">
            <a:extLst>
              <a:ext uri="{FF2B5EF4-FFF2-40B4-BE49-F238E27FC236}">
                <a16:creationId xmlns:a16="http://schemas.microsoft.com/office/drawing/2014/main" id="{1AF99B44-C508-DB01-AC8C-D3811404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16" y="5297256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2389</TotalTime>
  <Words>1003</Words>
  <Application>Microsoft Office PowerPoint</Application>
  <PresentationFormat>Широкоэкранный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JetBrains Mono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Индексирование</vt:lpstr>
      <vt:lpstr>Кеширование</vt:lpstr>
      <vt:lpstr>Синтаксическая оптимизация запросов</vt:lpstr>
      <vt:lpstr>Рекомендации по написанию  SQL-запросов</vt:lpstr>
      <vt:lpstr>разработка Инструментов для оптимизации взаимодействия с базой данных</vt:lpstr>
      <vt:lpstr>Кеширование результатов работы программных алгоритмов</vt:lpstr>
      <vt:lpstr>Результат использования инструмента кеширования</vt:lpstr>
      <vt:lpstr>Взаимодействие с базой данных по протоколу AMQP</vt:lpstr>
      <vt:lpstr>Процесс работы</vt:lpstr>
      <vt:lpstr>Возможности инструмента</vt:lpstr>
      <vt:lpstr>Где и как использовали</vt:lpstr>
      <vt:lpstr>Где и как использовали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175</cp:revision>
  <dcterms:created xsi:type="dcterms:W3CDTF">2019-06-16T09:50:12Z</dcterms:created>
  <dcterms:modified xsi:type="dcterms:W3CDTF">2022-05-14T09:07:40Z</dcterms:modified>
</cp:coreProperties>
</file>