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Lst>
  <p:notesMasterIdLst>
    <p:notesMasterId r:id="rId10"/>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9144000" cy="5143500"/>
          </a:xfrm>
          <a:prstGeom prst="rect">
            <a:avLst/>
          </a:prstGeom>
          <a:solidFill>
            <a:srgbClr val="4A90E2"/>
          </a:solidFill>
          <a:ln/>
        </p:spPr>
      </p:sp>
      <p:sp>
        <p:nvSpPr>
          <p:cNvPr id="3" name="Text 1"/>
          <p:cNvSpPr/>
          <p:nvPr/>
        </p:nvSpPr>
        <p:spPr>
          <a:xfrm>
            <a:off x="914400" y="2571750"/>
            <a:ext cx="6858000" cy="0"/>
          </a:xfrm>
          <a:prstGeom prst="rect">
            <a:avLst/>
          </a:prstGeom>
          <a:noFill/>
          <a:ln/>
        </p:spPr>
        <p:txBody>
          <a:bodyPr wrap="square" rtlCol="0" anchor="ctr"/>
          <a:lstStyle/>
          <a:p>
            <a:pPr algn="ctr" indent="0" marL="0">
              <a:buNone/>
            </a:pPr>
            <a:r>
              <a:rPr lang="en-US" sz="1459" b="1" dirty="0">
                <a:solidFill>
                  <a:srgbClr val="FFFFFF"/>
                </a:solidFill>
              </a:rPr>
              <a:t>Горьковский авиастроительный завод № 21 имени Орджоникидзе (завод "Сокол") в годы Великой Отечественной войны</a:t>
            </a:r>
            <a:endParaRPr lang="en-US" sz="1459" dirty="0"/>
          </a:p>
        </p:txBody>
      </p:sp>
      <p:pic>
        <p:nvPicPr>
          <p:cNvPr id="4" name="Image 0" descr="C:\Users\igoru\WebStormProject\TelegramBotPresintation\pictures\logo.png">    </p:cNvPr>
          <p:cNvPicPr>
            <a:picLocks noChangeAspect="1"/>
          </p:cNvPicPr>
          <p:nvPr/>
        </p:nvPicPr>
        <p:blipFill>
          <a:blip r:embed="rId1"/>
          <a:stretch>
            <a:fillRect/>
          </a:stretch>
        </p:blipFill>
        <p:spPr>
          <a:xfrm>
            <a:off x="8046720" y="205740"/>
            <a:ext cx="914400" cy="914400"/>
          </a:xfrm>
          <a:prstGeom prst="ellipse">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9144000" cy="5143500"/>
          </a:xfrm>
          <a:prstGeom prst="rect">
            <a:avLst/>
          </a:prstGeom>
          <a:solidFill>
            <a:srgbClr val="4A90E2"/>
          </a:solidFill>
          <a:ln/>
        </p:spPr>
      </p:sp>
      <p:sp>
        <p:nvSpPr>
          <p:cNvPr id="3" name="Text 1"/>
          <p:cNvSpPr/>
          <p:nvPr/>
        </p:nvSpPr>
        <p:spPr>
          <a:xfrm>
            <a:off x="914400" y="914400"/>
            <a:ext cx="7315200" cy="0"/>
          </a:xfrm>
          <a:prstGeom prst="rect">
            <a:avLst/>
          </a:prstGeom>
          <a:noFill/>
          <a:ln/>
        </p:spPr>
        <p:txBody>
          <a:bodyPr wrap="square" rtlCol="0" anchor="t"/>
          <a:lstStyle/>
          <a:p>
            <a:pPr indent="0" marL="0">
              <a:buNone/>
            </a:pPr>
            <a:r>
              <a:rPr lang="en-US" sz="1500" b="1" dirty="0">
                <a:solidFill>
                  <a:srgbClr val="FFFFFF"/>
                </a:solidFill>
              </a:rPr>
              <a:t>Начало войны и эвакуация</a:t>
            </a:r>
            <a:endParaRPr lang="en-US" sz="1500" dirty="0"/>
          </a:p>
        </p:txBody>
      </p:sp>
      <p:sp>
        <p:nvSpPr>
          <p:cNvPr id="4" name="Text 2"/>
          <p:cNvSpPr/>
          <p:nvPr/>
        </p:nvSpPr>
        <p:spPr>
          <a:xfrm>
            <a:off x="914400" y="1828800"/>
            <a:ext cx="7315200" cy="0"/>
          </a:xfrm>
          <a:prstGeom prst="rect">
            <a:avLst/>
          </a:prstGeom>
          <a:noFill/>
          <a:ln/>
        </p:spPr>
        <p:txBody>
          <a:bodyPr wrap="square" rtlCol="0" anchor="t"/>
          <a:lstStyle/>
          <a:p>
            <a:pPr indent="0" marL="0">
              <a:buNone/>
            </a:pPr>
            <a:r>
              <a:rPr lang="en-US" sz="1091" dirty="0">
                <a:solidFill>
                  <a:srgbClr val="FFFFFF"/>
                </a:solidFill>
              </a:rPr>
              <a:t>С началом Великой Отечественной войны Горьковский авиационный завод № 21 имени Орджоникидзе, выпускавший истребители И-16 и бомбардировщики СБ, оказался в эпицентре событий.  Несмотря на угрозу немецкого наступления, завод продолжал производить самолеты, обеспечивая фронт необходимой техникой.  Однако, понимая стратегическую важность сохранения производственных мощностей, руководство приняло решение о частичной эвакуации предприятия вглубь страны.  Это был сложный и трудоемкий процесс, требовавший оперативного решения множества логистических задач.  Часть оборудования, персонала и документации была перебазирована на новые площадки, обеспечивая непрерывность производства и сохраняя ценные кадры.  Остальная часть коллектива осталась в Горьком, продолжая выпускать боевую технику в условиях постоянной угрозы бомбардировок.  Эвакуация позволила сохранить основной костяк завода и обеспечить бесперебойную поставку самолетов на фронт даже в самых тяжелых условиях.  Это был сложный и рискованный шаг, но он оказался единственно верным решением для сохранения  жизненно важного предприятия.</a:t>
            </a:r>
            <a:endParaRPr lang="en-US" sz="109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9144000" cy="5143500"/>
          </a:xfrm>
          <a:prstGeom prst="rect">
            <a:avLst/>
          </a:prstGeom>
          <a:solidFill>
            <a:srgbClr val="4A90E2"/>
          </a:solidFill>
          <a:ln/>
        </p:spPr>
      </p:sp>
      <p:sp>
        <p:nvSpPr>
          <p:cNvPr id="3" name="Text 1"/>
          <p:cNvSpPr/>
          <p:nvPr/>
        </p:nvSpPr>
        <p:spPr>
          <a:xfrm>
            <a:off x="914400" y="914400"/>
            <a:ext cx="7315200" cy="0"/>
          </a:xfrm>
          <a:prstGeom prst="rect">
            <a:avLst/>
          </a:prstGeom>
          <a:noFill/>
          <a:ln/>
        </p:spPr>
        <p:txBody>
          <a:bodyPr wrap="square" rtlCol="0" anchor="t"/>
          <a:lstStyle/>
          <a:p>
            <a:pPr indent="0" marL="0">
              <a:buNone/>
            </a:pPr>
            <a:r>
              <a:rPr lang="en-US" sz="1500" b="1" dirty="0">
                <a:solidFill>
                  <a:srgbClr val="FFFFFF"/>
                </a:solidFill>
              </a:rPr>
              <a:t>Перепрофилирование производства и новые задачи</a:t>
            </a:r>
            <a:endParaRPr lang="en-US" sz="1500" dirty="0"/>
          </a:p>
        </p:txBody>
      </p:sp>
      <p:sp>
        <p:nvSpPr>
          <p:cNvPr id="4" name="Text 2"/>
          <p:cNvSpPr/>
          <p:nvPr/>
        </p:nvSpPr>
        <p:spPr>
          <a:xfrm>
            <a:off x="914400" y="1828800"/>
            <a:ext cx="7315200" cy="0"/>
          </a:xfrm>
          <a:prstGeom prst="rect">
            <a:avLst/>
          </a:prstGeom>
          <a:noFill/>
          <a:ln/>
        </p:spPr>
        <p:txBody>
          <a:bodyPr wrap="square" rtlCol="0" anchor="t"/>
          <a:lstStyle/>
          <a:p>
            <a:pPr indent="0" marL="0">
              <a:buNone/>
            </a:pPr>
            <a:r>
              <a:rPr lang="en-US" sz="1102" dirty="0">
                <a:solidFill>
                  <a:srgbClr val="FFFFFF"/>
                </a:solidFill>
              </a:rPr>
              <a:t>В условиях войны завод столкнулся с необходимостью оперативного перепрофилирования производства.  Выпуск мирной продукции был прекращен, все силы были брошены на создание боевой техники.  Завод освоил выпуск новых моделей самолетов,  более отвечающих потребностям фронта.  Помимо этого, коллектив завода активно участвовал в ремонте и восстановлении поврежденных самолетов, поступающих с передовой.  Это требовало высочайшего профессионализма и самоотверженности от каждого работника,  работавших в условиях нехватки материалов и оборудования,  под постоянным давлением не только военных обстоятельств, но и необходимости соблюдения сроков.  Масштабы работ были огромны –  сотни самолетов выпускались и ремонтировались ежемесячно,  обеспечивая  непрерывную поддержку советских войск в борьбе с врагом.  Параллельно велись работы по совершенствованию  технологических процессов и внедрению новых методов производства, что позволило значительно повысить эффективность работы завода.</a:t>
            </a:r>
            <a:endParaRPr lang="en-US" sz="1102"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9144000" cy="5143500"/>
          </a:xfrm>
          <a:prstGeom prst="rect">
            <a:avLst/>
          </a:prstGeom>
          <a:solidFill>
            <a:srgbClr val="4A90E2"/>
          </a:solidFill>
          <a:ln/>
        </p:spPr>
      </p:sp>
      <p:sp>
        <p:nvSpPr>
          <p:cNvPr id="3" name="Text 1"/>
          <p:cNvSpPr/>
          <p:nvPr/>
        </p:nvSpPr>
        <p:spPr>
          <a:xfrm>
            <a:off x="914400" y="914400"/>
            <a:ext cx="7315200" cy="0"/>
          </a:xfrm>
          <a:prstGeom prst="rect">
            <a:avLst/>
          </a:prstGeom>
          <a:noFill/>
          <a:ln/>
        </p:spPr>
        <p:txBody>
          <a:bodyPr wrap="square" rtlCol="0" anchor="t"/>
          <a:lstStyle/>
          <a:p>
            <a:pPr indent="0" marL="0">
              <a:buNone/>
            </a:pPr>
            <a:r>
              <a:rPr lang="en-US" sz="1500" b="1" dirty="0">
                <a:solidFill>
                  <a:srgbClr val="FFFFFF"/>
                </a:solidFill>
              </a:rPr>
              <a:t>Усилия коллектива и вклад в Победу</a:t>
            </a:r>
            <a:endParaRPr lang="en-US" sz="1500" dirty="0"/>
          </a:p>
        </p:txBody>
      </p:sp>
      <p:sp>
        <p:nvSpPr>
          <p:cNvPr id="4" name="Text 2"/>
          <p:cNvSpPr/>
          <p:nvPr/>
        </p:nvSpPr>
        <p:spPr>
          <a:xfrm>
            <a:off x="914400" y="1828800"/>
            <a:ext cx="7315200" cy="0"/>
          </a:xfrm>
          <a:prstGeom prst="rect">
            <a:avLst/>
          </a:prstGeom>
          <a:noFill/>
          <a:ln/>
        </p:spPr>
        <p:txBody>
          <a:bodyPr wrap="square" rtlCol="0" anchor="t"/>
          <a:lstStyle/>
          <a:p>
            <a:pPr indent="0" marL="0">
              <a:buNone/>
            </a:pPr>
            <a:r>
              <a:rPr lang="en-US" sz="1111" dirty="0">
                <a:solidFill>
                  <a:srgbClr val="FFFFFF"/>
                </a:solidFill>
              </a:rPr>
              <a:t>Успешная работа завода в годы войны была обусловлена прежде всего  героизмом и самоотверженностью его коллектива.  Рабочие, инженеры и техники работали круглосуточно,  часто  в экстремальных условиях, не щадя себя.  Женщины,  составлявшие значительную часть  трудового коллектива,  доказывали свою не меньшую, а зачастую и бóльшую,  способность к напряженному труду.  Многие из них были удостоены высоких государственных наград за свой вклад в Победу.  Заводчане проявляли мужество и стойкость, не падая духом даже под бомбежками и обстрелами.  Их  непоколебимая вера в победу и преданность делу  стали залогом успешного выполнения  задач  по обеспечению фронта  необходимой боевой авиацией.  Производственные показатели завода  были впечатляющими и свидетельствовали о высоком уровне организации труда и профессионализма  его работников.  Вклад завода «Сокол» в Победу над фашистской Германией неоценим.</a:t>
            </a:r>
            <a:endParaRPr lang="en-US" sz="111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9144000" cy="5143500"/>
          </a:xfrm>
          <a:prstGeom prst="rect">
            <a:avLst/>
          </a:prstGeom>
          <a:solidFill>
            <a:srgbClr val="4A90E2"/>
          </a:solidFill>
          <a:ln/>
        </p:spPr>
      </p:sp>
      <p:sp>
        <p:nvSpPr>
          <p:cNvPr id="3" name="Text 1"/>
          <p:cNvSpPr/>
          <p:nvPr/>
        </p:nvSpPr>
        <p:spPr>
          <a:xfrm>
            <a:off x="914400" y="914400"/>
            <a:ext cx="7315200" cy="0"/>
          </a:xfrm>
          <a:prstGeom prst="rect">
            <a:avLst/>
          </a:prstGeom>
          <a:noFill/>
          <a:ln/>
        </p:spPr>
        <p:txBody>
          <a:bodyPr wrap="square" rtlCol="0" anchor="t"/>
          <a:lstStyle/>
          <a:p>
            <a:pPr indent="0" marL="0">
              <a:buNone/>
            </a:pPr>
            <a:r>
              <a:rPr lang="en-US" sz="1500" b="1" dirty="0">
                <a:solidFill>
                  <a:srgbClr val="FFFFFF"/>
                </a:solidFill>
              </a:rPr>
              <a:t>Модели самолетов, выпускаемые заводом в годы войны</a:t>
            </a:r>
            <a:endParaRPr lang="en-US" sz="1500" dirty="0"/>
          </a:p>
        </p:txBody>
      </p:sp>
      <p:sp>
        <p:nvSpPr>
          <p:cNvPr id="4" name="Text 2"/>
          <p:cNvSpPr/>
          <p:nvPr/>
        </p:nvSpPr>
        <p:spPr>
          <a:xfrm>
            <a:off x="914400" y="1828800"/>
            <a:ext cx="7315200" cy="0"/>
          </a:xfrm>
          <a:prstGeom prst="rect">
            <a:avLst/>
          </a:prstGeom>
          <a:noFill/>
          <a:ln/>
        </p:spPr>
        <p:txBody>
          <a:bodyPr wrap="square" rtlCol="0" anchor="t"/>
          <a:lstStyle/>
          <a:p>
            <a:pPr indent="0" marL="0">
              <a:buNone/>
            </a:pPr>
            <a:r>
              <a:rPr lang="en-US" sz="1115" dirty="0">
                <a:solidFill>
                  <a:srgbClr val="FFFFFF"/>
                </a:solidFill>
              </a:rPr>
              <a:t>Горьковский авиационный завод № 21 в годы войны выпускал несколько моделей самолетов,  включая модификации уже существовавших конструкций и осваивал новые.  Среди наиболее известных моделей можно выделить истребители Як-1, Як-7, Як-9, а также бомбардировщики Пе-2.  Эти самолеты сыграли значительную роль в воздушных сражениях Великой Отечественной войны,  обеспечивая превосходство советской авиации в определенных сегментах.  Завод постоянно совершенствовал технологии производства,  внедрял новые материалы и конструктивные решения, что позволило  повысить  боевые характеристики выпускаемых самолетов.  Несмотря на сложные условия работы, завод  успешно справлялся с поставленными задачами,  выполняя государственные планы по производству боевой авиатехники.  Выпуск этих самолетов стал важнейшим вкладом в обеспечение превосходства  советских ВВС над противником.</a:t>
            </a:r>
            <a:endParaRPr lang="en-US" sz="1115"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9144000" cy="5143500"/>
          </a:xfrm>
          <a:prstGeom prst="rect">
            <a:avLst/>
          </a:prstGeom>
          <a:solidFill>
            <a:srgbClr val="4A90E2"/>
          </a:solidFill>
          <a:ln/>
        </p:spPr>
      </p:sp>
      <p:sp>
        <p:nvSpPr>
          <p:cNvPr id="3" name="Text 1"/>
          <p:cNvSpPr/>
          <p:nvPr/>
        </p:nvSpPr>
        <p:spPr>
          <a:xfrm>
            <a:off x="914400" y="914400"/>
            <a:ext cx="7315200" cy="0"/>
          </a:xfrm>
          <a:prstGeom prst="rect">
            <a:avLst/>
          </a:prstGeom>
          <a:noFill/>
          <a:ln/>
        </p:spPr>
        <p:txBody>
          <a:bodyPr wrap="square" rtlCol="0" anchor="t"/>
          <a:lstStyle/>
          <a:p>
            <a:pPr indent="0" marL="0">
              <a:buNone/>
            </a:pPr>
            <a:r>
              <a:rPr lang="en-US" sz="1500" b="1" dirty="0">
                <a:solidFill>
                  <a:srgbClr val="FFFFFF"/>
                </a:solidFill>
              </a:rPr>
              <a:t>Награды и заслуги завода</a:t>
            </a:r>
            <a:endParaRPr lang="en-US" sz="1500" dirty="0"/>
          </a:p>
        </p:txBody>
      </p:sp>
      <p:sp>
        <p:nvSpPr>
          <p:cNvPr id="4" name="Text 2"/>
          <p:cNvSpPr/>
          <p:nvPr/>
        </p:nvSpPr>
        <p:spPr>
          <a:xfrm>
            <a:off x="914400" y="1828800"/>
            <a:ext cx="7315200" cy="0"/>
          </a:xfrm>
          <a:prstGeom prst="rect">
            <a:avLst/>
          </a:prstGeom>
          <a:noFill/>
          <a:ln/>
        </p:spPr>
        <p:txBody>
          <a:bodyPr wrap="square" rtlCol="0" anchor="t"/>
          <a:lstStyle/>
          <a:p>
            <a:pPr indent="0" marL="0">
              <a:buNone/>
            </a:pPr>
            <a:r>
              <a:rPr lang="en-US" sz="1125" dirty="0">
                <a:solidFill>
                  <a:srgbClr val="FFFFFF"/>
                </a:solidFill>
              </a:rPr>
              <a:t>За выдающиеся заслуги в годы Великой Отечественной войны Горьковский авиационный завод № 21 имени Орджоникидзе (ныне завод «Сокол») был неоднократно награжден орденами и медалями СССР.  Завод получил высокую оценку за вклад в победу над фашистской Германией,  за массовое производство боевой авиационной техники,  за высокое качество и надежность производимых самолетов.  Многие работники завода были удостоены  государственных наград,  в том числе орденов и медалей,  за самоотверженный труд и героизм, проявленные  в годы войны.  Награды завода являются свидетельством  огромного вклада  его коллектива в дело  защиты Родины и обеспечения победы в  Великой Отечественной войне. Это  подтверждает  важность роли завода в истории  советской авиации и его значимость для обеспечения обороны страны.</a:t>
            </a:r>
            <a:endParaRPr lang="en-US" sz="1125"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9144000" cy="5143500"/>
          </a:xfrm>
          <a:prstGeom prst="rect">
            <a:avLst/>
          </a:prstGeom>
          <a:solidFill>
            <a:srgbClr val="4A90E2"/>
          </a:solidFill>
          <a:ln/>
        </p:spPr>
      </p:sp>
      <p:sp>
        <p:nvSpPr>
          <p:cNvPr id="3" name="Text 1"/>
          <p:cNvSpPr/>
          <p:nvPr/>
        </p:nvSpPr>
        <p:spPr>
          <a:xfrm>
            <a:off x="914400" y="914400"/>
            <a:ext cx="7315200" cy="0"/>
          </a:xfrm>
          <a:prstGeom prst="rect">
            <a:avLst/>
          </a:prstGeom>
          <a:noFill/>
          <a:ln/>
        </p:spPr>
        <p:txBody>
          <a:bodyPr wrap="square" rtlCol="0" anchor="t"/>
          <a:lstStyle/>
          <a:p>
            <a:pPr indent="0" marL="0">
              <a:buNone/>
            </a:pPr>
            <a:r>
              <a:rPr lang="en-US" sz="1500" b="1" dirty="0">
                <a:solidFill>
                  <a:srgbClr val="FFFFFF"/>
                </a:solidFill>
              </a:rPr>
              <a:t>Послевоенная история завода</a:t>
            </a:r>
            <a:endParaRPr lang="en-US" sz="1500" dirty="0"/>
          </a:p>
        </p:txBody>
      </p:sp>
      <p:sp>
        <p:nvSpPr>
          <p:cNvPr id="4" name="Text 2"/>
          <p:cNvSpPr/>
          <p:nvPr/>
        </p:nvSpPr>
        <p:spPr>
          <a:xfrm>
            <a:off x="914400" y="1828800"/>
            <a:ext cx="7315200" cy="0"/>
          </a:xfrm>
          <a:prstGeom prst="rect">
            <a:avLst/>
          </a:prstGeom>
          <a:noFill/>
          <a:ln/>
        </p:spPr>
        <p:txBody>
          <a:bodyPr wrap="square" rtlCol="0" anchor="t"/>
          <a:lstStyle/>
          <a:p>
            <a:pPr indent="0" marL="0">
              <a:buNone/>
            </a:pPr>
            <a:r>
              <a:rPr lang="en-US" sz="1140" dirty="0">
                <a:solidFill>
                  <a:srgbClr val="FFFFFF"/>
                </a:solidFill>
              </a:rPr>
              <a:t>После окончания Великой Отечественной войны завод продолжил свою работу,  осваивая новые типы самолетов.  Огромный опыт, накопленный  в годы войны,  позволил коллективу  завода быстро адаптироваться к мирным условиям  и продолжать выпускать  высококачественную  авиационную технику.  Завод стал одним из ведущих  предприятий  советской, а затем и российской авиационной промышленности.  С годами завод  проходил модернизацию,  внедрял новые технологии,  совершенствовал  производственные процессы.  История завода  «Сокол»  является ярким примером  стойкости,  трудолюбия и  профессионализма  советских  рабочих и инженеров,  которые  внесли  огромный вклад в  развитие  отечественной авиационной  промышленности.</a:t>
            </a:r>
            <a:endParaRPr lang="en-US" sz="114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9144000" cy="5143500"/>
          </a:xfrm>
          <a:prstGeom prst="rect">
            <a:avLst/>
          </a:prstGeom>
          <a:solidFill>
            <a:srgbClr val="4A90E2"/>
          </a:solidFill>
          <a:ln/>
        </p:spPr>
      </p:sp>
      <p:sp>
        <p:nvSpPr>
          <p:cNvPr id="3" name="Text 1"/>
          <p:cNvSpPr/>
          <p:nvPr/>
        </p:nvSpPr>
        <p:spPr>
          <a:xfrm>
            <a:off x="914400" y="914400"/>
            <a:ext cx="7315200" cy="0"/>
          </a:xfrm>
          <a:prstGeom prst="rect">
            <a:avLst/>
          </a:prstGeom>
          <a:noFill/>
          <a:ln/>
        </p:spPr>
        <p:txBody>
          <a:bodyPr wrap="square" rtlCol="0" anchor="t"/>
          <a:lstStyle/>
          <a:p>
            <a:pPr indent="0" marL="0">
              <a:buNone/>
            </a:pPr>
            <a:r>
              <a:rPr lang="en-US" sz="1500" b="1" dirty="0">
                <a:solidFill>
                  <a:srgbClr val="FFFFFF"/>
                </a:solidFill>
              </a:rPr>
              <a:t>Заключение: Память и наследие</a:t>
            </a:r>
            <a:endParaRPr lang="en-US" sz="1500" dirty="0"/>
          </a:p>
        </p:txBody>
      </p:sp>
      <p:sp>
        <p:nvSpPr>
          <p:cNvPr id="4" name="Text 2"/>
          <p:cNvSpPr/>
          <p:nvPr/>
        </p:nvSpPr>
        <p:spPr>
          <a:xfrm>
            <a:off x="914400" y="1828800"/>
            <a:ext cx="7315200" cy="0"/>
          </a:xfrm>
          <a:prstGeom prst="rect">
            <a:avLst/>
          </a:prstGeom>
          <a:noFill/>
          <a:ln/>
        </p:spPr>
        <p:txBody>
          <a:bodyPr wrap="square" rtlCol="0" anchor="t"/>
          <a:lstStyle/>
          <a:p>
            <a:pPr indent="0" marL="0">
              <a:buNone/>
            </a:pPr>
            <a:r>
              <a:rPr lang="en-US" sz="1140" dirty="0">
                <a:solidFill>
                  <a:srgbClr val="FFFFFF"/>
                </a:solidFill>
              </a:rPr>
              <a:t>История Горьковского авиационного завода № 21 имени Орджоникидзе в годы Великой Отечественной войны – это  легенда о мужестве,  трудолюбии и  самоотверженности  советских людей.  Завод  внёс неоценимый вклад  в  победу  над  фашистской Германией,  выпустив тысячи самолетов,  которые  играли  решающую роль  в  воздушных сражениях.  Память о  героях  завода  должна  храниться  в  наших сердцах,  а их  подвиг –  служить примером  для  будущих поколений.  Завод «Сокол»  продолжает  свою  историю,  сохраняя и развивая  традиции  своих предшественников,  внося  вклад  в  современную  российскую авиацию.  История завода – это не только  история  производства, но и  история  мужества,  стойкости и  любви к  Родине.</a:t>
            </a:r>
            <a:endParaRPr lang="en-US" sz="114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8</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Office Theme</vt:lpstr>
      <vt:lpstr>Slide 1</vt:lpstr>
      <vt:lpstr>Slide 2</vt:lpstr>
      <vt:lpstr>Slide 3</vt:lpstr>
      <vt:lpstr>Slide 4</vt:lpstr>
      <vt:lpstr>Slide 5</vt:lpstr>
      <vt:lpstr>Slide 6</vt:lpstr>
      <vt:lpstr>Slide 7</vt:lpstr>
      <vt:lpstr>Slide 8</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2025-04-02T12:39:06Z</dcterms:created>
  <dcterms:modified xsi:type="dcterms:W3CDTF">2025-04-02T12:39:06Z</dcterms:modified>
</cp:coreProperties>
</file>