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2571750"/>
            <a:ext cx="6858000" cy="0"/>
          </a:xfrm>
          <a:prstGeom prst="rect">
            <a:avLst/>
          </a:prstGeom>
          <a:noFill/>
          <a:ln/>
        </p:spPr>
        <p:txBody>
          <a:bodyPr wrap="square" rtlCol="0" anchor="ctr"/>
          <a:lstStyle/>
          <a:p>
            <a:pPr algn="ctr" indent="0" marL="0">
              <a:buNone/>
            </a:pPr>
            <a:r>
              <a:rPr lang="en-US" sz="2351" b="1" dirty="0">
                <a:solidFill>
                  <a:srgbClr val="FFFFFF"/>
                </a:solidFill>
              </a:rPr>
              <a:t>Мартин Лютер Кинг: Борец за равенство</a:t>
            </a:r>
            <a:endParaRPr lang="en-US" sz="2351" dirty="0"/>
          </a:p>
        </p:txBody>
      </p:sp>
      <p:pic>
        <p:nvPicPr>
          <p:cNvPr id="4" name="Image 0" descr="C:\Users\igoru\WebStormProject\TelegramBotPresintation\pictures\logo.png">    </p:cNvPr>
          <p:cNvPicPr>
            <a:picLocks noChangeAspect="1"/>
          </p:cNvPicPr>
          <p:nvPr/>
        </p:nvPicPr>
        <p:blipFill>
          <a:blip r:embed="rId1"/>
          <a:stretch>
            <a:fillRect/>
          </a:stretch>
        </p:blipFill>
        <p:spPr>
          <a:xfrm>
            <a:off x="8046720" y="205740"/>
            <a:ext cx="914400" cy="914400"/>
          </a:xfrm>
          <a:prstGeom prst="ellipse">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Введение: Ранняя жизнь и формирование взглядов</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27" dirty="0">
                <a:solidFill>
                  <a:srgbClr val="FFFFFF"/>
                </a:solidFill>
              </a:rPr>
              <a:t>Мартин Лютер Кинг-младший (1929-1968) – выдающийся американский баптистский проповедник, активист движения за гражданские права, лауреат Нобелевской премии мира.  Родился в Атланте, штат Джорджия, в семье пастора. С детства воспитывался в атмосфере борьбы за расовое равенство, что сильно повлияло на его мировоззрение. Он получил блестящее образование, окончив Морхаус-колледж, Крозерскую теологическую семинарию и Бостонскую университетскую школу.  Его глубокая вера, убеждения в неотъемлемых правах человека и вдохновение идеями ненасильственного сопротивления, заимствованными у Махатмы Ганди, стали основой его деятельности.  Уже в ранние годы пастырской службы Кинг начал проявлять себя как активный борец за права чернокожего населения, противостоящего сегрегации и дискриминации.</a:t>
            </a:r>
            <a:endParaRPr lang="en-US" sz="112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Монтгомери и начало борьбы за гражданские права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9" dirty="0">
                <a:solidFill>
                  <a:srgbClr val="FFFFFF"/>
                </a:solidFill>
              </a:rPr>
              <a:t>В 1955 году арест Розы Паркс, отказавшейся уступить место белому пассажиру в автобусе в Монтгомери, стал катализатором масштабных протестов.  Кинг, в то время молодой пастор, возглавил бойкот автобусов в Монтгомери, длившийся 381 день.  Это событие стало знаковым моментом в движении за гражданские права, продемонстрировав эффективность ненасильственного сопротивления.  Бойкот привел к отмене сегрегации в общественном транспорте Монтгомери и принес Кингу широкую известность.  Его ораторские способности и умение мобилизовать людей  привлекли внимание всей страны.  После Монтгомери Кинг стал одним из лидеров  формирующегося движения за гражданские права, привлекая  внимание к проблеме расовой сегрегации на Юге США.</a:t>
            </a:r>
            <a:endParaRPr lang="en-US" sz="1139"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Метод ненасильственного сопротивления</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59" dirty="0">
                <a:solidFill>
                  <a:srgbClr val="FFFFFF"/>
                </a:solidFill>
              </a:rPr>
              <a:t>Философия ненасильственного сопротивления, вдохновленная Ганди, лежала в основе стратегии Кинга.  Он верил в силу любви, убеждения и мирного протеста,  отказываясь от насилия как средства достижения цели.  Методы включали в себя гражданское неповиновение, мирные демонстрации, бойкоты и сидячие забастовки.  Кинг  и его сторонники подвергались жестоким репрессиям со стороны властей и  расистских групп, но  придерживались принципов ненасилия, что  привлекло  внимание  мировой общественности к проблеме расовой несправедливости в США.  Этот подход стал образцом для многих последующих движений за гражданские права по всему миру.</a:t>
            </a:r>
            <a:endParaRPr lang="en-US" sz="1159"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Ключевые моменты борьбы: Бирмингем и Вашингтон</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32" dirty="0">
                <a:solidFill>
                  <a:srgbClr val="FFFFFF"/>
                </a:solidFill>
              </a:rPr>
              <a:t>В 1963 году Кинг возглавил демонстрации в Бирмингеме, штат Алабама, одном из самых сегрегированных городов США.  Жестокие репрессии со стороны полиции, включая применение пожарных шлангов и собак против мирных демонстрантов, вызвали широкий общественный резонанс и усилили  поддержку  движения за гражданские права.  Письмо из Бирмингемской тюрьмы, написанное Кингом во время заключения, стало одним из самых известных его произведений, где он обосновывает  необходимость  гражданского неповиновения  перед лицом несправедливости.  В 1963 году он произнес свою знаковую речь «У меня есть мечта» во время Марша на Вашингтон за работу и свободу,  где призывал к расовому равенству и социальным изменениям. Эта речь стала символом борьбы за гражданские права.</a:t>
            </a:r>
            <a:endParaRPr lang="en-US" sz="113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Законодательные достижения и критика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71" dirty="0">
                <a:solidFill>
                  <a:srgbClr val="FFFFFF"/>
                </a:solidFill>
              </a:rPr>
              <a:t>Борьба Кинга и движения за гражданские права привела к принятию важных законодательных актов,  запрещающих расовую дискриминацию.  Закон о гражданских правах 1964 года  и Закон о избирательных правах 1965 года стали  результатом  многолетней  борьбы.  Однако  Кинг  также  сталкивался  с критикой со стороны более радикальных активистов, которые считали его методы  слишком  умеренными.  Некоторые  обвиняли  его в  чрезмерном  компромиссе  и  недостаточной  решительности  в  борьбе  с  систематическим  расизмом.  Несмотря на критику, его вклад в дело равенства и свободы бесспорен.</a:t>
            </a:r>
            <a:endParaRPr lang="en-US" sz="117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Убийство и наследие</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3" dirty="0">
                <a:solidFill>
                  <a:srgbClr val="FFFFFF"/>
                </a:solidFill>
              </a:rPr>
              <a:t>4 апреля 1968 года Мартин Лютер Кинг был убит в Мемфисе, штат Теннесси.  Его смерть вызвала волну протестов и траура по всей стране и за рубежом.  Убийство Кинга стало трагедией, но его наследие продолжает вдохновлять борцов за социальную справедливость и равенство.  Его идеи  о ненасильственном сопротивлении,  любви и  стремлении  к  более справедливому миру  остаются актуальными  и  сегодня.  Его  образ  и  слова  продолжают  вдохновлять  людей  по  всему  миру  бороться  за  свои  права  и  добиваться  позитивных  изменений  в  обществе.</a:t>
            </a:r>
            <a:endParaRPr lang="en-US" sz="118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4A90E2"/>
          </a:solidFill>
          <a:ln/>
        </p:spPr>
      </p:sp>
      <p:sp>
        <p:nvSpPr>
          <p:cNvPr id="3" name="Text 1"/>
          <p:cNvSpPr/>
          <p:nvPr/>
        </p:nvSpPr>
        <p:spPr>
          <a:xfrm>
            <a:off x="914400" y="914400"/>
            <a:ext cx="7315200" cy="0"/>
          </a:xfrm>
          <a:prstGeom prst="rect">
            <a:avLst/>
          </a:prstGeom>
          <a:noFill/>
          <a:ln/>
        </p:spPr>
        <p:txBody>
          <a:bodyPr wrap="square" rtlCol="0" anchor="t"/>
          <a:lstStyle/>
          <a:p>
            <a:pPr indent="0" marL="0">
              <a:buNone/>
            </a:pPr>
            <a:r>
              <a:rPr lang="en-US" sz="1500" b="1" dirty="0">
                <a:solidFill>
                  <a:srgbClr val="FFFFFF"/>
                </a:solidFill>
              </a:rPr>
              <a:t>Заключение: Значение наследия Мартина Лютера Кинга</a:t>
            </a:r>
            <a:endParaRPr lang="en-US" sz="1500" dirty="0"/>
          </a:p>
        </p:txBody>
      </p:sp>
      <p:sp>
        <p:nvSpPr>
          <p:cNvPr id="4" name="Text 2"/>
          <p:cNvSpPr/>
          <p:nvPr/>
        </p:nvSpPr>
        <p:spPr>
          <a:xfrm>
            <a:off x="914400" y="1828800"/>
            <a:ext cx="7315200" cy="0"/>
          </a:xfrm>
          <a:prstGeom prst="rect">
            <a:avLst/>
          </a:prstGeom>
          <a:noFill/>
          <a:ln/>
        </p:spPr>
        <p:txBody>
          <a:bodyPr wrap="square" rtlCol="0" anchor="t"/>
          <a:lstStyle/>
          <a:p>
            <a:pPr indent="0" marL="0">
              <a:buNone/>
            </a:pPr>
            <a:r>
              <a:rPr lang="en-US" sz="1186" dirty="0">
                <a:solidFill>
                  <a:srgbClr val="FFFFFF"/>
                </a:solidFill>
              </a:rPr>
              <a:t>Мартин Лютер Кинг-младший оставил неизгладимый след в истории США и всего мира.  Его борьба за гражданские права, основанная на принципах ненасильственного сопротивления,  привела к значительным изменениям в американском обществе и вдохновила  многих  движений  за  равенство  и  справедливость.   Его  наследие  –  это  призыв  к  бесконечной  борьбе  за  улучшение  жизни  всех  людей  и  создание  более  справедливого  и  равного  общества. Память о Мартине Лютере Кинге остается символом надежды и вдохновения для будущих поколений.</a:t>
            </a:r>
            <a:endParaRPr lang="en-US" sz="1186"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2025-04-02T12:35:43Z</dcterms:created>
  <dcterms:modified xsi:type="dcterms:W3CDTF">2025-04-02T12:35:43Z</dcterms:modified>
</cp:coreProperties>
</file>