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 SemiBold"/>
      <p:regular r:id="rId15"/>
      <p:bold r:id="rId16"/>
      <p:italic r:id="rId17"/>
      <p:boldItalic r:id="rId18"/>
    </p:embeddedFont>
    <p:embeddedFont>
      <p:font typeface="Rajdhani"/>
      <p:regular r:id="rId19"/>
      <p:bold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5YLOWW9Luca/PN9f8fZRCJaHm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SemiBold-italic.fntdata"/><Relationship Id="rId16" Type="http://schemas.openxmlformats.org/officeDocument/2006/relationships/font" Target="fonts/OpenSansSemiBold-bold.fntdata"/><Relationship Id="rId19" Type="http://schemas.openxmlformats.org/officeDocument/2006/relationships/font" Target="fonts/Rajdhani-regular.fntdata"/><Relationship Id="rId18" Type="http://schemas.openxmlformats.org/officeDocument/2006/relationships/font" Target="fonts/OpenSa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c3ab2a32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f0c3ab2a32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0c3ab2a32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0c3ab2a32_0_15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f0c3ab2a32_0_15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f0c3ab2a32_0_15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d094e15e_0_2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ebd094e15e_0_2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ebd094e15e_0_2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0c3ab2a32_0_2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f0c3ab2a32_0_2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f0c3ab2a32_0_2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0c3ab2a32_0_22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f0c3ab2a32_0_2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f0c3ab2a32_0_22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0c3ab2a32_0_23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f0c3ab2a32_0_23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f0c3ab2a32_0_23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0c3ab2a32_0_23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f0c3ab2a32_0_23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f0c3ab2a32_0_23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1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5" l="50" r="-44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Conhecendo nossos endereços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c3ab2a32_0_165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c3ab2a32_0_167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f0c3ab2a32_0_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69" cy="530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f0c3ab2a32_0_16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c3ab2a32_0_17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f0c3ab2a32_0_1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f0c3ab2a32_0_176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69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f0c3ab2a32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f0c3ab2a32_0_17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gf0c3ab2a32_0_176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gf0c3ab2a32_0_176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f0c3ab2a32_0_176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c3ab2a32_0_183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f0c3ab2a32_0_18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c3ab2a32_0_18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f0c3ab2a32_0_186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gf0c3ab2a32_0_186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gf0c3ab2a32_0_186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c3ab2a32_0_19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gf0c3ab2a32_0_191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gf0c3ab2a32_0_191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0c3ab2a32_0_196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0c3ab2a32_0_196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f0c3ab2a32_0_196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f0c3ab2a32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f0c3ab2a32_0_196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f0c3ab2a32_0_196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f0c3ab2a32_0_196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f0c3ab2a32_0_19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f0c3ab2a32_0_196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gf0c3ab2a32_0_196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f0c3ab2a32_0_207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69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f0c3ab2a32_0_207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gf0c3ab2a32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0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f0c3ab2a32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0c3ab2a32_0_207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f0c3ab2a32_0_207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4" name="Google Shape;144;gf0c3ab2a32_0_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f0c3ab2a32_0_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/>
          <p:cNvPicPr preferRelativeResize="0"/>
          <p:nvPr/>
        </p:nvPicPr>
        <p:blipFill rotWithShape="1">
          <a:blip r:embed="rId2">
            <a:alphaModFix/>
          </a:blip>
          <a:srcRect b="0" l="-130" r="125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c3ab2a32_0_15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gf0c3ab2a32_0_158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" name="Google Shape;91;gf0c3ab2a32_0_158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" name="Google Shape;92;gf0c3ab2a32_0_158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gf0c3ab2a32_0_158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gf0c3ab2a32_0_158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63700" y="1308150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Conhecendo meus endereços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0c3ab2a32_0_0"/>
          <p:cNvSpPr txBox="1"/>
          <p:nvPr/>
        </p:nvSpPr>
        <p:spPr>
          <a:xfrm>
            <a:off x="1930013" y="26207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Orientações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gf0c3ab2a32_0_0"/>
          <p:cNvSpPr txBox="1"/>
          <p:nvPr/>
        </p:nvSpPr>
        <p:spPr>
          <a:xfrm>
            <a:off x="1064041" y="2331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gf0c3ab2a32_0_0"/>
          <p:cNvSpPr txBox="1"/>
          <p:nvPr/>
        </p:nvSpPr>
        <p:spPr>
          <a:xfrm>
            <a:off x="5541663" y="2655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Compartilhando a investigação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gf0c3ab2a32_0_0"/>
          <p:cNvSpPr txBox="1"/>
          <p:nvPr/>
        </p:nvSpPr>
        <p:spPr>
          <a:xfrm>
            <a:off x="4675666" y="2331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gf0c3ab2a32_0_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0c3ab2a32_0_153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AR" sz="5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1| </a:t>
            </a: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Orientações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d094e15e_0_26"/>
          <p:cNvSpPr txBox="1"/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Orientações para as Mesas de Trabalho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74" name="Google Shape;174;gebd094e15e_0_26"/>
          <p:cNvSpPr txBox="1"/>
          <p:nvPr/>
        </p:nvSpPr>
        <p:spPr>
          <a:xfrm>
            <a:off x="529175" y="15556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500">
                <a:latin typeface="Open Sans SemiBold"/>
                <a:ea typeface="Open Sans SemiBold"/>
                <a:cs typeface="Open Sans SemiBold"/>
                <a:sym typeface="Open Sans SemiBold"/>
              </a:rPr>
              <a:t>Vamos investigar e conhecer todos os nossos endereços!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Para isto, cada aluno na mesa de trabalho deverá investigar quais são seu endereço MAC e IP.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500">
                <a:latin typeface="Open Sans"/>
                <a:ea typeface="Open Sans"/>
                <a:cs typeface="Open Sans"/>
                <a:sym typeface="Open Sans"/>
              </a:rPr>
              <a:t>Mãos à obra!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gebd094e15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19111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0c3ab2a32_0_217"/>
          <p:cNvSpPr txBox="1"/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Vamos investigar!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82" name="Google Shape;182;gf0c3ab2a32_0_217"/>
          <p:cNvSpPr txBox="1"/>
          <p:nvPr/>
        </p:nvSpPr>
        <p:spPr>
          <a:xfrm>
            <a:off x="529175" y="1555625"/>
            <a:ext cx="7887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500">
                <a:latin typeface="Open Sans SemiBold"/>
                <a:ea typeface="Open Sans SemiBold"/>
                <a:cs typeface="Open Sans SemiBold"/>
                <a:sym typeface="Open Sans SemiBold"/>
              </a:rPr>
              <a:t>Vamos investigar e conhecer todos os nossos endereços!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Vamos aplicar todo conhecimento que adquirimos para conhecermos nossos endereços.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Quais endereços devemos investigar?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Endereço IP público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Endereço IP privado e sua máscara de rede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Endereço MAC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0c3ab2a32_0_224"/>
          <p:cNvSpPr txBox="1"/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Vamos investigar!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89" name="Google Shape;189;gf0c3ab2a32_0_224"/>
          <p:cNvSpPr txBox="1"/>
          <p:nvPr/>
        </p:nvSpPr>
        <p:spPr>
          <a:xfrm>
            <a:off x="529175" y="1555625"/>
            <a:ext cx="7887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500">
                <a:latin typeface="Open Sans SemiBold"/>
                <a:ea typeface="Open Sans SemiBold"/>
                <a:cs typeface="Open Sans SemiBold"/>
                <a:sym typeface="Open Sans SemiBold"/>
              </a:rPr>
              <a:t>Seguimos a investigação!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Dados os nossos endereços IP e máscaras de sub-rede, responda às seguintes perguntas: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Os IPs público e privado pertencem à qual classe de rede?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Que informações podemos obter do nosso endereço MAC?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Vamos acessar o endereço </a:t>
            </a:r>
            <a:r>
              <a:rPr lang="es-AR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https://macvendors.com</a:t>
            </a: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 e verificar qual é a marca de nossa placa de rede.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0c3ab2a32_0_230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r>
              <a:rPr b="1" i="0" lang="es-AR" sz="5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| </a:t>
            </a: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Compartilhando 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 investigação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0c3ab2a32_0_235"/>
          <p:cNvSpPr txBox="1"/>
          <p:nvPr/>
        </p:nvSpPr>
        <p:spPr>
          <a:xfrm>
            <a:off x="529175" y="1789700"/>
            <a:ext cx="4543500" cy="30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Uma vez que finalizarmos a investigação, compartilharemos as informações dentro da nossa mesa de trabalho e comparamos os valores que cada integrante obteve.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500">
                <a:latin typeface="Open Sans"/>
                <a:ea typeface="Open Sans"/>
                <a:cs typeface="Open Sans"/>
                <a:sym typeface="Open Sans"/>
              </a:rPr>
              <a:t>Lembre-se de subir os resultados da investigação em sua Mochila do Viajante!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gf0c3ab2a32_0_235"/>
          <p:cNvSpPr txBox="1"/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Compartilhando a investigação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03" name="Google Shape;203;gf0c3ab2a32_0_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