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58" r:id="rId3"/>
    <p:sldId id="259" r:id="rId4"/>
    <p:sldId id="261" r:id="rId5"/>
    <p:sldId id="262" r:id="rId6"/>
    <p:sldId id="301" r:id="rId7"/>
    <p:sldId id="302" r:id="rId8"/>
    <p:sldId id="303" r:id="rId9"/>
    <p:sldId id="304" r:id="rId10"/>
    <p:sldId id="310" r:id="rId11"/>
    <p:sldId id="263" r:id="rId12"/>
    <p:sldId id="305" r:id="rId13"/>
    <p:sldId id="307" r:id="rId14"/>
    <p:sldId id="308" r:id="rId15"/>
    <p:sldId id="309" r:id="rId16"/>
    <p:sldId id="306" r:id="rId17"/>
    <p:sldId id="311" r:id="rId18"/>
  </p:sldIdLst>
  <p:sldSz cx="9144000" cy="5143500" type="screen16x9"/>
  <p:notesSz cx="6858000" cy="9144000"/>
  <p:embeddedFontLst>
    <p:embeddedFont>
      <p:font typeface="Anaheim" panose="020B0604020202020204" charset="0"/>
      <p:regular r:id="rId20"/>
    </p:embeddedFont>
    <p:embeddedFont>
      <p:font typeface="Nunito Light" pitchFamily="2" charset="0"/>
      <p:regular r:id="rId21"/>
      <p:italic r:id="rId22"/>
    </p:embeddedFont>
    <p:embeddedFont>
      <p:font typeface="Overpass Mono" panose="020B0604020202020204" charset="0"/>
      <p:regular r:id="rId23"/>
      <p:bold r:id="rId24"/>
    </p:embeddedFont>
    <p:embeddedFont>
      <p:font typeface="Raleway SemiBold" pitchFamily="2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2155F4-E141-40BF-909A-0CFB9D2F05C3}">
  <a:tblStyle styleId="{4C2155F4-E141-40BF-909A-0CFB9D2F05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D8F1F53-5EE8-40BD-9AA3-BF8573EDB4D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959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141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971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295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183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05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445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041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021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938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424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9" r:id="rId4"/>
    <p:sldLayoutId id="2147483661" r:id="rId5"/>
    <p:sldLayoutId id="2147483662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GIT&amp;</a:t>
            </a:r>
            <a:br>
              <a:rPr lang="pt-BR" dirty="0"/>
            </a:br>
            <a:r>
              <a:rPr lang="pt-BR" dirty="0"/>
              <a:t>GITHUB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18575" y="3133885"/>
            <a:ext cx="6710925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2"/>
                </a:solidFill>
              </a:rPr>
              <a:t>Disciplina: Introdução à Informática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2"/>
                </a:solidFill>
              </a:rPr>
              <a:t>Integrantes: Camila, Elias, Igor e </a:t>
            </a:r>
            <a:r>
              <a:rPr lang="pt-BR" sz="1800" dirty="0" err="1">
                <a:solidFill>
                  <a:schemeClr val="dk2"/>
                </a:solidFill>
              </a:rPr>
              <a:t>Inaira</a:t>
            </a:r>
            <a:endParaRPr lang="pt-BR" sz="1800" dirty="0">
              <a:solidFill>
                <a:schemeClr val="dk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dirty="0">
                <a:solidFill>
                  <a:schemeClr val="dk2"/>
                </a:solidFill>
              </a:rPr>
              <a:t>Nesse trabalho, vamos apresentar duas ferramentas essenciais na vida de um desenvolvedor: o Git e o </a:t>
            </a:r>
            <a:r>
              <a:rPr lang="pt-BR" sz="2100" dirty="0" err="1">
                <a:solidFill>
                  <a:schemeClr val="dk2"/>
                </a:solidFill>
              </a:rPr>
              <a:t>Github</a:t>
            </a:r>
            <a:r>
              <a:rPr lang="pt-BR" sz="2100" dirty="0">
                <a:solidFill>
                  <a:schemeClr val="dk2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CONCEITOS DO GIT</a:t>
            </a:r>
          </a:p>
        </p:txBody>
      </p:sp>
      <p:sp>
        <p:nvSpPr>
          <p:cNvPr id="387" name="Google Shape;387;p34"/>
          <p:cNvSpPr/>
          <p:nvPr/>
        </p:nvSpPr>
        <p:spPr>
          <a:xfrm flipH="1">
            <a:off x="7903705" y="1224799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2852895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1481295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7737303" y="3584258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7734270" y="1521624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1779020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333500" y="1184470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266008" y="112989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Repositório</a:t>
            </a:r>
            <a:endParaRPr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4714188" y="1170301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Branch        </a:t>
            </a:r>
            <a:endParaRPr dirty="0"/>
          </a:p>
        </p:txBody>
      </p:sp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 flipH="1">
            <a:off x="4714175" y="1603073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 algn="just"/>
            <a:r>
              <a:rPr lang="pt-BR" sz="1100" dirty="0" err="1"/>
              <a:t>Branches</a:t>
            </a:r>
            <a:r>
              <a:rPr lang="pt-BR" sz="1100" dirty="0"/>
              <a:t> normalmente são utilizadas para separar alterações grandes ou novas funcionalidades do projeto.  O </a:t>
            </a:r>
            <a:r>
              <a:rPr lang="pt-BR" sz="1100" dirty="0" err="1"/>
              <a:t>branch</a:t>
            </a:r>
            <a:r>
              <a:rPr lang="pt-BR" sz="1100" dirty="0"/>
              <a:t> padrão do projeto é o master. Quando um time deseja realizar alterações nesse projeto, criam-se novas </a:t>
            </a:r>
            <a:r>
              <a:rPr lang="pt-BR" sz="1100" dirty="0" err="1"/>
              <a:t>branches</a:t>
            </a:r>
            <a:r>
              <a:rPr lang="pt-BR" sz="1100" dirty="0"/>
              <a:t>.</a:t>
            </a:r>
            <a:endParaRPr lang="en-US" sz="1100" dirty="0"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2266001" y="251022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Commit</a:t>
            </a:r>
            <a:endParaRPr dirty="0"/>
          </a:p>
        </p:txBody>
      </p:sp>
      <p:sp>
        <p:nvSpPr>
          <p:cNvPr id="398" name="Google Shape;398;p34"/>
          <p:cNvSpPr txBox="1">
            <a:spLocks noGrp="1"/>
          </p:cNvSpPr>
          <p:nvPr>
            <p:ph type="subTitle" idx="4"/>
          </p:nvPr>
        </p:nvSpPr>
        <p:spPr>
          <a:xfrm flipH="1">
            <a:off x="2266000" y="2940470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 algn="just"/>
            <a:r>
              <a:rPr lang="pt-BR" sz="1100" dirty="0"/>
              <a:t>Um </a:t>
            </a:r>
            <a:r>
              <a:rPr lang="pt-BR" sz="1100" dirty="0" err="1"/>
              <a:t>commit</a:t>
            </a:r>
            <a:r>
              <a:rPr lang="pt-BR" sz="1100" dirty="0"/>
              <a:t> é um grupo de alterações no código. Toda vez que você quiser "salvar" as alterações feitas por você no repositório, você </a:t>
            </a:r>
            <a:r>
              <a:rPr lang="pt-BR" sz="1100" dirty="0" err="1"/>
              <a:t>commita</a:t>
            </a:r>
            <a:r>
              <a:rPr lang="pt-BR" sz="1100" dirty="0"/>
              <a:t> essas mudanças. </a:t>
            </a:r>
          </a:p>
          <a:p>
            <a:pPr marL="0" indent="0" algn="just"/>
            <a:br>
              <a:rPr lang="pt-BR" sz="1100" dirty="0"/>
            </a:br>
            <a:endParaRPr lang="en-US" sz="1100" dirty="0"/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4571750" y="3241662"/>
            <a:ext cx="230635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Push Request</a:t>
            </a:r>
            <a:endParaRPr dirty="0"/>
          </a:p>
        </p:txBody>
      </p:sp>
      <p:sp>
        <p:nvSpPr>
          <p:cNvPr id="400" name="Google Shape;400;p34"/>
          <p:cNvSpPr txBox="1">
            <a:spLocks noGrp="1"/>
          </p:cNvSpPr>
          <p:nvPr>
            <p:ph type="subTitle" idx="6"/>
          </p:nvPr>
        </p:nvSpPr>
        <p:spPr>
          <a:xfrm flipH="1">
            <a:off x="4714175" y="3671833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 algn="just"/>
            <a:r>
              <a:rPr lang="pt-BR" sz="1100" dirty="0"/>
              <a:t>Envia (ou tenta enviar) o código para o repositório online.</a:t>
            </a:r>
          </a:p>
        </p:txBody>
      </p:sp>
      <p:sp>
        <p:nvSpPr>
          <p:cNvPr id="401" name="Google Shape;401;p34"/>
          <p:cNvSpPr/>
          <p:nvPr/>
        </p:nvSpPr>
        <p:spPr>
          <a:xfrm>
            <a:off x="7019925" y="1224799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33500" y="2556070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7935174" y="3286583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250834" y="3584257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7949925" y="3881983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7019925" y="3287433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2556070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2852895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150620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184470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1481720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071052" y="1521624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7930661" y="1819349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2266008" y="1562742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O repositório é a pasta do projeto. Todo repositório tem uma pasta oculta .git. Isso é o que mostra para o git e para você que existe um repositório naquela pasta.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</p:txBody>
      </p:sp>
      <p:sp>
        <p:nvSpPr>
          <p:cNvPr id="45" name="Google Shape;389;p34">
            <a:extLst>
              <a:ext uri="{FF2B5EF4-FFF2-40B4-BE49-F238E27FC236}">
                <a16:creationId xmlns:a16="http://schemas.microsoft.com/office/drawing/2014/main" id="{03C29186-E95C-7741-6468-8D8E7C5B492B}"/>
              </a:ext>
            </a:extLst>
          </p:cNvPr>
          <p:cNvSpPr/>
          <p:nvPr/>
        </p:nvSpPr>
        <p:spPr>
          <a:xfrm flipH="1">
            <a:off x="1093315" y="4334451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392;p34">
            <a:extLst>
              <a:ext uri="{FF2B5EF4-FFF2-40B4-BE49-F238E27FC236}">
                <a16:creationId xmlns:a16="http://schemas.microsoft.com/office/drawing/2014/main" id="{5B2A21F3-CF9B-31B0-7866-0CF8CE8D1261}"/>
              </a:ext>
            </a:extLst>
          </p:cNvPr>
          <p:cNvSpPr/>
          <p:nvPr/>
        </p:nvSpPr>
        <p:spPr>
          <a:xfrm flipH="1">
            <a:off x="648262" y="4632176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393;p34">
            <a:extLst>
              <a:ext uri="{FF2B5EF4-FFF2-40B4-BE49-F238E27FC236}">
                <a16:creationId xmlns:a16="http://schemas.microsoft.com/office/drawing/2014/main" id="{169106C9-A423-776C-93B7-D4436A4926C6}"/>
              </a:ext>
            </a:extLst>
          </p:cNvPr>
          <p:cNvSpPr/>
          <p:nvPr/>
        </p:nvSpPr>
        <p:spPr>
          <a:xfrm rot="-5400000" flipH="1">
            <a:off x="1344701" y="4037626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394;p34">
            <a:extLst>
              <a:ext uri="{FF2B5EF4-FFF2-40B4-BE49-F238E27FC236}">
                <a16:creationId xmlns:a16="http://schemas.microsoft.com/office/drawing/2014/main" id="{A08DA4ED-839C-7FB9-41E9-2AAA4E842B92}"/>
              </a:ext>
            </a:extLst>
          </p:cNvPr>
          <p:cNvSpPr txBox="1">
            <a:spLocks/>
          </p:cNvSpPr>
          <p:nvPr/>
        </p:nvSpPr>
        <p:spPr>
          <a:xfrm flipH="1">
            <a:off x="2277208" y="4031911"/>
            <a:ext cx="2285103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 err="1"/>
              <a:t>Pull</a:t>
            </a:r>
            <a:r>
              <a:rPr lang="pt-BR" dirty="0"/>
              <a:t> </a:t>
            </a:r>
            <a:r>
              <a:rPr lang="pt-BR" dirty="0" err="1"/>
              <a:t>request</a:t>
            </a:r>
            <a:endParaRPr lang="pt-BR" dirty="0"/>
          </a:p>
        </p:txBody>
      </p:sp>
      <p:sp>
        <p:nvSpPr>
          <p:cNvPr id="53" name="Google Shape;410;p34">
            <a:extLst>
              <a:ext uri="{FF2B5EF4-FFF2-40B4-BE49-F238E27FC236}">
                <a16:creationId xmlns:a16="http://schemas.microsoft.com/office/drawing/2014/main" id="{C6C8F7E9-64F1-687A-6237-7687AC2F6F6F}"/>
              </a:ext>
            </a:extLst>
          </p:cNvPr>
          <p:cNvSpPr/>
          <p:nvPr/>
        </p:nvSpPr>
        <p:spPr>
          <a:xfrm flipH="1">
            <a:off x="525561" y="4037626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411;p34">
            <a:extLst>
              <a:ext uri="{FF2B5EF4-FFF2-40B4-BE49-F238E27FC236}">
                <a16:creationId xmlns:a16="http://schemas.microsoft.com/office/drawing/2014/main" id="{363CB960-918B-5E74-672E-744FEB884D2B}"/>
              </a:ext>
            </a:extLst>
          </p:cNvPr>
          <p:cNvSpPr/>
          <p:nvPr/>
        </p:nvSpPr>
        <p:spPr>
          <a:xfrm flipH="1">
            <a:off x="794405" y="4334876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414;p34">
            <a:extLst>
              <a:ext uri="{FF2B5EF4-FFF2-40B4-BE49-F238E27FC236}">
                <a16:creationId xmlns:a16="http://schemas.microsoft.com/office/drawing/2014/main" id="{D09E5144-3F5E-77EC-5386-E0D9E7531A1B}"/>
              </a:ext>
            </a:extLst>
          </p:cNvPr>
          <p:cNvSpPr txBox="1">
            <a:spLocks/>
          </p:cNvSpPr>
          <p:nvPr/>
        </p:nvSpPr>
        <p:spPr>
          <a:xfrm flipH="1">
            <a:off x="2277209" y="4415898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just">
              <a:buClr>
                <a:schemeClr val="lt1"/>
              </a:buClr>
              <a:buSzPts val="1200"/>
              <a:buFont typeface="Anaheim"/>
              <a:buNone/>
              <a:defRPr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indent="-317500" algn="ctr">
              <a:buClr>
                <a:schemeClr val="lt1"/>
              </a:buClr>
              <a:buSzPts val="1200"/>
              <a:buFont typeface="Anaheim"/>
              <a:buNone/>
              <a:defRPr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indent="-317500" algn="ctr">
              <a:buClr>
                <a:schemeClr val="lt1"/>
              </a:buClr>
              <a:buSzPts val="1200"/>
              <a:buFont typeface="Anaheim"/>
              <a:buNone/>
              <a:defRPr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indent="-317500" algn="ctr">
              <a:buClr>
                <a:schemeClr val="lt1"/>
              </a:buClr>
              <a:buSzPts val="1200"/>
              <a:buFont typeface="Anaheim"/>
              <a:buNone/>
              <a:defRPr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indent="-317500" algn="ctr">
              <a:buClr>
                <a:schemeClr val="lt1"/>
              </a:buClr>
              <a:buSzPts val="1200"/>
              <a:buFont typeface="Anaheim"/>
              <a:buNone/>
              <a:defRPr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indent="-317500" algn="ctr">
              <a:buClr>
                <a:schemeClr val="lt1"/>
              </a:buClr>
              <a:buSzPts val="1200"/>
              <a:buFont typeface="Anaheim"/>
              <a:buNone/>
              <a:defRPr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indent="-317500" algn="ctr">
              <a:buClr>
                <a:schemeClr val="lt1"/>
              </a:buClr>
              <a:buSzPts val="1200"/>
              <a:buFont typeface="Anaheim"/>
              <a:buNone/>
              <a:defRPr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indent="-317500" algn="ctr">
              <a:buClr>
                <a:schemeClr val="lt1"/>
              </a:buClr>
              <a:buSzPts val="1200"/>
              <a:buFont typeface="Anaheim"/>
              <a:buNone/>
              <a:defRPr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indent="-317500" algn="ctr">
              <a:buClr>
                <a:schemeClr val="lt1"/>
              </a:buClr>
              <a:buSzPts val="1200"/>
              <a:buFont typeface="Anaheim"/>
              <a:buNone/>
              <a:defRPr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pt-BR" dirty="0"/>
              <a:t>Um </a:t>
            </a:r>
            <a:r>
              <a:rPr lang="pt-BR" dirty="0" err="1"/>
              <a:t>pull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 é um pedido que se faz ao dono do repositório para que esse atualize o código dele com o seu código.</a:t>
            </a:r>
          </a:p>
          <a:p>
            <a:br>
              <a:rPr lang="pt-BR" dirty="0"/>
            </a:br>
            <a:endParaRPr lang="en-US" dirty="0"/>
          </a:p>
        </p:txBody>
      </p:sp>
      <p:pic>
        <p:nvPicPr>
          <p:cNvPr id="1030" name="Picture 6" descr="Git branch Icon - Download in Flat Style">
            <a:extLst>
              <a:ext uri="{FF2B5EF4-FFF2-40B4-BE49-F238E27FC236}">
                <a16:creationId xmlns:a16="http://schemas.microsoft.com/office/drawing/2014/main" id="{A976AA07-96B4-03C1-DF43-465FD4532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859" y="1075613"/>
            <a:ext cx="1033066" cy="10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pload icon - Free download on Iconfinder">
            <a:extLst>
              <a:ext uri="{FF2B5EF4-FFF2-40B4-BE49-F238E27FC236}">
                <a16:creationId xmlns:a16="http://schemas.microsoft.com/office/drawing/2014/main" id="{DF5195AE-00B2-5D19-F62E-263399377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579" y="3326637"/>
            <a:ext cx="704831" cy="70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wnload - Free arrows icons">
            <a:extLst>
              <a:ext uri="{FF2B5EF4-FFF2-40B4-BE49-F238E27FC236}">
                <a16:creationId xmlns:a16="http://schemas.microsoft.com/office/drawing/2014/main" id="{F8021A5F-F2C1-9975-32A6-B1CF8F39E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939" y="4178323"/>
            <a:ext cx="555812" cy="55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E95815E-B5C6-6553-924C-C53034726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573" y="1210543"/>
            <a:ext cx="721254" cy="72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erge Svg Png Icon Free Download (#547508) - OnlineWebFonts.COM">
            <a:extLst>
              <a:ext uri="{FF2B5EF4-FFF2-40B4-BE49-F238E27FC236}">
                <a16:creationId xmlns:a16="http://schemas.microsoft.com/office/drawing/2014/main" id="{A9FF9A86-6892-4D1E-14DD-B98D3A37A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386" y="2788195"/>
            <a:ext cx="578479" cy="31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702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CONCEITOS DO GIT</a:t>
            </a:r>
          </a:p>
        </p:txBody>
      </p:sp>
      <p:sp>
        <p:nvSpPr>
          <p:cNvPr id="388" name="Google Shape;388;p34"/>
          <p:cNvSpPr/>
          <p:nvPr/>
        </p:nvSpPr>
        <p:spPr>
          <a:xfrm flipH="1">
            <a:off x="1103864" y="3313577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1481295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1779020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333500" y="1184470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266008" y="112989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Clone</a:t>
            </a:r>
            <a:endParaRPr dirty="0"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2182239" y="2970902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Merge</a:t>
            </a:r>
            <a:endParaRPr dirty="0"/>
          </a:p>
        </p:txBody>
      </p:sp>
      <p:sp>
        <p:nvSpPr>
          <p:cNvPr id="398" name="Google Shape;398;p34"/>
          <p:cNvSpPr txBox="1">
            <a:spLocks noGrp="1"/>
          </p:cNvSpPr>
          <p:nvPr>
            <p:ph type="subTitle" idx="4"/>
          </p:nvPr>
        </p:nvSpPr>
        <p:spPr>
          <a:xfrm flipH="1">
            <a:off x="2182238" y="3401152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 algn="just"/>
            <a:r>
              <a:rPr lang="pt-BR" sz="1100" dirty="0"/>
              <a:t>O merge é a união de duas </a:t>
            </a:r>
            <a:r>
              <a:rPr lang="pt-BR" sz="1100" dirty="0" err="1"/>
              <a:t>branches</a:t>
            </a:r>
            <a:r>
              <a:rPr lang="pt-BR" sz="1100" dirty="0"/>
              <a:t>. Quando as alterações em um projeto forem finalizadas, uma pessoa do time vai unir essas alterações na </a:t>
            </a:r>
            <a:r>
              <a:rPr lang="pt-BR" sz="1100" dirty="0" err="1"/>
              <a:t>branch</a:t>
            </a:r>
            <a:r>
              <a:rPr lang="pt-BR" sz="1100" dirty="0"/>
              <a:t> master para que elas possam finalmente fazer parte do projeto.</a:t>
            </a:r>
            <a:endParaRPr lang="en-US" sz="1100" dirty="0"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249738" y="3016752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644774" y="3016752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430546" y="3306595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793594" y="3611302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184470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1481720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2266008" y="1562742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 algn="just"/>
            <a:r>
              <a:rPr lang="pt-BR" sz="1100" dirty="0"/>
              <a:t>O clone de um repositório serve para clonar um repositório online em um repositório local. Para isso, clona-se o repositório do </a:t>
            </a:r>
            <a:r>
              <a:rPr lang="pt-BR" sz="1100" dirty="0" err="1"/>
              <a:t>github</a:t>
            </a:r>
            <a:r>
              <a:rPr lang="pt-BR" sz="1100" dirty="0"/>
              <a:t> para o computador, depois as alterações são subidas de novo para o </a:t>
            </a:r>
            <a:r>
              <a:rPr lang="pt-BR" sz="1100" dirty="0" err="1"/>
              <a:t>github</a:t>
            </a:r>
            <a:r>
              <a:rPr lang="pt-BR" sz="1100" dirty="0"/>
              <a:t>.</a:t>
            </a:r>
            <a:endParaRPr lang="en-US" sz="1100" dirty="0"/>
          </a:p>
        </p:txBody>
      </p:sp>
      <p:sp>
        <p:nvSpPr>
          <p:cNvPr id="45" name="Google Shape;389;p34">
            <a:extLst>
              <a:ext uri="{FF2B5EF4-FFF2-40B4-BE49-F238E27FC236}">
                <a16:creationId xmlns:a16="http://schemas.microsoft.com/office/drawing/2014/main" id="{03C29186-E95C-7741-6468-8D8E7C5B492B}"/>
              </a:ext>
            </a:extLst>
          </p:cNvPr>
          <p:cNvSpPr/>
          <p:nvPr/>
        </p:nvSpPr>
        <p:spPr>
          <a:xfrm flipH="1">
            <a:off x="8116876" y="3033517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392;p34">
            <a:extLst>
              <a:ext uri="{FF2B5EF4-FFF2-40B4-BE49-F238E27FC236}">
                <a16:creationId xmlns:a16="http://schemas.microsoft.com/office/drawing/2014/main" id="{5B2A21F3-CF9B-31B0-7866-0CF8CE8D1261}"/>
              </a:ext>
            </a:extLst>
          </p:cNvPr>
          <p:cNvSpPr/>
          <p:nvPr/>
        </p:nvSpPr>
        <p:spPr>
          <a:xfrm flipH="1">
            <a:off x="7842312" y="3504243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393;p34">
            <a:extLst>
              <a:ext uri="{FF2B5EF4-FFF2-40B4-BE49-F238E27FC236}">
                <a16:creationId xmlns:a16="http://schemas.microsoft.com/office/drawing/2014/main" id="{169106C9-A423-776C-93B7-D4436A4926C6}"/>
              </a:ext>
            </a:extLst>
          </p:cNvPr>
          <p:cNvSpPr/>
          <p:nvPr/>
        </p:nvSpPr>
        <p:spPr>
          <a:xfrm rot="-5400000" flipH="1">
            <a:off x="7047163" y="3016752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394;p34">
            <a:extLst>
              <a:ext uri="{FF2B5EF4-FFF2-40B4-BE49-F238E27FC236}">
                <a16:creationId xmlns:a16="http://schemas.microsoft.com/office/drawing/2014/main" id="{A08DA4ED-839C-7FB9-41E9-2AAA4E842B92}"/>
              </a:ext>
            </a:extLst>
          </p:cNvPr>
          <p:cNvSpPr txBox="1">
            <a:spLocks/>
          </p:cNvSpPr>
          <p:nvPr/>
        </p:nvSpPr>
        <p:spPr>
          <a:xfrm flipH="1">
            <a:off x="5948643" y="2970902"/>
            <a:ext cx="2285103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 err="1"/>
              <a:t>Pull</a:t>
            </a:r>
            <a:endParaRPr lang="pt-BR" dirty="0"/>
          </a:p>
        </p:txBody>
      </p:sp>
      <p:sp>
        <p:nvSpPr>
          <p:cNvPr id="53" name="Google Shape;410;p34">
            <a:extLst>
              <a:ext uri="{FF2B5EF4-FFF2-40B4-BE49-F238E27FC236}">
                <a16:creationId xmlns:a16="http://schemas.microsoft.com/office/drawing/2014/main" id="{C6C8F7E9-64F1-687A-6237-7687AC2F6F6F}"/>
              </a:ext>
            </a:extLst>
          </p:cNvPr>
          <p:cNvSpPr/>
          <p:nvPr/>
        </p:nvSpPr>
        <p:spPr>
          <a:xfrm flipH="1">
            <a:off x="7824309" y="3237753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411;p34">
            <a:extLst>
              <a:ext uri="{FF2B5EF4-FFF2-40B4-BE49-F238E27FC236}">
                <a16:creationId xmlns:a16="http://schemas.microsoft.com/office/drawing/2014/main" id="{363CB960-918B-5E74-672E-744FEB884D2B}"/>
              </a:ext>
            </a:extLst>
          </p:cNvPr>
          <p:cNvSpPr/>
          <p:nvPr/>
        </p:nvSpPr>
        <p:spPr>
          <a:xfrm flipH="1">
            <a:off x="7841869" y="3039419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414;p34">
            <a:extLst>
              <a:ext uri="{FF2B5EF4-FFF2-40B4-BE49-F238E27FC236}">
                <a16:creationId xmlns:a16="http://schemas.microsoft.com/office/drawing/2014/main" id="{D09E5144-3F5E-77EC-5386-E0D9E7531A1B}"/>
              </a:ext>
            </a:extLst>
          </p:cNvPr>
          <p:cNvSpPr txBox="1">
            <a:spLocks/>
          </p:cNvSpPr>
          <p:nvPr/>
        </p:nvSpPr>
        <p:spPr>
          <a:xfrm flipH="1">
            <a:off x="4724163" y="3327602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just">
              <a:buClr>
                <a:schemeClr val="lt1"/>
              </a:buClr>
              <a:buSzPts val="1200"/>
              <a:buFont typeface="Anaheim"/>
              <a:buNone/>
              <a:defRPr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indent="-317500" algn="ctr">
              <a:buClr>
                <a:schemeClr val="lt1"/>
              </a:buClr>
              <a:buSzPts val="1200"/>
              <a:buFont typeface="Anaheim"/>
              <a:buNone/>
              <a:defRPr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indent="-317500" algn="ctr">
              <a:buClr>
                <a:schemeClr val="lt1"/>
              </a:buClr>
              <a:buSzPts val="1200"/>
              <a:buFont typeface="Anaheim"/>
              <a:buNone/>
              <a:defRPr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indent="-317500" algn="ctr">
              <a:buClr>
                <a:schemeClr val="lt1"/>
              </a:buClr>
              <a:buSzPts val="1200"/>
              <a:buFont typeface="Anaheim"/>
              <a:buNone/>
              <a:defRPr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indent="-317500" algn="ctr">
              <a:buClr>
                <a:schemeClr val="lt1"/>
              </a:buClr>
              <a:buSzPts val="1200"/>
              <a:buFont typeface="Anaheim"/>
              <a:buNone/>
              <a:defRPr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indent="-317500" algn="ctr">
              <a:buClr>
                <a:schemeClr val="lt1"/>
              </a:buClr>
              <a:buSzPts val="1200"/>
              <a:buFont typeface="Anaheim"/>
              <a:buNone/>
              <a:defRPr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indent="-317500" algn="ctr">
              <a:buClr>
                <a:schemeClr val="lt1"/>
              </a:buClr>
              <a:buSzPts val="1200"/>
              <a:buFont typeface="Anaheim"/>
              <a:buNone/>
              <a:defRPr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indent="-317500" algn="ctr">
              <a:buClr>
                <a:schemeClr val="lt1"/>
              </a:buClr>
              <a:buSzPts val="1200"/>
              <a:buFont typeface="Anaheim"/>
              <a:buNone/>
              <a:defRPr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indent="-317500" algn="ctr">
              <a:buClr>
                <a:schemeClr val="lt1"/>
              </a:buClr>
              <a:buSzPts val="1200"/>
              <a:buFont typeface="Anaheim"/>
              <a:buNone/>
              <a:defRPr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pt-BR" dirty="0"/>
              <a:t>É uma atualização do repositório local. É feito um merge do repositório online com o local para que os conflitos sejam resolvidos.</a:t>
            </a:r>
          </a:p>
          <a:p>
            <a:br>
              <a:rPr lang="pt-BR" dirty="0"/>
            </a:br>
            <a:endParaRPr lang="en-US" dirty="0"/>
          </a:p>
        </p:txBody>
      </p:sp>
      <p:pic>
        <p:nvPicPr>
          <p:cNvPr id="1034" name="Picture 10" descr="Download - Free arrows icons">
            <a:extLst>
              <a:ext uri="{FF2B5EF4-FFF2-40B4-BE49-F238E27FC236}">
                <a16:creationId xmlns:a16="http://schemas.microsoft.com/office/drawing/2014/main" id="{F8021A5F-F2C1-9975-32A6-B1CF8F39E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734" y="3098605"/>
            <a:ext cx="555812" cy="55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E95815E-B5C6-6553-924C-C53034726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573" y="1210543"/>
            <a:ext cx="721254" cy="72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erge Svg Png Icon Free Download (#547508) - OnlineWebFonts.COM">
            <a:extLst>
              <a:ext uri="{FF2B5EF4-FFF2-40B4-BE49-F238E27FC236}">
                <a16:creationId xmlns:a16="http://schemas.microsoft.com/office/drawing/2014/main" id="{A9FF9A86-6892-4D1E-14DD-B98D3A37A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624" y="3248877"/>
            <a:ext cx="578479" cy="31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Google Shape;387;p34">
            <a:extLst>
              <a:ext uri="{FF2B5EF4-FFF2-40B4-BE49-F238E27FC236}">
                <a16:creationId xmlns:a16="http://schemas.microsoft.com/office/drawing/2014/main" id="{05DB9CD9-C1D5-0085-CBD7-CCA25922B28F}"/>
              </a:ext>
            </a:extLst>
          </p:cNvPr>
          <p:cNvSpPr/>
          <p:nvPr/>
        </p:nvSpPr>
        <p:spPr>
          <a:xfrm flipH="1">
            <a:off x="7914906" y="1209108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391;p34">
            <a:extLst>
              <a:ext uri="{FF2B5EF4-FFF2-40B4-BE49-F238E27FC236}">
                <a16:creationId xmlns:a16="http://schemas.microsoft.com/office/drawing/2014/main" id="{DF382E74-17B1-1AE1-6373-DA8CBA5F1224}"/>
              </a:ext>
            </a:extLst>
          </p:cNvPr>
          <p:cNvSpPr/>
          <p:nvPr/>
        </p:nvSpPr>
        <p:spPr>
          <a:xfrm flipH="1">
            <a:off x="7745471" y="1505933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395;p34">
            <a:extLst>
              <a:ext uri="{FF2B5EF4-FFF2-40B4-BE49-F238E27FC236}">
                <a16:creationId xmlns:a16="http://schemas.microsoft.com/office/drawing/2014/main" id="{03EAF9BC-D9C4-F83E-2155-732B375C68B1}"/>
              </a:ext>
            </a:extLst>
          </p:cNvPr>
          <p:cNvSpPr txBox="1">
            <a:spLocks/>
          </p:cNvSpPr>
          <p:nvPr/>
        </p:nvSpPr>
        <p:spPr>
          <a:xfrm flipH="1">
            <a:off x="4725389" y="1154610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 err="1"/>
              <a:t>Fork</a:t>
            </a:r>
            <a:r>
              <a:rPr lang="pt-BR" dirty="0"/>
              <a:t>        </a:t>
            </a:r>
          </a:p>
        </p:txBody>
      </p:sp>
      <p:sp>
        <p:nvSpPr>
          <p:cNvPr id="61" name="Google Shape;396;p34">
            <a:extLst>
              <a:ext uri="{FF2B5EF4-FFF2-40B4-BE49-F238E27FC236}">
                <a16:creationId xmlns:a16="http://schemas.microsoft.com/office/drawing/2014/main" id="{A0A66BA8-DBAE-A283-6E40-3AB3C303D348}"/>
              </a:ext>
            </a:extLst>
          </p:cNvPr>
          <p:cNvSpPr txBox="1">
            <a:spLocks/>
          </p:cNvSpPr>
          <p:nvPr/>
        </p:nvSpPr>
        <p:spPr>
          <a:xfrm flipH="1">
            <a:off x="4725376" y="1587382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buClr>
                <a:schemeClr val="lt1"/>
              </a:buClr>
              <a:buSzPts val="1200"/>
              <a:buFont typeface="Anaheim"/>
              <a:buNone/>
              <a:defRPr sz="1100">
                <a:solidFill>
                  <a:schemeClr val="lt1"/>
                </a:solidFill>
                <a:latin typeface="Anaheim"/>
                <a:ea typeface="Anaheim"/>
                <a:cs typeface="Anaheim"/>
              </a:defRPr>
            </a:lvl1pPr>
            <a:lvl2pPr marL="914400" indent="-317500" algn="ctr">
              <a:buClr>
                <a:schemeClr val="lt1"/>
              </a:buClr>
              <a:buSzPts val="1200"/>
              <a:buFont typeface="Anaheim"/>
              <a:buNone/>
              <a:defRPr sz="1200">
                <a:solidFill>
                  <a:schemeClr val="lt1"/>
                </a:solidFill>
                <a:latin typeface="Anaheim"/>
                <a:ea typeface="Anaheim"/>
                <a:cs typeface="Anaheim"/>
              </a:defRPr>
            </a:lvl2pPr>
            <a:lvl3pPr marL="1371600" indent="-317500" algn="ctr">
              <a:buClr>
                <a:schemeClr val="lt1"/>
              </a:buClr>
              <a:buSzPts val="1200"/>
              <a:buFont typeface="Anaheim"/>
              <a:buNone/>
              <a:defRPr sz="1200">
                <a:solidFill>
                  <a:schemeClr val="lt1"/>
                </a:solidFill>
                <a:latin typeface="Anaheim"/>
                <a:ea typeface="Anaheim"/>
                <a:cs typeface="Anaheim"/>
              </a:defRPr>
            </a:lvl3pPr>
            <a:lvl4pPr marL="1828800" indent="-317500" algn="ctr">
              <a:buClr>
                <a:schemeClr val="lt1"/>
              </a:buClr>
              <a:buSzPts val="1200"/>
              <a:buFont typeface="Anaheim"/>
              <a:buNone/>
              <a:defRPr sz="1200">
                <a:solidFill>
                  <a:schemeClr val="lt1"/>
                </a:solidFill>
                <a:latin typeface="Anaheim"/>
                <a:ea typeface="Anaheim"/>
                <a:cs typeface="Anaheim"/>
              </a:defRPr>
            </a:lvl4pPr>
            <a:lvl5pPr marL="2286000" indent="-317500" algn="ctr">
              <a:buClr>
                <a:schemeClr val="lt1"/>
              </a:buClr>
              <a:buSzPts val="1200"/>
              <a:buFont typeface="Anaheim"/>
              <a:buNone/>
              <a:defRPr sz="1200">
                <a:solidFill>
                  <a:schemeClr val="lt1"/>
                </a:solidFill>
                <a:latin typeface="Anaheim"/>
                <a:ea typeface="Anaheim"/>
                <a:cs typeface="Anaheim"/>
              </a:defRPr>
            </a:lvl5pPr>
            <a:lvl6pPr marL="2743200" indent="-317500" algn="ctr">
              <a:buClr>
                <a:schemeClr val="lt1"/>
              </a:buClr>
              <a:buSzPts val="1200"/>
              <a:buFont typeface="Anaheim"/>
              <a:buNone/>
              <a:defRPr sz="1200">
                <a:solidFill>
                  <a:schemeClr val="lt1"/>
                </a:solidFill>
                <a:latin typeface="Anaheim"/>
                <a:ea typeface="Anaheim"/>
                <a:cs typeface="Anaheim"/>
              </a:defRPr>
            </a:lvl6pPr>
            <a:lvl7pPr marL="3200400" indent="-317500" algn="ctr">
              <a:buClr>
                <a:schemeClr val="lt1"/>
              </a:buClr>
              <a:buSzPts val="1200"/>
              <a:buFont typeface="Anaheim"/>
              <a:buNone/>
              <a:defRPr sz="1200">
                <a:solidFill>
                  <a:schemeClr val="lt1"/>
                </a:solidFill>
                <a:latin typeface="Anaheim"/>
                <a:ea typeface="Anaheim"/>
                <a:cs typeface="Anaheim"/>
              </a:defRPr>
            </a:lvl7pPr>
            <a:lvl8pPr marL="3657600" indent="-317500" algn="ctr">
              <a:buClr>
                <a:schemeClr val="lt1"/>
              </a:buClr>
              <a:buSzPts val="1200"/>
              <a:buFont typeface="Anaheim"/>
              <a:buNone/>
              <a:defRPr sz="1200">
                <a:solidFill>
                  <a:schemeClr val="lt1"/>
                </a:solidFill>
                <a:latin typeface="Anaheim"/>
                <a:ea typeface="Anaheim"/>
                <a:cs typeface="Anaheim"/>
              </a:defRPr>
            </a:lvl8pPr>
            <a:lvl9pPr marL="4114800" indent="-317500" algn="ctr">
              <a:buClr>
                <a:schemeClr val="lt1"/>
              </a:buClr>
              <a:buSzPts val="1200"/>
              <a:buFont typeface="Anaheim"/>
              <a:buNone/>
              <a:defRPr sz="1200">
                <a:solidFill>
                  <a:schemeClr val="lt1"/>
                </a:solidFill>
                <a:latin typeface="Anaheim"/>
                <a:ea typeface="Anaheim"/>
                <a:cs typeface="Anaheim"/>
              </a:defRPr>
            </a:lvl9pPr>
          </a:lstStyle>
          <a:p>
            <a:r>
              <a:rPr lang="pt-BR" dirty="0"/>
              <a:t>O </a:t>
            </a:r>
            <a:r>
              <a:rPr lang="pt-BR" dirty="0" err="1"/>
              <a:t>fork</a:t>
            </a:r>
            <a:r>
              <a:rPr lang="pt-BR" dirty="0"/>
              <a:t> é como um clone, porém dentro do </a:t>
            </a:r>
            <a:r>
              <a:rPr lang="pt-BR" dirty="0" err="1"/>
              <a:t>github</a:t>
            </a:r>
            <a:r>
              <a:rPr lang="pt-BR" dirty="0"/>
              <a:t>. Isso quer dizer que o repositório não vai ser baixado para seu computador, mas será criado um igual na sua conta.</a:t>
            </a:r>
          </a:p>
          <a:p>
            <a:br>
              <a:rPr lang="pt-BR" dirty="0"/>
            </a:br>
            <a:endParaRPr lang="en-US" dirty="0"/>
          </a:p>
        </p:txBody>
      </p:sp>
      <p:sp>
        <p:nvSpPr>
          <p:cNvPr id="62" name="Google Shape;401;p34">
            <a:extLst>
              <a:ext uri="{FF2B5EF4-FFF2-40B4-BE49-F238E27FC236}">
                <a16:creationId xmlns:a16="http://schemas.microsoft.com/office/drawing/2014/main" id="{B4237A24-A8C3-2E9C-0FD1-4061CD76E71D}"/>
              </a:ext>
            </a:extLst>
          </p:cNvPr>
          <p:cNvSpPr/>
          <p:nvPr/>
        </p:nvSpPr>
        <p:spPr>
          <a:xfrm>
            <a:off x="7031126" y="1209108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412;p34">
            <a:extLst>
              <a:ext uri="{FF2B5EF4-FFF2-40B4-BE49-F238E27FC236}">
                <a16:creationId xmlns:a16="http://schemas.microsoft.com/office/drawing/2014/main" id="{F03B3E66-8FA5-2454-9A8A-9E9F3D3488A7}"/>
              </a:ext>
            </a:extLst>
          </p:cNvPr>
          <p:cNvSpPr/>
          <p:nvPr/>
        </p:nvSpPr>
        <p:spPr>
          <a:xfrm flipH="1">
            <a:off x="8082253" y="1505933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413;p34">
            <a:extLst>
              <a:ext uri="{FF2B5EF4-FFF2-40B4-BE49-F238E27FC236}">
                <a16:creationId xmlns:a16="http://schemas.microsoft.com/office/drawing/2014/main" id="{ED1A22BC-33E1-AA3F-86FC-DE93CEA0ADB7}"/>
              </a:ext>
            </a:extLst>
          </p:cNvPr>
          <p:cNvSpPr/>
          <p:nvPr/>
        </p:nvSpPr>
        <p:spPr>
          <a:xfrm flipH="1">
            <a:off x="7941862" y="1803658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Picture 4" descr="Chocolatey Software | Fork 1.74.1">
            <a:extLst>
              <a:ext uri="{FF2B5EF4-FFF2-40B4-BE49-F238E27FC236}">
                <a16:creationId xmlns:a16="http://schemas.microsoft.com/office/drawing/2014/main" id="{DF6B9CBF-8468-92F0-E0CC-2594BC22A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195" y="1268670"/>
            <a:ext cx="654276" cy="65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842372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O que é GitHub</a:t>
            </a:r>
            <a:endParaRPr lang="pt-BR"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0874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É o site responsável por controlar as versões Git, e que permite acesso, administração e visualização de fácil acesso à ferramenta Git.</a:t>
            </a:r>
            <a:endParaRPr lang="en-US"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3637429" y="1714800"/>
            <a:ext cx="490540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 dirty="0"/>
              <a:t>O que é GitHub?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181AB43-344E-8D85-83A1-82F146B69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1421"/>
            <a:ext cx="3439005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Por meio do site, podemos criar os repositórios, copiar a URL e compartilhar nosso trabalho.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Também é possível solicitar acesso aos trabalhos de colegas através da ferramenta, e autorizar a solicitação de acesso ao nosso trabalho.</a:t>
            </a:r>
            <a:endParaRPr lang="en-US"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3637429" y="1714800"/>
            <a:ext cx="490540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 dirty="0"/>
              <a:t>Criar repositórios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DAEFED7-9AFD-80ED-66F6-128FBC4D5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9300"/>
            <a:ext cx="3267531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2000" y="2603326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GitHub atua como um local de hospedagem e arquivamento dos trabalhos que realizamos podendo, inclusive, atuar como Portfólio do dev.</a:t>
            </a:r>
            <a:endParaRPr lang="en-US"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3637429" y="1714800"/>
            <a:ext cx="490540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 dirty="0"/>
              <a:t>Um Repositório remoto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E0631D-653A-97B4-F1B5-D21889B32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24" y="1062318"/>
            <a:ext cx="1344610" cy="98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462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842372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Considerações</a:t>
            </a:r>
            <a:br>
              <a:rPr lang="pt-BR" sz="2800" dirty="0"/>
            </a:br>
            <a:r>
              <a:rPr lang="pt-BR" sz="2800" dirty="0"/>
              <a:t>Finais</a:t>
            </a:r>
            <a:endParaRPr lang="pt-BR"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1896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2000" y="2603326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Como vimos, o Git e </a:t>
            </a:r>
            <a:r>
              <a:rPr lang="pt-BR" dirty="0" err="1"/>
              <a:t>Github</a:t>
            </a:r>
            <a:r>
              <a:rPr lang="pt-BR" dirty="0"/>
              <a:t> são essenciais para o trabalho de um desenvolvedor. Isso porque eles permitem a recuperação de versões, códigos e seu compartilhamento de forma simples e segura.</a:t>
            </a:r>
            <a:endParaRPr lang="en-US"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3637429" y="1714800"/>
            <a:ext cx="490540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Considerações finais (resumo)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E0631D-653A-97B4-F1B5-D21889B32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24" y="1062318"/>
            <a:ext cx="1344610" cy="98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81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SUMÁRIO</a:t>
            </a:r>
            <a:endParaRPr dirty="0"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799" y="2027847"/>
            <a:ext cx="2449435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O que é GIT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importância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 dirty="0">
                <a:latin typeface="Overpass Mono"/>
                <a:ea typeface="Overpass Mono"/>
                <a:cs typeface="Overpass Mono"/>
                <a:sym typeface="Overpass Mono"/>
              </a:rPr>
              <a:t>D</a:t>
            </a: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o Git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 dirty="0">
                <a:latin typeface="Overpass Mono"/>
                <a:ea typeface="Overpass Mono"/>
                <a:cs typeface="Overpass Mono"/>
                <a:sym typeface="Overpass Mono"/>
              </a:rPr>
              <a:t>o que é GitHub?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799" y="3572262"/>
            <a:ext cx="2449434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conceitos do Git </a:t>
            </a:r>
            <a:r>
              <a:rPr lang="pt-BR" sz="1200" dirty="0"/>
              <a:t>repositório/</a:t>
            </a:r>
            <a:r>
              <a:rPr lang="pt-BR" sz="1200" dirty="0" err="1"/>
              <a:t>branch</a:t>
            </a:r>
            <a:r>
              <a:rPr lang="pt-BR" sz="1200" dirty="0"/>
              <a:t>/merge/</a:t>
            </a:r>
            <a:r>
              <a:rPr lang="pt-BR" sz="1200" dirty="0" err="1"/>
              <a:t>push</a:t>
            </a:r>
            <a:r>
              <a:rPr lang="pt-BR" sz="1200" dirty="0"/>
              <a:t> </a:t>
            </a:r>
            <a:r>
              <a:rPr lang="pt-BR" sz="1200" dirty="0" err="1"/>
              <a:t>request</a:t>
            </a:r>
            <a:r>
              <a:rPr lang="pt-BR" sz="1200" dirty="0"/>
              <a:t>/ </a:t>
            </a:r>
            <a:r>
              <a:rPr lang="pt-BR" sz="1200" dirty="0" err="1"/>
              <a:t>pull</a:t>
            </a:r>
            <a:r>
              <a:rPr lang="pt-BR" sz="1200" dirty="0"/>
              <a:t> </a:t>
            </a:r>
            <a:r>
              <a:rPr lang="pt-BR" sz="1200" dirty="0" err="1"/>
              <a:t>request</a:t>
            </a:r>
            <a:r>
              <a:rPr lang="pt-BR" sz="1200" dirty="0"/>
              <a:t> /</a:t>
            </a:r>
            <a:r>
              <a:rPr lang="pt-BR" sz="1200" dirty="0" err="1"/>
              <a:t>fork</a:t>
            </a:r>
            <a:endParaRPr lang="pt-BR" sz="1200"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449434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considerações finais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Git e o </a:t>
            </a:r>
            <a:r>
              <a:rPr lang="pt-BR" dirty="0" err="1"/>
              <a:t>Github</a:t>
            </a:r>
            <a:r>
              <a:rPr lang="pt-BR" dirty="0"/>
              <a:t> são duas ferramentas essenciais para aqueles que criam software. Eles possibilitam, de maneira simples, lidar com várias versões de código criadas em um projeto em grupo. Além disso, permitem o salvamento em nuvem desse projeto, caso algo ocorra na máquina do desenvolvedor.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INTRODUÇÃO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3138208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O que é GIT &amp;</a:t>
            </a:r>
            <a:br>
              <a:rPr lang="pt-BR" sz="2800" dirty="0"/>
            </a:br>
            <a:r>
              <a:rPr lang="pt-BR" sz="2800" dirty="0"/>
              <a:t>A importância</a:t>
            </a:r>
            <a:br>
              <a:rPr lang="pt-BR" sz="2800" dirty="0"/>
            </a:br>
            <a:r>
              <a:rPr lang="pt-BR" sz="2800" dirty="0"/>
              <a:t>Do Git</a:t>
            </a:r>
            <a:br>
              <a:rPr lang="pt-BR" dirty="0"/>
            </a:br>
            <a:endParaRPr lang="pt-BR"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Desenvolvido pelo criador do Linux, o Git é um sistema de controle de versão gratuito. Ele é usado para criar um histórico de alterações por meio de comandos escritos em linguagem de programação (código-fonte).</a:t>
            </a:r>
            <a:endParaRPr lang="en-US"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É GIT?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Utilizando o Git, podemos saber quais foram as alterações realizadas em um projeto e quem fez essas alterações. Podemos também baixar essas alterações e, se necessário, revertê-las.</a:t>
            </a:r>
            <a:endParaRPr lang="en-US" dirty="0"/>
          </a:p>
        </p:txBody>
      </p:sp>
      <p:sp>
        <p:nvSpPr>
          <p:cNvPr id="3" name="Google Shape;381;p33">
            <a:extLst>
              <a:ext uri="{FF2B5EF4-FFF2-40B4-BE49-F238E27FC236}">
                <a16:creationId xmlns:a16="http://schemas.microsoft.com/office/drawing/2014/main" id="{D725BEFC-30CF-231E-34DF-6572132E93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É GIT?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9754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Git é um sistema extremamente importante para a área de programação. Isso porque ele permite a recuperação de versões de determinado projeto e seu compartilhamento de forma simples e segura.</a:t>
            </a:r>
            <a:endParaRPr lang="en-US"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3637429" y="1714800"/>
            <a:ext cx="490540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 dirty="0"/>
              <a:t>Por que usar o Git?</a:t>
            </a:r>
          </a:p>
        </p:txBody>
      </p:sp>
    </p:spTree>
    <p:extLst>
      <p:ext uri="{BB962C8B-B14F-4D97-AF65-F5344CB8AC3E}">
        <p14:creationId xmlns:p14="http://schemas.microsoft.com/office/powerpoint/2010/main" val="855606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Compartilhamento das alterações que você fez no código com seus colegas de trabalho.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Salvamento das mudanças que você realizou em um projeto - caso seu computador dê pane, você tem o seu trabalho salvo.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Possibilidade de retornar seu trabalho para versões anteriores, caso o sistema apresente erros.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3637429" y="1714800"/>
            <a:ext cx="490540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Exemplos da importância de utilização do Git:</a:t>
            </a:r>
          </a:p>
        </p:txBody>
      </p:sp>
    </p:spTree>
    <p:extLst>
      <p:ext uri="{BB962C8B-B14F-4D97-AF65-F5344CB8AC3E}">
        <p14:creationId xmlns:p14="http://schemas.microsoft.com/office/powerpoint/2010/main" val="2915955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842372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Conceitos</a:t>
            </a:r>
            <a:br>
              <a:rPr lang="pt-BR" sz="2800" dirty="0"/>
            </a:br>
            <a:r>
              <a:rPr lang="pt-BR" sz="2800" dirty="0"/>
              <a:t>do Git</a:t>
            </a:r>
            <a:endParaRPr lang="pt-BR"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5146741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774</Words>
  <Application>Microsoft Office PowerPoint</Application>
  <PresentationFormat>Apresentação na tela (16:9)</PresentationFormat>
  <Paragraphs>69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Raleway SemiBold</vt:lpstr>
      <vt:lpstr>Overpass Mono</vt:lpstr>
      <vt:lpstr>Anaheim</vt:lpstr>
      <vt:lpstr>Nunito Light</vt:lpstr>
      <vt:lpstr>Programming Lesson by Slidesgo</vt:lpstr>
      <vt:lpstr>GIT&amp; GITHUB</vt:lpstr>
      <vt:lpstr>SUMÁRIO</vt:lpstr>
      <vt:lpstr>INTRODUÇÃO</vt:lpstr>
      <vt:lpstr>O que é GIT &amp; A importância Do Git </vt:lpstr>
      <vt:lpstr>O QUE É GIT?</vt:lpstr>
      <vt:lpstr>O QUE É GIT?</vt:lpstr>
      <vt:lpstr>Por que usar o Git?</vt:lpstr>
      <vt:lpstr>Exemplos da importância de utilização do Git:</vt:lpstr>
      <vt:lpstr>Conceitos do Git</vt:lpstr>
      <vt:lpstr>CONCEITOS DO GIT</vt:lpstr>
      <vt:lpstr>CONCEITOS DO GIT</vt:lpstr>
      <vt:lpstr>O que é GitHub</vt:lpstr>
      <vt:lpstr>O que é GitHub?</vt:lpstr>
      <vt:lpstr>Criar repositórios</vt:lpstr>
      <vt:lpstr>Um Repositório remoto</vt:lpstr>
      <vt:lpstr>Considerações Finais</vt:lpstr>
      <vt:lpstr>Considerações finais (resumo)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LESSON</dc:title>
  <cp:lastModifiedBy>Igor Matos</cp:lastModifiedBy>
  <cp:revision>7</cp:revision>
  <dcterms:modified xsi:type="dcterms:W3CDTF">2022-06-14T00:00:26Z</dcterms:modified>
</cp:coreProperties>
</file>