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0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6" r:id="rId15"/>
    <p:sldId id="279" r:id="rId16"/>
    <p:sldId id="272" r:id="rId17"/>
    <p:sldId id="281" r:id="rId18"/>
    <p:sldId id="27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BUser" initials="N" lastIdx="2" clrIdx="0">
    <p:extLst>
      <p:ext uri="{19B8F6BF-5375-455C-9EA6-DF929625EA0E}">
        <p15:presenceInfo xmlns:p15="http://schemas.microsoft.com/office/powerpoint/2012/main" userId="NB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38CA0-1119-D0AF-84AD-0AD00A80D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ED6C67-A6D4-2168-E950-0365FB70C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F98A5E-68DF-D052-5B9A-8399E9D4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23.05.2022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64EF16-2E39-8A97-AC2C-CDE19D14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780BEA-C1AA-A954-D4DA-5B7247CF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86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EECB8-68DA-CAE5-CD89-0E773211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94D877-A4B6-C251-2C51-F01CE23A1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710F37-CFA8-92C3-1D5B-8CD239A0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23.05.2022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7870C7-4F6C-B6FE-451F-51D93BFC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AB7199-4B39-6A18-12A1-521B1EBD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0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782648-2827-A4AB-B593-DBD0CD9B4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6DBCAE-5298-37A8-3305-DCB0CF174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1212E6-CEDB-376E-7C13-45BE5552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23.05.2022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B21C4A-8DFB-BDF7-04D7-C1E86DBA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17C181-9F9C-2523-4680-2108BCCF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89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2CBFF-0A52-4EAE-9F92-527A5DAF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552E26-63A4-F6F1-D034-0F03B6E3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1B3FEA-621D-7AFF-AEC1-958A1435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23.05.2022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7918B9-B26D-C37A-BA75-A28D8604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AFA2AB-68C7-ED46-1F27-A08E5CAD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080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4D830-BFAA-4034-4842-71803F9D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4938F9-6909-631C-E278-93F8B4088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5A0BF-A1F1-E211-0B2D-0CD15805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23.05.2022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6A932D-51ED-ED8D-948B-E77495BA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BD47F0-1072-A671-8304-D219AA35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57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468F1-F17A-F1FB-DE99-8750101A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533411-50BD-8BED-2376-E0C6571C1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E60138-3889-B06F-7985-8E9ED373C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3516AF-6DDD-183F-269B-BFD59D40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23.05.2022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CBAFBF-61C2-B7D1-C32A-0CF47714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B765DD-AC9B-7D1C-B48A-121DA40C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05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9D7BE-40DD-F8F7-D18D-121C7304F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265890-9085-56D8-1AA4-1849992C8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808B84-0BF1-B2E3-EF11-6F4E9854C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1C23A9-B020-CB99-667A-16DCAB549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0978A2-C427-B33A-3E99-7606021B8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42D769-6389-AF93-046F-193C63F6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23.05.2022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556D49-01D2-E34C-3674-F825169E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F93409-DADB-7B9D-2CB5-CA1DEEFA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92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9E7EF-0554-D9C8-6405-03EA324D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2A277E-2B1E-0537-07B5-E5579953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23.05.2022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F59BF0-0542-FA85-5B5D-9C70365C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FBA71B-02C3-57C8-EF10-E9E5A527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01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55EA338-03A4-998C-3FD7-DEFB8F97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23.05.2022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B1BE0E-FE88-CE6C-58A4-E8925B18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B02593-FD69-5DB6-FE69-BFF4789A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47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3D378-F249-EFEC-4935-74A978F8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B5EDF5-47A6-AC71-02B5-32CEE695B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8A9BA0-3862-6BEB-E0C5-C48056B05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26097F-D2A9-FBDE-147F-7152C82C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23.05.2022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3EEB09-321D-8A82-6E03-E102B6D8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B416B3-F7CA-CF6E-5BC2-69A88FD6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229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61CF-0650-19A4-ACD0-2FB27A5A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4F7EE4-D049-4E62-3E59-F9AF7DE90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402579-7824-C233-EC58-0D05A26B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23DD66-411F-3C97-DA14-8F6999DB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23.05.2022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8279B2-68C0-140D-FC2F-2B6E1724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9210F8-EA80-BB94-227A-9F48C69A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22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07DAF-523F-971F-9A89-62400720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0627CE-2544-0770-AA92-8C6421779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9D2B6-B67C-1B9A-5627-3CA3DADA7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EEDCF-F5FB-48B3-9CB0-E12B8504E8D1}" type="datetimeFigureOut">
              <a:rPr lang="ru-RU" smtClean="0"/>
              <a:t>23.05.2022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3BD012-B81E-B22B-6E05-037DEF4CC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25A1E-1FC2-7A07-E2C0-5289C1CEB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11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vdonin.as@gazpromneft-ntc.ru" TargetMode="External"/><Relationship Id="rId2" Type="http://schemas.openxmlformats.org/officeDocument/2006/relationships/hyperlink" Target="mailto:kigorleo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avdonin.as@gazpromneft-ntc.ru" TargetMode="External"/><Relationship Id="rId2" Type="http://schemas.openxmlformats.org/officeDocument/2006/relationships/hyperlink" Target="mailto:kigorleo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46596-7C19-B9F7-296B-7D9A7E23E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алидация алгоритмов сегментации КТ изображений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1876C9-4F4F-D606-E4BD-3C827EB76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235726"/>
            <a:ext cx="5008901" cy="206126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Автор: Киселёв Игорь Леонидович (</a:t>
            </a:r>
            <a:r>
              <a:rPr lang="en-US" sz="2000" dirty="0">
                <a:solidFill>
                  <a:schemeClr val="bg1"/>
                </a:solidFill>
                <a:effectLst/>
                <a:hlinkClick r:id="rId2"/>
              </a:rPr>
              <a:t>kigorleo@gmail.com</a:t>
            </a:r>
            <a:r>
              <a:rPr lang="en-US" sz="2000" dirty="0">
                <a:solidFill>
                  <a:schemeClr val="bg1"/>
                </a:solidFill>
                <a:effectLst/>
              </a:rPr>
              <a:t>)</a:t>
            </a:r>
            <a:endParaRPr lang="ru-RU" sz="2000" dirty="0">
              <a:solidFill>
                <a:schemeClr val="bg1"/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Куратор: Авдонин Александр (</a:t>
            </a:r>
            <a:r>
              <a:rPr lang="en-US" sz="2000" dirty="0">
                <a:solidFill>
                  <a:schemeClr val="bg1"/>
                </a:solidFill>
                <a:effectLst/>
                <a:hlinkClick r:id="rId3"/>
              </a:rPr>
              <a:t>avdonin.as@gazpromneft-ntc.ru</a:t>
            </a:r>
            <a:r>
              <a:rPr lang="en-US" sz="2000" dirty="0">
                <a:solidFill>
                  <a:schemeClr val="bg1"/>
                </a:solidFill>
                <a:effectLst/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Сроки работы над проектом: 14.03.2022 – 24.05.2022 </a:t>
            </a:r>
            <a:br>
              <a:rPr lang="en-US" sz="2000" dirty="0">
                <a:solidFill>
                  <a:schemeClr val="bg1"/>
                </a:solidFill>
                <a:effectLst/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46FB267-B080-3341-F310-9E05E11B700E}"/>
              </a:ext>
            </a:extLst>
          </p:cNvPr>
          <p:cNvGrpSpPr/>
          <p:nvPr/>
        </p:nvGrpSpPr>
        <p:grpSpPr>
          <a:xfrm>
            <a:off x="9560403" y="4226404"/>
            <a:ext cx="2238018" cy="2238018"/>
            <a:chOff x="6822858" y="4277388"/>
            <a:chExt cx="2238018" cy="223801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4E3637DC-760D-81F7-27B3-FA17CB4B2F25}"/>
                </a:ext>
              </a:extLst>
            </p:cNvPr>
            <p:cNvSpPr/>
            <p:nvPr/>
          </p:nvSpPr>
          <p:spPr>
            <a:xfrm>
              <a:off x="6822858" y="4277388"/>
              <a:ext cx="2238018" cy="2238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E699CAFC-4AE3-F28D-A2EF-89981207D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3523" y="4469001"/>
              <a:ext cx="1876687" cy="1876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176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8B03C-4902-DB32-5CF7-FE2C492F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97D30-EC7E-F0F9-8008-8DCFB2099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2087855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Наложить шумы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Произвести фильтрацию</a:t>
            </a:r>
            <a:r>
              <a:rPr lang="en-US" sz="2000" dirty="0">
                <a:solidFill>
                  <a:schemeClr val="bg1"/>
                </a:solidFill>
              </a:rPr>
              <a:t> (NLM filter)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Начать сегментировать: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1F215CA-4EE8-656A-66B3-24775D7E6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416" y="3739695"/>
            <a:ext cx="2777570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7CA21B-DFBB-307F-C71F-D61151E51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628" y="379341"/>
            <a:ext cx="2805573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7DCA836-7B73-497F-14BF-F99C4FE3CA37}"/>
              </a:ext>
            </a:extLst>
          </p:cNvPr>
          <p:cNvSpPr txBox="1">
            <a:spLocks/>
          </p:cNvSpPr>
          <p:nvPr/>
        </p:nvSpPr>
        <p:spPr>
          <a:xfrm>
            <a:off x="1295399" y="4304159"/>
            <a:ext cx="6095999" cy="241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solidFill>
                  <a:schemeClr val="bg1"/>
                </a:solidFill>
              </a:rPr>
              <a:t>Otsu – </a:t>
            </a:r>
            <a:r>
              <a:rPr lang="ru-RU" sz="2000" dirty="0">
                <a:solidFill>
                  <a:schemeClr val="bg1"/>
                </a:solidFill>
              </a:rPr>
              <a:t>глобальный порог бинаризации гистограммы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Local Otsu – </a:t>
            </a:r>
            <a:r>
              <a:rPr lang="ru-RU" sz="2000" dirty="0">
                <a:solidFill>
                  <a:schemeClr val="bg1"/>
                </a:solidFill>
              </a:rPr>
              <a:t>тот же </a:t>
            </a:r>
            <a:r>
              <a:rPr lang="en-US" sz="2000" dirty="0">
                <a:solidFill>
                  <a:schemeClr val="bg1"/>
                </a:solidFill>
              </a:rPr>
              <a:t>Otsu, </a:t>
            </a:r>
            <a:r>
              <a:rPr lang="ru-RU" sz="2000" dirty="0">
                <a:solidFill>
                  <a:schemeClr val="bg1"/>
                </a:solidFill>
              </a:rPr>
              <a:t>но теперь локально</a:t>
            </a:r>
          </a:p>
          <a:p>
            <a:endParaRPr lang="ru-RU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8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67107-652B-8B44-5F19-13D9DAD9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118622-78B5-E2FF-D8D3-919111A17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4"/>
            <a:ext cx="4800600" cy="2078980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Наложить шумы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Произвести фильтрацию</a:t>
            </a:r>
            <a:r>
              <a:rPr lang="en-US" sz="2000" dirty="0">
                <a:solidFill>
                  <a:schemeClr val="bg1"/>
                </a:solidFill>
              </a:rPr>
              <a:t> (NLM filter)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Начать сегментировать: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69330DB-D7BF-12D9-6DF6-994B6A7BF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728" y="369913"/>
            <a:ext cx="2777570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101CE9-F64D-871C-9D47-209F422FE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96" y="3730267"/>
            <a:ext cx="2777570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28E1404-D624-EB88-6D15-199DB83F8E10}"/>
              </a:ext>
            </a:extLst>
          </p:cNvPr>
          <p:cNvSpPr txBox="1">
            <a:spLocks/>
          </p:cNvSpPr>
          <p:nvPr/>
        </p:nvSpPr>
        <p:spPr>
          <a:xfrm>
            <a:off x="1295399" y="4304159"/>
            <a:ext cx="6095999" cy="241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solidFill>
                  <a:schemeClr val="bg1"/>
                </a:solidFill>
              </a:rPr>
              <a:t>Otsu – </a:t>
            </a:r>
            <a:r>
              <a:rPr lang="ru-RU" sz="2000" dirty="0">
                <a:solidFill>
                  <a:schemeClr val="bg1"/>
                </a:solidFill>
              </a:rPr>
              <a:t>глобальный порог бинаризации гистограммы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Local Otsu – </a:t>
            </a:r>
            <a:r>
              <a:rPr lang="ru-RU" sz="2000" dirty="0">
                <a:solidFill>
                  <a:schemeClr val="bg1"/>
                </a:solidFill>
              </a:rPr>
              <a:t>тот же </a:t>
            </a:r>
            <a:r>
              <a:rPr lang="en-US" sz="2000" dirty="0">
                <a:solidFill>
                  <a:schemeClr val="bg1"/>
                </a:solidFill>
              </a:rPr>
              <a:t>Otsu, </a:t>
            </a:r>
            <a:r>
              <a:rPr lang="ru-RU" sz="2000" dirty="0">
                <a:solidFill>
                  <a:schemeClr val="bg1"/>
                </a:solidFill>
              </a:rPr>
              <a:t>но теперь локально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Watershed – </a:t>
            </a:r>
            <a:r>
              <a:rPr lang="ru-RU" sz="2000" dirty="0">
                <a:solidFill>
                  <a:schemeClr val="bg1"/>
                </a:solidFill>
              </a:rPr>
              <a:t>вводим минимальное и максимальное значение для границы, а далее строим карту высот и эмулируем заполнение водой</a:t>
            </a:r>
            <a:endParaRPr 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ru-RU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AE841-CEE3-1EE5-8E16-17CFAF1E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1F15AD-450A-F04B-7CC8-FDD985A70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4"/>
            <a:ext cx="4800600" cy="2064134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Наложить шумы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Произвести фильтрацию</a:t>
            </a:r>
            <a:r>
              <a:rPr lang="en-US" sz="2000" dirty="0">
                <a:solidFill>
                  <a:schemeClr val="bg1"/>
                </a:solidFill>
              </a:rPr>
              <a:t> (NLM filter)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Начать сегментировать:</a:t>
            </a: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текст, небо, легкий, движение&#10;&#10;Автоматически созданное описание">
            <a:extLst>
              <a:ext uri="{FF2B5EF4-FFF2-40B4-BE49-F238E27FC236}">
                <a16:creationId xmlns:a16="http://schemas.microsoft.com/office/drawing/2014/main" id="{3FF736D8-89C4-1073-4B2B-A86596CCE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733" y="3768989"/>
            <a:ext cx="2770609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4A70E89-1B74-587C-0E06-3D759CA51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669" y="349879"/>
            <a:ext cx="2784532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B6D48F9-1029-B0E2-B6DB-576D37D546A6}"/>
              </a:ext>
            </a:extLst>
          </p:cNvPr>
          <p:cNvSpPr txBox="1">
            <a:spLocks/>
          </p:cNvSpPr>
          <p:nvPr/>
        </p:nvSpPr>
        <p:spPr>
          <a:xfrm>
            <a:off x="1295399" y="4304159"/>
            <a:ext cx="6223987" cy="2416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solidFill>
                  <a:schemeClr val="bg1"/>
                </a:solidFill>
              </a:rPr>
              <a:t>Otsu – </a:t>
            </a:r>
            <a:r>
              <a:rPr lang="ru-RU" sz="2000" dirty="0">
                <a:solidFill>
                  <a:schemeClr val="bg1"/>
                </a:solidFill>
              </a:rPr>
              <a:t>глобальный порог бинаризации гистограммы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Local Otsu – </a:t>
            </a:r>
            <a:r>
              <a:rPr lang="ru-RU" sz="2000" dirty="0">
                <a:solidFill>
                  <a:schemeClr val="bg1"/>
                </a:solidFill>
              </a:rPr>
              <a:t>тот же </a:t>
            </a:r>
            <a:r>
              <a:rPr lang="en-US" sz="2000" dirty="0">
                <a:solidFill>
                  <a:schemeClr val="bg1"/>
                </a:solidFill>
              </a:rPr>
              <a:t>Otsu, </a:t>
            </a:r>
            <a:r>
              <a:rPr lang="ru-RU" sz="2000" dirty="0">
                <a:solidFill>
                  <a:schemeClr val="bg1"/>
                </a:solidFill>
              </a:rPr>
              <a:t>но теперь локально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Watershed – </a:t>
            </a:r>
            <a:r>
              <a:rPr lang="ru-RU" sz="2000" dirty="0">
                <a:solidFill>
                  <a:schemeClr val="bg1"/>
                </a:solidFill>
              </a:rPr>
              <a:t>вводим минимальное и максимальное значение для границы, а далее строим карту высот и эмулируем заполнение водой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Random walker – </a:t>
            </a:r>
            <a:r>
              <a:rPr lang="ru-RU" sz="2000" dirty="0">
                <a:solidFill>
                  <a:schemeClr val="bg1"/>
                </a:solidFill>
              </a:rPr>
              <a:t>вводим минимальное и максимальное значение для границы, а далее случайным блужданием маркируем то, что между</a:t>
            </a:r>
          </a:p>
          <a:p>
            <a:endParaRPr lang="ru-RU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81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F5C75-751E-EC44-A032-897ED27C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Результаты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6A173-B7FA-39AD-E86B-2A08546D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При отсутствии дополнительных шумов: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Наилучший результат показал </a:t>
            </a:r>
            <a:r>
              <a:rPr lang="en-US" sz="2000" dirty="0">
                <a:solidFill>
                  <a:schemeClr val="bg1"/>
                </a:solidFill>
              </a:rPr>
              <a:t>Otsu.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При добавлении шумов:</a:t>
            </a:r>
          </a:p>
          <a:p>
            <a:pPr lvl="1"/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лгоритм 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Watershed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превосходит 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Otsu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точности воспроизведения топологии и в пористости</a:t>
            </a:r>
            <a:endParaRPr lang="ru-RU" sz="16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Но в случае ФЕС наилучший результат снова показал </a:t>
            </a:r>
            <a:r>
              <a:rPr lang="en-US" sz="2000" dirty="0">
                <a:solidFill>
                  <a:schemeClr val="bg1"/>
                </a:solidFill>
              </a:rPr>
              <a:t>Otsu!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C78676F-EE2D-744A-8CB2-9C7AC1041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194" y="421837"/>
            <a:ext cx="5614859" cy="132674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98FCCE5-C291-308E-3612-725AF19EF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190" y="2026338"/>
            <a:ext cx="5614858" cy="132673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EA4E956-759D-68F3-DFD0-3FF6FDAC3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193" y="3485025"/>
            <a:ext cx="5614855" cy="131918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DBCFBD6-054C-53C2-351C-197DA1A4F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189" y="4936161"/>
            <a:ext cx="5614853" cy="1326740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B2530E2-F3FE-94E3-60FA-070E3BEA3FF7}"/>
              </a:ext>
            </a:extLst>
          </p:cNvPr>
          <p:cNvSpPr/>
          <p:nvPr/>
        </p:nvSpPr>
        <p:spPr>
          <a:xfrm>
            <a:off x="6214189" y="421837"/>
            <a:ext cx="5614851" cy="1319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9CB1DBFF-14DB-C9EE-12E2-2388554DE99F}"/>
              </a:ext>
            </a:extLst>
          </p:cNvPr>
          <p:cNvSpPr/>
          <p:nvPr/>
        </p:nvSpPr>
        <p:spPr>
          <a:xfrm>
            <a:off x="6214185" y="2019406"/>
            <a:ext cx="5614851" cy="1319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BE311FD7-70F8-BCBD-60A2-8120B46A759B}"/>
              </a:ext>
            </a:extLst>
          </p:cNvPr>
          <p:cNvSpPr/>
          <p:nvPr/>
        </p:nvSpPr>
        <p:spPr>
          <a:xfrm>
            <a:off x="6214184" y="3477783"/>
            <a:ext cx="5614851" cy="1319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8CD569C3-E8D2-9667-6211-004B6B392FA4}"/>
              </a:ext>
            </a:extLst>
          </p:cNvPr>
          <p:cNvSpPr/>
          <p:nvPr/>
        </p:nvSpPr>
        <p:spPr>
          <a:xfrm>
            <a:off x="6214178" y="4921677"/>
            <a:ext cx="5614851" cy="1319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69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F5C75-751E-EC44-A032-897ED27C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669925"/>
            <a:ext cx="6343650" cy="1325563"/>
          </a:xfrm>
        </p:spPr>
        <p:txBody>
          <a:bodyPr anchor="b">
            <a:no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Перспективы дальнейших исследований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6A173-B7FA-39AD-E86B-2A08546D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8376173" cy="3526144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Выявить оптимальные маркеры для </a:t>
            </a:r>
            <a:r>
              <a:rPr lang="en-US" sz="2000" dirty="0">
                <a:solidFill>
                  <a:schemeClr val="bg1"/>
                </a:solidFill>
              </a:rPr>
              <a:t>Random Walker </a:t>
            </a:r>
            <a:r>
              <a:rPr lang="ru-RU" sz="2000" dirty="0">
                <a:solidFill>
                  <a:schemeClr val="bg1"/>
                </a:solidFill>
              </a:rPr>
              <a:t>и </a:t>
            </a:r>
            <a:r>
              <a:rPr lang="en-US" sz="2000" dirty="0">
                <a:solidFill>
                  <a:schemeClr val="bg1"/>
                </a:solidFill>
              </a:rPr>
              <a:t>Watershed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Рассмотреть возможность итеративного использования локальных алгоритмов как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Watershed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что позволит оптимально выбирать целевую пористость и увеличит точность результатов.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Добавить зависимость коэффициента адсорбции рентгеновских лучей от минерального состава. Это позволит</a:t>
            </a:r>
            <a:r>
              <a:rPr lang="en-US" sz="20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получать более реалистичный шум.</a:t>
            </a:r>
          </a:p>
          <a:p>
            <a:endParaRPr lang="ru-RU" sz="2000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Рассмотреть модели со сверхвысоким разрешением. Это также позволит получить более реалистичный шум.</a:t>
            </a:r>
            <a:endParaRPr lang="ru-RU" sz="2000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933852B-4FCD-EE45-107D-9A3A69D6558A}"/>
              </a:ext>
            </a:extLst>
          </p:cNvPr>
          <p:cNvCxnSpPr/>
          <p:nvPr/>
        </p:nvCxnSpPr>
        <p:spPr>
          <a:xfrm>
            <a:off x="126206" y="2026340"/>
            <a:ext cx="676036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2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46596-7C19-B9F7-296B-7D9A7E23E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алидация алгоритмов сегментации КТ изображений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1876C9-4F4F-D606-E4BD-3C827EB76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235726"/>
            <a:ext cx="5008901" cy="206126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Автор: Киселёв Игорь Леонидович (</a:t>
            </a:r>
            <a:r>
              <a:rPr lang="en-US" sz="2000" dirty="0">
                <a:solidFill>
                  <a:schemeClr val="bg1"/>
                </a:solidFill>
                <a:effectLst/>
                <a:hlinkClick r:id="rId2"/>
              </a:rPr>
              <a:t>kigorleo@gmail.com</a:t>
            </a:r>
            <a:r>
              <a:rPr lang="en-US" sz="2000" dirty="0">
                <a:solidFill>
                  <a:schemeClr val="bg1"/>
                </a:solidFill>
                <a:effectLst/>
              </a:rPr>
              <a:t>)</a:t>
            </a:r>
            <a:endParaRPr lang="ru-RU" sz="2000" dirty="0">
              <a:solidFill>
                <a:schemeClr val="bg1"/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Куратор: Авдонин Александр (</a:t>
            </a:r>
            <a:r>
              <a:rPr lang="en-US" sz="2000" dirty="0">
                <a:solidFill>
                  <a:schemeClr val="bg1"/>
                </a:solidFill>
                <a:effectLst/>
                <a:hlinkClick r:id="rId3"/>
              </a:rPr>
              <a:t>avdonin.as@gazpromneft-ntc.ru</a:t>
            </a:r>
            <a:r>
              <a:rPr lang="en-US" sz="2000" dirty="0">
                <a:solidFill>
                  <a:schemeClr val="bg1"/>
                </a:solidFill>
                <a:effectLst/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Сроки работы над проектом: 14.03.2022 – 24.05.2022 </a:t>
            </a:r>
            <a:br>
              <a:rPr lang="en-US" sz="2000" dirty="0">
                <a:solidFill>
                  <a:schemeClr val="bg1"/>
                </a:solidFill>
                <a:effectLst/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46FB267-B080-3341-F310-9E05E11B700E}"/>
              </a:ext>
            </a:extLst>
          </p:cNvPr>
          <p:cNvGrpSpPr/>
          <p:nvPr/>
        </p:nvGrpSpPr>
        <p:grpSpPr>
          <a:xfrm>
            <a:off x="9560403" y="4226404"/>
            <a:ext cx="2238018" cy="2238018"/>
            <a:chOff x="6822858" y="4277388"/>
            <a:chExt cx="2238018" cy="223801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4E3637DC-760D-81F7-27B3-FA17CB4B2F25}"/>
                </a:ext>
              </a:extLst>
            </p:cNvPr>
            <p:cNvSpPr/>
            <p:nvPr/>
          </p:nvSpPr>
          <p:spPr>
            <a:xfrm>
              <a:off x="6822858" y="4277388"/>
              <a:ext cx="2238018" cy="2238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E699CAFC-4AE3-F28D-A2EF-89981207D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3523" y="4469001"/>
              <a:ext cx="1876687" cy="1876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612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E813D-12C2-A7AD-B9B7-8506CFE5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07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Дополнительные слайды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442ABE3-F42F-F199-F825-9228C501E4AD}"/>
              </a:ext>
            </a:extLst>
          </p:cNvPr>
          <p:cNvSpPr/>
          <p:nvPr/>
        </p:nvSpPr>
        <p:spPr>
          <a:xfrm>
            <a:off x="2824162" y="3676650"/>
            <a:ext cx="6543675" cy="8191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D5B65A1-0B90-7061-7E25-64EA342F9424}"/>
              </a:ext>
            </a:extLst>
          </p:cNvPr>
          <p:cNvSpPr/>
          <p:nvPr/>
        </p:nvSpPr>
        <p:spPr>
          <a:xfrm>
            <a:off x="2159792" y="2367359"/>
            <a:ext cx="7872414" cy="16279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870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A9797-B3F1-4225-9664-E599451C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ru-RU" dirty="0">
                <a:solidFill>
                  <a:schemeClr val="bg1"/>
                </a:solidFill>
              </a:rPr>
              <a:t> модели кернов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9A533AF1-9A59-5BDB-4D0C-29DFA1A99B14}"/>
              </a:ext>
            </a:extLst>
          </p:cNvPr>
          <p:cNvGrpSpPr/>
          <p:nvPr/>
        </p:nvGrpSpPr>
        <p:grpSpPr>
          <a:xfrm>
            <a:off x="727969" y="1818705"/>
            <a:ext cx="4674170" cy="4674170"/>
            <a:chOff x="1231008" y="1842142"/>
            <a:chExt cx="4674170" cy="4674170"/>
          </a:xfrm>
        </p:grpSpPr>
        <p:pic>
          <p:nvPicPr>
            <p:cNvPr id="4" name="Рисунок 3" descr="Изображение выглядит как текст, конверт, визитка&#10;&#10;Автоматически созданное описание">
              <a:extLst>
                <a:ext uri="{FF2B5EF4-FFF2-40B4-BE49-F238E27FC236}">
                  <a16:creationId xmlns:a16="http://schemas.microsoft.com/office/drawing/2014/main" id="{A900F7A7-4F32-2B7F-6FBF-C7AEB9399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67717" y="2357151"/>
              <a:ext cx="4200753" cy="3644153"/>
            </a:xfrm>
            <a:prstGeom prst="rect">
              <a:avLst/>
            </a:prstGeom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446E08B7-54F1-5BBC-FEA9-676426EE3110}"/>
                </a:ext>
              </a:extLst>
            </p:cNvPr>
            <p:cNvSpPr/>
            <p:nvPr/>
          </p:nvSpPr>
          <p:spPr>
            <a:xfrm>
              <a:off x="1231008" y="1842142"/>
              <a:ext cx="4674170" cy="467417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D7EB8155-B940-A012-DB29-14FDA96F7EA3}"/>
              </a:ext>
            </a:extLst>
          </p:cNvPr>
          <p:cNvGrpSpPr/>
          <p:nvPr/>
        </p:nvGrpSpPr>
        <p:grpSpPr>
          <a:xfrm>
            <a:off x="6679630" y="1818705"/>
            <a:ext cx="4674170" cy="4674170"/>
            <a:chOff x="6286824" y="1842142"/>
            <a:chExt cx="4674170" cy="4674170"/>
          </a:xfrm>
        </p:grpSpPr>
        <p:pic>
          <p:nvPicPr>
            <p:cNvPr id="5" name="Рисунок 4" descr="Изображение выглядит как канцелярские товары, конверт&#10;&#10;Автоматически созданное описание">
              <a:extLst>
                <a:ext uri="{FF2B5EF4-FFF2-40B4-BE49-F238E27FC236}">
                  <a16:creationId xmlns:a16="http://schemas.microsoft.com/office/drawing/2014/main" id="{7784F725-65E3-A740-38F8-B72673FF1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23532" y="2357152"/>
              <a:ext cx="4200752" cy="3602146"/>
            </a:xfrm>
            <a:prstGeom prst="rect">
              <a:avLst/>
            </a:prstGeom>
          </p:spPr>
        </p:pic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58F16C8-2164-5F44-0E8F-D3A8A6F8DBB0}"/>
                </a:ext>
              </a:extLst>
            </p:cNvPr>
            <p:cNvSpPr/>
            <p:nvPr/>
          </p:nvSpPr>
          <p:spPr>
            <a:xfrm>
              <a:off x="6286824" y="1842142"/>
              <a:ext cx="4674170" cy="467417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C0D2AEF-A290-C219-8E41-BF468CC31461}"/>
              </a:ext>
            </a:extLst>
          </p:cNvPr>
          <p:cNvSpPr/>
          <p:nvPr/>
        </p:nvSpPr>
        <p:spPr>
          <a:xfrm>
            <a:off x="727969" y="365125"/>
            <a:ext cx="10625831" cy="11744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415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F5C75-751E-EC44-A032-897ED27C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669925"/>
            <a:ext cx="4686392" cy="1325563"/>
          </a:xfrm>
        </p:spPr>
        <p:txBody>
          <a:bodyPr anchor="b">
            <a:no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Формулы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7A6A173-B7FA-39AD-E86B-2A08546D4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2667" y="2398957"/>
                <a:ext cx="8376173" cy="3526144"/>
              </a:xfrm>
            </p:spPr>
            <p:txBody>
              <a:bodyPr>
                <a:noAutofit/>
              </a:bodyPr>
              <a:lstStyle/>
              <a:p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точность воспроизведения топологии </a:t>
                </a:r>
                <a:r>
                  <a:rPr lang="ru-RU" sz="2000" dirty="0">
                    <a:solidFill>
                      <a:schemeClr val="bg1"/>
                    </a:solidFill>
                  </a:rPr>
                  <a:t>–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𝐴𝐶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TP –</a:t>
                </a:r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число совпавших вокселей пор, </a:t>
                </a:r>
                <a:r>
                  <a:rPr lang="en-US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TN</a:t>
                </a:r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число совпавших вокселей породы, </a:t>
                </a:r>
                <a:r>
                  <a:rPr lang="en-US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FP –</a:t>
                </a:r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число не совпавших вокселей пор, </a:t>
                </a:r>
                <a:r>
                  <a:rPr lang="en-US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число не совпавших вокселей породы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общая пористость (учитывая изолированные поры) </a:t>
                </a:r>
                <a:r>
                  <a:rPr lang="ru-RU" sz="2000" dirty="0">
                    <a:solidFill>
                      <a:schemeClr val="bg1"/>
                    </a:solidFill>
                  </a:rPr>
                  <a:t>–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𝑇𝑃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 - объём пор,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 - объём суммарный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</a:rPr>
                  <a:t>абсолютная проницаемость – считается по закону Дарси: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, где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– динамическая вязкость флюида, </a:t>
                </a:r>
                <a:r>
                  <a:rPr lang="en-US" sz="2000" dirty="0">
                    <a:solidFill>
                      <a:schemeClr val="bg1"/>
                    </a:solidFill>
                  </a:rPr>
                  <a:t>L </a:t>
                </a:r>
                <a:r>
                  <a:rPr lang="ru-RU" sz="2000" dirty="0">
                    <a:solidFill>
                      <a:schemeClr val="bg1"/>
                    </a:solidFill>
                  </a:rPr>
                  <a:t>– длинна образца пористой среды,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 – перепад давления, </a:t>
                </a:r>
                <a:r>
                  <a:rPr lang="en-US" sz="2000" dirty="0">
                    <a:solidFill>
                      <a:schemeClr val="bg1"/>
                    </a:solidFill>
                  </a:rPr>
                  <a:t>S </a:t>
                </a:r>
                <a:r>
                  <a:rPr lang="ru-RU" sz="2000" dirty="0">
                    <a:solidFill>
                      <a:schemeClr val="bg1"/>
                    </a:solidFill>
                  </a:rPr>
                  <a:t>– площадь фильтрации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КВЫТ</a:t>
                </a:r>
                <a:r>
                  <a:rPr lang="ru-RU" sz="2000" dirty="0">
                    <a:solidFill>
                      <a:schemeClr val="bg1"/>
                    </a:solidFill>
                  </a:rPr>
                  <a:t> – </a:t>
                </a:r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симулируется закачка воды в керн и выявляется какой процент нефти останется внутри</a:t>
                </a:r>
                <a:endParaRPr lang="ru-R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7A6A173-B7FA-39AD-E86B-2A08546D4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2667" y="2398957"/>
                <a:ext cx="8376173" cy="3526144"/>
              </a:xfrm>
              <a:blipFill>
                <a:blip r:embed="rId2"/>
                <a:stretch>
                  <a:fillRect l="-655" t="-173" r="-436" b="-134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3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F5C75-751E-EC44-A032-897ED27C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Мотивация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6A173-B7FA-39AD-E86B-2A08546D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4415"/>
            <a:ext cx="5767874" cy="4319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Для расчёта рентабельности и разработки нефтяного месторождения необходимо знать ФЕС пласта.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Необходимо максимальное соответствие цифрового двойника реальному керну.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Мы воссоздадим метод Берга, который позволит сравнивать результаты сегментации, так как даст референтные значение.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Рисунок 10" descr="Стрелка вниз со сплошной заливкой">
            <a:extLst>
              <a:ext uri="{FF2B5EF4-FFF2-40B4-BE49-F238E27FC236}">
                <a16:creationId xmlns:a16="http://schemas.microsoft.com/office/drawing/2014/main" id="{F223D725-AB22-EA90-F06B-AFF207D02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510" y="2964801"/>
            <a:ext cx="704461" cy="704461"/>
          </a:xfrm>
          <a:prstGeom prst="rect">
            <a:avLst/>
          </a:prstGeom>
        </p:spPr>
      </p:pic>
      <p:pic>
        <p:nvPicPr>
          <p:cNvPr id="13" name="Рисунок 12" descr="Стрелка вниз со сплошной заливкой">
            <a:extLst>
              <a:ext uri="{FF2B5EF4-FFF2-40B4-BE49-F238E27FC236}">
                <a16:creationId xmlns:a16="http://schemas.microsoft.com/office/drawing/2014/main" id="{D9CC4614-A02A-BE0D-AD77-BBC1BF8A5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510" y="4550317"/>
            <a:ext cx="704461" cy="7044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A19E271-957E-2573-0237-29D8E7007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241" y="534097"/>
            <a:ext cx="2125341" cy="2133898"/>
          </a:xfrm>
          <a:prstGeom prst="rect">
            <a:avLst/>
          </a:prstGeom>
          <a:ln>
            <a:noFill/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329F0C8-DE8E-A0B2-10FA-6D4EDCE89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241" y="3085310"/>
            <a:ext cx="2127023" cy="207674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5E1AB28-404A-FE60-F68C-1DA142237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9176" y="1816354"/>
            <a:ext cx="2133898" cy="213389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A52C782-8467-49DA-549F-FF57807AD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2171" y="4417362"/>
            <a:ext cx="2133898" cy="207674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0BCD83-C573-578C-A37D-14E290DC0F6E}"/>
              </a:ext>
            </a:extLst>
          </p:cNvPr>
          <p:cNvSpPr/>
          <p:nvPr/>
        </p:nvSpPr>
        <p:spPr>
          <a:xfrm>
            <a:off x="6995604" y="443883"/>
            <a:ext cx="2325949" cy="229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B6920C7-26C8-7BB8-CD59-B1FB710140D2}"/>
              </a:ext>
            </a:extLst>
          </p:cNvPr>
          <p:cNvSpPr/>
          <p:nvPr/>
        </p:nvSpPr>
        <p:spPr>
          <a:xfrm>
            <a:off x="6994699" y="2978461"/>
            <a:ext cx="2325949" cy="229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9851833-24F7-2E75-1A55-3E99468ABE1E}"/>
              </a:ext>
            </a:extLst>
          </p:cNvPr>
          <p:cNvSpPr/>
          <p:nvPr/>
        </p:nvSpPr>
        <p:spPr>
          <a:xfrm>
            <a:off x="9583855" y="1738084"/>
            <a:ext cx="2325949" cy="229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0936EC7-0FD3-A909-E204-29ADF9A809A7}"/>
              </a:ext>
            </a:extLst>
          </p:cNvPr>
          <p:cNvSpPr/>
          <p:nvPr/>
        </p:nvSpPr>
        <p:spPr>
          <a:xfrm>
            <a:off x="9579937" y="4334258"/>
            <a:ext cx="2325949" cy="229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038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F5C75-751E-EC44-A032-897ED27C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Цели проекта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6A173-B7FA-39AD-E86B-2A08546D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7156529" cy="3526144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Реализовать метод предложенный Бергом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Дополнить метрики сравнения результатов сегментации.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На основе новых метрик выявить лучший алгоритм сегментации из рассматриваемых.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4C9D1-81AE-D488-C309-2D62550F807A}"/>
              </a:ext>
            </a:extLst>
          </p:cNvPr>
          <p:cNvSpPr txBox="1"/>
          <p:nvPr/>
        </p:nvSpPr>
        <p:spPr>
          <a:xfrm>
            <a:off x="1620256" y="3506525"/>
            <a:ext cx="70837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Метод Берга подразумевает сравнение результатов </a:t>
            </a:r>
          </a:p>
          <a:p>
            <a:r>
              <a:rPr lang="ru-RU" sz="2000" dirty="0">
                <a:solidFill>
                  <a:schemeClr val="bg1"/>
                </a:solidFill>
              </a:rPr>
              <a:t>сегментации с исходной моделью только повоксельно (то есть </a:t>
            </a:r>
          </a:p>
          <a:p>
            <a:r>
              <a:rPr lang="ru-RU" sz="2000" dirty="0">
                <a:solidFill>
                  <a:schemeClr val="bg1"/>
                </a:solidFill>
              </a:rPr>
              <a:t>сравнивает только процент совпавших вокселей модели и </a:t>
            </a:r>
          </a:p>
          <a:p>
            <a:r>
              <a:rPr lang="ru-RU" sz="2000" dirty="0">
                <a:solidFill>
                  <a:schemeClr val="bg1"/>
                </a:solidFill>
              </a:rPr>
              <a:t>результата сегментации)!</a:t>
            </a:r>
          </a:p>
        </p:txBody>
      </p:sp>
    </p:spTree>
    <p:extLst>
      <p:ext uri="{BB962C8B-B14F-4D97-AF65-F5344CB8AC3E}">
        <p14:creationId xmlns:p14="http://schemas.microsoft.com/office/powerpoint/2010/main" val="196182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1FD21-3787-6E82-43AD-359775A7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ru-RU" sz="3800" dirty="0">
                <a:solidFill>
                  <a:schemeClr val="bg1"/>
                </a:solidFill>
              </a:rPr>
              <a:t>Чем отличаются полученные модели?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10B79D-0E71-303A-D9EF-91AA06571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точность воспроизведения топологии </a:t>
            </a:r>
            <a:r>
              <a:rPr lang="ru-RU" sz="2000" dirty="0">
                <a:solidFill>
                  <a:schemeClr val="bg1"/>
                </a:solidFill>
              </a:rPr>
              <a:t>– </a:t>
            </a:r>
            <a:r>
              <a:rPr lang="ru-RU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процент совпавших значений. </a:t>
            </a:r>
          </a:p>
          <a:p>
            <a:r>
              <a:rPr lang="ru-RU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общая пористость (учитывая изолированные поры) – процент объёма, который занимают поры.</a:t>
            </a:r>
          </a:p>
          <a:p>
            <a:r>
              <a:rPr lang="ru-RU" sz="2000" dirty="0">
                <a:solidFill>
                  <a:schemeClr val="bg1"/>
                </a:solidFill>
              </a:rPr>
              <a:t>абсолютная проницаемость – свойство породы пропускать  жидкости.</a:t>
            </a:r>
          </a:p>
          <a:p>
            <a:r>
              <a:rPr lang="ru-RU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КВЫТ (коэффициент вытеснения нефти водой) –какой процент нефти вытеснит вода при закачки в керн.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Объемный квадрат и прямоугольник">
            <a:extLst>
              <a:ext uri="{FF2B5EF4-FFF2-40B4-BE49-F238E27FC236}">
                <a16:creationId xmlns:a16="http://schemas.microsoft.com/office/drawing/2014/main" id="{46EAE24D-66C1-94EC-C4AB-639C1E7E1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79" r="31209" b="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5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0F5AC-37E9-373C-E906-33EF0B11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168120-2A17-72EE-B236-E222A4276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4189824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F4BD971-89D0-D0D7-5CB2-3DAB46DE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733" y="3694127"/>
            <a:ext cx="2770538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 descr="Изображение выглядит как толпа&#10;&#10;Автоматически созданное описание">
            <a:extLst>
              <a:ext uri="{FF2B5EF4-FFF2-40B4-BE49-F238E27FC236}">
                <a16:creationId xmlns:a16="http://schemas.microsoft.com/office/drawing/2014/main" id="{B13D8136-B625-5589-7713-B94005D82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052592" y="379341"/>
            <a:ext cx="2770609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15D1C-5468-4EC9-28AC-5C296126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D2ED5-CCD3-7EA0-C941-01D04E28F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4225964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98DE64-A616-FE19-277B-A1CFBD9B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689" y="369913"/>
            <a:ext cx="2763648" cy="278453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Рисунок 5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5DD0A8FD-3834-ECBE-E10F-B48B4E8F4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715" y="3730267"/>
            <a:ext cx="2784532" cy="27845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9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14293-3C28-70D7-50A4-A95C4483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24D1D8-282F-67E0-2FC5-3401C202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4225966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Наложить шумы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2D3D4F-402A-9C4B-E815-E9E5827BA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131" y="369913"/>
            <a:ext cx="2742764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2EA8856E-617B-3A32-9210-D1EDA6EC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715" y="3730267"/>
            <a:ext cx="2784532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3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9F779-25FB-C63B-18D2-D9DF20BE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EF5552-0876-BDB7-9354-3BC057788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4225965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Наложить шумы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Произвести фильтрацию</a:t>
            </a:r>
            <a:r>
              <a:rPr lang="en-US" sz="2000" dirty="0">
                <a:solidFill>
                  <a:schemeClr val="bg1"/>
                </a:solidFill>
              </a:rPr>
              <a:t> (NLM filter)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692EFF-D8F9-D86B-F612-E8ED2DB96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728" y="369913"/>
            <a:ext cx="2777570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2E44BC3-C64D-010E-9679-BBBCE6AFA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96" y="3730267"/>
            <a:ext cx="2777570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6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FAACF-9705-D8AF-5938-234A408C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451C83-200B-6CA0-CC28-7D4BFC76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2034590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Наложить шумы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Произвести фильтрацию</a:t>
            </a:r>
            <a:r>
              <a:rPr lang="en-US" sz="2000" dirty="0">
                <a:solidFill>
                  <a:schemeClr val="bg1"/>
                </a:solidFill>
              </a:rPr>
              <a:t> (NLM filter)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Начать сегментировать: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EE527C-0361-3D32-E43E-4FF94252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689" y="369913"/>
            <a:ext cx="2763648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682D9B-AF60-FBB7-F8DB-5AB84CA9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96" y="3730267"/>
            <a:ext cx="2777570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E31B1DD-DE65-98BB-1786-6AF61AD8B8E3}"/>
              </a:ext>
            </a:extLst>
          </p:cNvPr>
          <p:cNvSpPr txBox="1">
            <a:spLocks/>
          </p:cNvSpPr>
          <p:nvPr/>
        </p:nvSpPr>
        <p:spPr>
          <a:xfrm>
            <a:off x="1295399" y="4304159"/>
            <a:ext cx="6095999" cy="241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solidFill>
                  <a:schemeClr val="bg1"/>
                </a:solidFill>
              </a:rPr>
              <a:t>Otsu – </a:t>
            </a:r>
            <a:r>
              <a:rPr lang="ru-RU" sz="2000" dirty="0">
                <a:solidFill>
                  <a:schemeClr val="bg1"/>
                </a:solidFill>
              </a:rPr>
              <a:t>глобальный порог бинаризации гистограммы</a:t>
            </a:r>
          </a:p>
          <a:p>
            <a:endParaRPr lang="ru-RU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915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658</Words>
  <Application>Microsoft Office PowerPoint</Application>
  <PresentationFormat>Широкоэкранный</PresentationFormat>
  <Paragraphs>101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Тема Office</vt:lpstr>
      <vt:lpstr>Валидация алгоритмов сегментации КТ изображений</vt:lpstr>
      <vt:lpstr>Мотивация</vt:lpstr>
      <vt:lpstr>Цели проекта</vt:lpstr>
      <vt:lpstr>Чем отличаются полученные модели?</vt:lpstr>
      <vt:lpstr>Этапы проекта</vt:lpstr>
      <vt:lpstr>Этапы проекта</vt:lpstr>
      <vt:lpstr>Этапы проекта</vt:lpstr>
      <vt:lpstr>Этапы проекта</vt:lpstr>
      <vt:lpstr>Этапы проекта</vt:lpstr>
      <vt:lpstr>Этапы проекта</vt:lpstr>
      <vt:lpstr>Этапы проекта</vt:lpstr>
      <vt:lpstr>Этапы проекта</vt:lpstr>
      <vt:lpstr>Результаты</vt:lpstr>
      <vt:lpstr>Перспективы дальнейших исследований</vt:lpstr>
      <vt:lpstr>Валидация алгоритмов сегментации КТ изображений</vt:lpstr>
      <vt:lpstr>Дополнительные слайды</vt:lpstr>
      <vt:lpstr>3D модели кернов</vt:lpstr>
      <vt:lpstr>Формулы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проекту валидация алгоритмов сегментации КТ изображений</dc:title>
  <dc:creator>Киселев Игорь Леонидович</dc:creator>
  <cp:lastModifiedBy>Киселев Игорь Леонидович</cp:lastModifiedBy>
  <cp:revision>113</cp:revision>
  <dcterms:created xsi:type="dcterms:W3CDTF">2022-05-18T22:11:41Z</dcterms:created>
  <dcterms:modified xsi:type="dcterms:W3CDTF">2022-05-23T15:10:42Z</dcterms:modified>
</cp:coreProperties>
</file>