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6" r:id="rId7"/>
    <p:sldId id="267" r:id="rId8"/>
    <p:sldId id="269" r:id="rId9"/>
    <p:sldId id="268" r:id="rId10"/>
    <p:sldId id="270" r:id="rId11"/>
    <p:sldId id="263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13" y="401924"/>
            <a:ext cx="5828476" cy="54033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68560" y="28037"/>
            <a:ext cx="8229600" cy="864096"/>
          </a:xfrm>
        </p:spPr>
        <p:txBody>
          <a:bodyPr>
            <a:noAutofit/>
          </a:bodyPr>
          <a:lstStyle/>
          <a:p>
            <a:r>
              <a:rPr lang="pt-BR" sz="2800" b="1" dirty="0" err="1">
                <a:latin typeface="Arial" pitchFamily="34" charset="0"/>
                <a:cs typeface="Arial" pitchFamily="34" charset="0"/>
              </a:rPr>
              <a:t>Etec</a:t>
            </a:r>
            <a:r>
              <a:rPr lang="pt-BR" sz="2800" b="1" dirty="0">
                <a:latin typeface="Arial" pitchFamily="34" charset="0"/>
                <a:cs typeface="Arial" pitchFamily="34" charset="0"/>
              </a:rPr>
              <a:t> Professor Armando Bayeux da Silva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1116632" y="2708920"/>
            <a:ext cx="63367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2000" b="1" dirty="0">
              <a:effectLst>
                <a:glow rad="1016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b="1" dirty="0">
                <a:effectLst>
                  <a:glow rad="1016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Técnico em Informática</a:t>
            </a:r>
          </a:p>
          <a:p>
            <a:pPr algn="ctr"/>
            <a:r>
              <a:rPr lang="pt-BR" sz="2000" b="1" dirty="0">
                <a:effectLst>
                  <a:glow rad="1016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Integrado ao Ensino Médio.</a:t>
            </a:r>
          </a:p>
          <a:p>
            <a:pPr algn="ctr"/>
            <a:r>
              <a:rPr lang="pt-BR" sz="2000" b="1" dirty="0">
                <a:effectLst>
                  <a:glow rad="1016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r>
              <a:rPr lang="pt-BR" sz="2000" b="1" dirty="0" smtClean="0">
                <a:effectLst>
                  <a:glow rad="1016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° </a:t>
            </a:r>
            <a:r>
              <a:rPr lang="pt-BR" sz="2000" b="1" dirty="0">
                <a:effectLst>
                  <a:glow rad="1016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Semestre 2016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Experimentação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577619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Para executar a demonstração prática optamos por construir a maquete de uma residência automatizada para apresentar as principais funções.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77619" y="2780928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COLOQUEM UMA FOTO DA MAQUETE COM BOA ILUMINAÇÂO AQUI.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9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Arial" pitchFamily="34" charset="0"/>
                <a:cs typeface="Arial" pitchFamily="34" charset="0"/>
              </a:rPr>
              <a:t>Referências </a:t>
            </a: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Bibliográficas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3000" y="1412776"/>
            <a:ext cx="9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Referência de conteúdo sobre as peças de Hardware:</a:t>
            </a:r>
          </a:p>
          <a:p>
            <a:pPr algn="just"/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EthernetShield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: https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://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www.arduino.cc/en/Main/ArduinoEthernetShield</a:t>
            </a:r>
          </a:p>
          <a:p>
            <a:pPr algn="just"/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ATMega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2560: https://www.arduino.cc/en/Main/ArduinoBoardMega2560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Referência, sistema de automação residencial de cursando de ciências da computação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da CENTRO UNIVERSITÁRIO SALESIANO DE SÃO PAULO –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UNISAL.</a:t>
            </a:r>
          </a:p>
          <a:p>
            <a:pPr algn="just"/>
            <a:r>
              <a:rPr lang="pt-BR" sz="1400" dirty="0">
                <a:latin typeface="Arial" pitchFamily="34" charset="0"/>
                <a:cs typeface="Arial" pitchFamily="34" charset="0"/>
              </a:rPr>
              <a:t>https://www.youtube.com/watch?v=QwhtaCBHS-U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dirty="0">
                <a:latin typeface="Arial" pitchFamily="34" charset="0"/>
                <a:cs typeface="Arial" pitchFamily="34" charset="0"/>
              </a:rPr>
              <a:t> 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ARTIGO ACADEMICO</a:t>
            </a:r>
          </a:p>
          <a:p>
            <a:pPr algn="just"/>
            <a:r>
              <a:rPr lang="pt-BR" sz="1400" dirty="0">
                <a:latin typeface="Arial" pitchFamily="34" charset="0"/>
                <a:cs typeface="Arial" pitchFamily="34" charset="0"/>
              </a:rPr>
              <a:t>Fabiano Augusto Cardoso da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Silva, cursando de Ciências da computação, UNISAL.</a:t>
            </a:r>
          </a:p>
          <a:p>
            <a:pPr algn="just"/>
            <a:r>
              <a:rPr lang="pt-BR" sz="140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docs.google.com/file/d/0B9bS_lg4EeHKYm93bnBUR0ZPX0U/edit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dirty="0" smtClean="0">
                <a:latin typeface="Arial" pitchFamily="34" charset="0"/>
                <a:cs typeface="Arial" pitchFamily="34" charset="0"/>
              </a:rPr>
              <a:t>ROBOCORE, portal especializado em robótica, centro de referência e código para o desenvolvimento do projeto de automação 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residêncial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140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www.robocore.net/tutoriais/acionando-uma-lampada-pela-rede-ethernet.html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Repositório oficial de hospedagem do projeto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r>
              <a:rPr lang="pt-BR" sz="1400" dirty="0">
                <a:latin typeface="Arial" pitchFamily="34" charset="0"/>
                <a:cs typeface="Arial" pitchFamily="34" charset="0"/>
              </a:rPr>
              <a:t>https://github.com/Igorus666/Smart-House-v2.1</a:t>
            </a:r>
          </a:p>
        </p:txBody>
      </p:sp>
    </p:spTree>
    <p:extLst>
      <p:ext uri="{BB962C8B-B14F-4D97-AF65-F5344CB8AC3E}">
        <p14:creationId xmlns:p14="http://schemas.microsoft.com/office/powerpoint/2010/main" val="6217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92" y="909532"/>
            <a:ext cx="9073008" cy="173941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Trabalho apresentado pelos alunos: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/>
            </a:r>
            <a:br>
              <a:rPr lang="pt-BR" sz="4000" dirty="0">
                <a:latin typeface="Arial" pitchFamily="34" charset="0"/>
                <a:cs typeface="Arial" pitchFamily="34" charset="0"/>
              </a:rPr>
            </a:br>
            <a:r>
              <a:rPr lang="pt-BR" sz="4000" dirty="0">
                <a:latin typeface="Arial" pitchFamily="34" charset="0"/>
                <a:cs typeface="Arial" pitchFamily="34" charset="0"/>
              </a:rPr>
              <a:t/>
            </a:r>
            <a:br>
              <a:rPr lang="pt-BR" sz="4000" dirty="0">
                <a:latin typeface="Arial" pitchFamily="34" charset="0"/>
                <a:cs typeface="Arial" pitchFamily="34" charset="0"/>
              </a:rPr>
            </a:b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87624" y="1772816"/>
            <a:ext cx="60486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Arial" pitchFamily="34" charset="0"/>
                <a:cs typeface="Arial" pitchFamily="34" charset="0"/>
              </a:rPr>
              <a:t>Igor da Silva </a:t>
            </a: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Nascimento &lt;3</a:t>
            </a:r>
            <a:endParaRPr lang="pt-BR" sz="3000" dirty="0">
              <a:latin typeface="Arial" pitchFamily="34" charset="0"/>
              <a:cs typeface="Arial" pitchFamily="34" charset="0"/>
            </a:endParaRPr>
          </a:p>
          <a:p>
            <a:r>
              <a:rPr lang="pt-BR" sz="3000" b="1" dirty="0" smtClean="0">
                <a:latin typeface="Arial" pitchFamily="34" charset="0"/>
                <a:cs typeface="Arial" pitchFamily="34" charset="0"/>
              </a:rPr>
              <a:t>Carlos </a:t>
            </a:r>
            <a:r>
              <a:rPr lang="pt-BR" sz="3000" b="1" dirty="0" err="1">
                <a:latin typeface="Arial" pitchFamily="34" charset="0"/>
                <a:cs typeface="Arial" pitchFamily="34" charset="0"/>
              </a:rPr>
              <a:t>Koolen</a:t>
            </a:r>
            <a:r>
              <a:rPr lang="pt-BR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b="1" dirty="0" err="1">
                <a:latin typeface="Arial" pitchFamily="34" charset="0"/>
                <a:cs typeface="Arial" pitchFamily="34" charset="0"/>
              </a:rPr>
              <a:t>Zambarda</a:t>
            </a:r>
            <a:r>
              <a:rPr lang="pt-BR" sz="3000" b="1" dirty="0">
                <a:latin typeface="Arial" pitchFamily="34" charset="0"/>
                <a:cs typeface="Arial" pitchFamily="34" charset="0"/>
              </a:rPr>
              <a:t> Jr.</a:t>
            </a:r>
            <a:endParaRPr lang="pt-BR" sz="3000" dirty="0">
              <a:latin typeface="Arial" pitchFamily="34" charset="0"/>
              <a:cs typeface="Arial" pitchFamily="34" charset="0"/>
            </a:endParaRPr>
          </a:p>
          <a:p>
            <a:r>
              <a:rPr lang="pt-BR" sz="3000" b="1" dirty="0" smtClean="0">
                <a:latin typeface="Arial" pitchFamily="34" charset="0"/>
                <a:cs typeface="Arial" pitchFamily="34" charset="0"/>
              </a:rPr>
              <a:t>Leonardo </a:t>
            </a:r>
            <a:r>
              <a:rPr lang="pt-BR" sz="3000" b="1" dirty="0">
                <a:latin typeface="Arial" pitchFamily="34" charset="0"/>
                <a:cs typeface="Arial" pitchFamily="34" charset="0"/>
              </a:rPr>
              <a:t>Braghin Henrique</a:t>
            </a:r>
            <a:endParaRPr lang="pt-BR" sz="3000" dirty="0">
              <a:latin typeface="Arial" pitchFamily="34" charset="0"/>
              <a:cs typeface="Arial" pitchFamily="34" charset="0"/>
            </a:endParaRPr>
          </a:p>
          <a:p>
            <a:r>
              <a:rPr lang="pt-BR" sz="3000" b="1" dirty="0">
                <a:latin typeface="Arial" pitchFamily="34" charset="0"/>
                <a:cs typeface="Arial" pitchFamily="34" charset="0"/>
              </a:rPr>
              <a:t>Mateus Henrique </a:t>
            </a: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Raimundo</a:t>
            </a:r>
          </a:p>
          <a:p>
            <a:r>
              <a:rPr lang="pt-BR" sz="3000" b="1" dirty="0">
                <a:latin typeface="Arial" pitchFamily="34" charset="0"/>
                <a:cs typeface="Arial" pitchFamily="34" charset="0"/>
              </a:rPr>
              <a:t>Taina Novaes Martins</a:t>
            </a:r>
            <a:endParaRPr lang="pt-BR" sz="3000" dirty="0">
              <a:latin typeface="Arial" pitchFamily="34" charset="0"/>
              <a:cs typeface="Arial" pitchFamily="34" charset="0"/>
            </a:endParaRPr>
          </a:p>
          <a:p>
            <a:r>
              <a:rPr lang="pt-BR" sz="3000" b="1" dirty="0" smtClean="0">
                <a:latin typeface="Arial" pitchFamily="34" charset="0"/>
                <a:cs typeface="Arial" pitchFamily="34" charset="0"/>
              </a:rPr>
              <a:t>Vinicius </a:t>
            </a:r>
            <a:r>
              <a:rPr lang="pt-BR" sz="3000" b="1" dirty="0">
                <a:latin typeface="Arial" pitchFamily="34" charset="0"/>
                <a:cs typeface="Arial" pitchFamily="34" charset="0"/>
              </a:rPr>
              <a:t>Donatto Morgado</a:t>
            </a:r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6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1224136" cy="1502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45024"/>
            <a:ext cx="1617960" cy="16179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470128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Este trabalho tem por objetivo apresentar a viabilidade da integração entre o Arduino e a rede local, direcionados para controlar alguns aspectos de uma residência. 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368" y="2059347"/>
            <a:ext cx="82912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projeto apresenta o funcionamento de um sistema de automação residencial utilizando um microcontrolador ATmega2560 com um Ethernet shield e módulo de identificação por rádio frequência, capaz de controlar lâmpadas e sensor de temperatura através de uma interface de rede para PC/Mac, celular ou tablet.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1760" y="556490"/>
            <a:ext cx="467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Smarthouse -  Automação residêncial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5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1232"/>
            <a:ext cx="5328592" cy="1833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1844824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</a:rPr>
              <a:t>Open Hardware é um </a:t>
            </a:r>
            <a:r>
              <a:rPr lang="pt-BR" sz="1600" i="1" dirty="0">
                <a:latin typeface="Arial" panose="020B0604020202020204" pitchFamily="34" charset="0"/>
              </a:rPr>
              <a:t>hardware eletrônico</a:t>
            </a:r>
            <a:r>
              <a:rPr lang="pt-BR" sz="1600" dirty="0">
                <a:latin typeface="Arial" panose="020B0604020202020204" pitchFamily="34" charset="0"/>
              </a:rPr>
              <a:t> projetado e oferecido da mesma maneira que um software de código livre. O termo foi primeiramente empregado para refletir o lançamento irrestrito de informação sobre o projeto de hardware, tal como um diagrama, estrutura de produtos e dados de </a:t>
            </a:r>
            <a:r>
              <a:rPr lang="pt-BR" sz="1600" i="1" dirty="0">
                <a:latin typeface="Arial" panose="020B0604020202020204" pitchFamily="34" charset="0"/>
              </a:rPr>
              <a:t>layout</a:t>
            </a:r>
            <a:r>
              <a:rPr lang="pt-BR" sz="1600" dirty="0">
                <a:latin typeface="Arial" panose="020B0604020202020204" pitchFamily="34" charset="0"/>
              </a:rPr>
              <a:t> de uma placa de circuito impresso.</a:t>
            </a:r>
            <a:endParaRPr 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539552" y="3201551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</a:rPr>
              <a:t>Com o crescimento dos dispositivos lógicos reprogramáveis, o compartilhamento dos esquemas lógicos de forma aberta também se espalhou. Ao invés de compartilhar as esquemáticas, é o código da linguagem de descrição de hardware que normalmente se divide.</a:t>
            </a:r>
            <a:endParaRPr lang="pt-BR" sz="1600" dirty="0"/>
          </a:p>
        </p:txBody>
      </p:sp>
      <p:sp>
        <p:nvSpPr>
          <p:cNvPr id="8" name="Rectangle 7"/>
          <p:cNvSpPr/>
          <p:nvPr/>
        </p:nvSpPr>
        <p:spPr>
          <a:xfrm>
            <a:off x="539552" y="430689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https://en.wikipedia.org/wiki/Open-source_hardware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22335"/>
            <a:ext cx="2170212" cy="10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4560" y="2348880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Arduino é uma plataforma de prototipagem eletrônica baseada em hardware livre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projetada com um microcontrolador Atmel AVR com suporte de entrada/saída embutido. O objetivo do projeto é criar ferramentas que são acessíveis, com baixo custo, flexíveis e fáceis de se usar por artistas e amadores. Principalmente para aqueles que não teriam alcance aos controladores mais sofisticados e de ferramentas mais complicadas.</a:t>
            </a:r>
            <a:endParaRPr lang="pt-BR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22335"/>
            <a:ext cx="2170212" cy="10937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4560" y="3918540"/>
            <a:ext cx="17732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/>
              <a:t>https://pt.wikipedia.org/wiki/Arduino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72780"/>
            <a:ext cx="1584176" cy="15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Benefício</a:t>
            </a:r>
            <a:endParaRPr lang="pt-BR" dirty="0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539552" y="2132856"/>
            <a:ext cx="8229600" cy="1936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600" dirty="0" smtClean="0"/>
              <a:t>A Automação residencial baseada em Hardware livre como o </a:t>
            </a:r>
            <a:r>
              <a:rPr lang="pt-BR" sz="2600" dirty="0" err="1" smtClean="0"/>
              <a:t>Arduino</a:t>
            </a:r>
            <a:r>
              <a:rPr lang="pt-BR" sz="2600" dirty="0"/>
              <a:t> </a:t>
            </a:r>
            <a:r>
              <a:rPr lang="pt-BR" sz="2600" dirty="0" smtClean="0"/>
              <a:t>torna o custo-benefício do projeto mais acessível que soluções proprietárias, ou demais alternativas encontradas no mercado. Sua fácil manutenção e minimalismo torna eficiente a resolução de possíveis problemas na residência automatizada.</a:t>
            </a:r>
          </a:p>
          <a:p>
            <a:pPr algn="l"/>
            <a:endParaRPr lang="pt-BR" sz="2600" dirty="0" smtClean="0"/>
          </a:p>
          <a:p>
            <a:pPr algn="l"/>
            <a:r>
              <a:rPr lang="pt-BR" sz="2600" dirty="0" smtClean="0"/>
              <a:t>O sistema pode ser implementado por menos</a:t>
            </a:r>
          </a:p>
          <a:p>
            <a:pPr algn="l"/>
            <a:r>
              <a:rPr lang="pt-BR" sz="2600" dirty="0" smtClean="0"/>
              <a:t>De R$250, sendo que alternativas atuais de mercado</a:t>
            </a:r>
          </a:p>
          <a:p>
            <a:pPr algn="l"/>
            <a:r>
              <a:rPr lang="pt-BR" sz="2600" dirty="0"/>
              <a:t>a</a:t>
            </a:r>
            <a:r>
              <a:rPr lang="pt-BR" sz="2600" dirty="0" smtClean="0"/>
              <a:t>lcançam valores de até R$1500.</a:t>
            </a:r>
          </a:p>
          <a:p>
            <a:pPr algn="l"/>
            <a:endParaRPr lang="pt-BR" sz="2400" dirty="0"/>
          </a:p>
          <a:p>
            <a:pPr algn="l"/>
            <a:endParaRPr lang="pt-BR" sz="2400" dirty="0" smtClean="0"/>
          </a:p>
          <a:p>
            <a:pPr algn="l"/>
            <a:endParaRPr lang="pt-BR" sz="2400" dirty="0"/>
          </a:p>
          <a:p>
            <a:pPr algn="l"/>
            <a:endParaRPr lang="pt-BR" sz="2400" dirty="0" smtClean="0"/>
          </a:p>
          <a:p>
            <a:pPr algn="l"/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31" y="2474319"/>
            <a:ext cx="3232603" cy="32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pt-BR" sz="4000" dirty="0" err="1"/>
              <a:t>Arduino</a:t>
            </a:r>
            <a:r>
              <a:rPr lang="pt-BR" sz="4000" dirty="0"/>
              <a:t> MEGA 2560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92080" y="1700808"/>
            <a:ext cx="374441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 MEGA 2560 é projetado para projetos mais complexos. Com 54 pinos digitais de E / S, 16 entradas analógicas e um espaço maior para o seu esboço, é a placa recomendada para impressoras 3D e projetos de robótica e automação. Isso dá a seus projetos muito espaço e oportunidades.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5065378" cy="413439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292080" y="3734090"/>
            <a:ext cx="4410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latin typeface="Arial" pitchFamily="34" charset="0"/>
                <a:cs typeface="Arial" pitchFamily="34" charset="0"/>
              </a:rPr>
              <a:t>Fonte: https</a:t>
            </a:r>
            <a:r>
              <a:rPr lang="pt-BR" sz="800" dirty="0">
                <a:latin typeface="Arial" pitchFamily="34" charset="0"/>
                <a:cs typeface="Arial" pitchFamily="34" charset="0"/>
              </a:rPr>
              <a:t>://www.arduino.cc/en/Main/ArduinoBoardMega2560</a:t>
            </a:r>
          </a:p>
        </p:txBody>
      </p:sp>
    </p:spTree>
    <p:extLst>
      <p:ext uri="{BB962C8B-B14F-4D97-AF65-F5344CB8AC3E}">
        <p14:creationId xmlns:p14="http://schemas.microsoft.com/office/powerpoint/2010/main" val="41069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Ethernet </a:t>
            </a:r>
            <a:r>
              <a:rPr lang="pt-BR" dirty="0" err="1" smtClean="0"/>
              <a:t>shield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06821" y="1505690"/>
            <a:ext cx="37079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 Arduino Ethernet Shield é</a:t>
            </a:r>
            <a:r>
              <a:rPr kumimoji="0" lang="pt-P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o responsavel por 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conecta a placa Arduino à Internet, é parte importânte da automação pois</a:t>
            </a:r>
            <a:r>
              <a:rPr kumimoji="0" lang="pt-P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será a interface de rede que suportara a interface do usuário, o que permite o projeto ser executado em multiplas plataformas, de forma independete do sistema operacional.</a:t>
            </a: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6" y="1505690"/>
            <a:ext cx="4902795" cy="36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C/C++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7544" y="1700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 smtClean="0"/>
              <a:t>O projeto de automação é desenvolvido na linguagem padrão do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, que por sua vez foi </a:t>
            </a:r>
            <a:r>
              <a:rPr lang="pt-BR" sz="1800" dirty="0" err="1" smtClean="0"/>
              <a:t>beseada</a:t>
            </a:r>
            <a:r>
              <a:rPr lang="pt-BR" sz="1800" dirty="0" smtClean="0"/>
              <a:t> na linguagem de programação da antiga placa de prototipagem </a:t>
            </a:r>
            <a:r>
              <a:rPr lang="pt-BR" sz="1800" dirty="0" err="1"/>
              <a:t>Wiring</a:t>
            </a:r>
            <a:r>
              <a:rPr lang="pt-BR" sz="1800" dirty="0"/>
              <a:t>, e é essencialmente C/C</a:t>
            </a:r>
            <a:r>
              <a:rPr lang="pt-BR" sz="1800" dirty="0" smtClean="0"/>
              <a:t>++, utilizando bibliotecas nativas e </a:t>
            </a:r>
            <a:r>
              <a:rPr lang="pt-BR" sz="1800" dirty="0" err="1" smtClean="0"/>
              <a:t>OpenSource</a:t>
            </a:r>
            <a:r>
              <a:rPr lang="pt-BR" sz="1800" dirty="0" smtClean="0"/>
              <a:t> no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, o que facilita modificações e revisões futuras sem necessidade de preocupação com licenças.</a:t>
            </a:r>
            <a:endParaRPr lang="pt-BR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62" y="3023646"/>
            <a:ext cx="2590779" cy="25907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44" y="2997615"/>
            <a:ext cx="2176992" cy="22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de usuário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539552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Projetamos uma interface de usuário otimizada, leve e integrada utilizando linguagens web (</a:t>
            </a:r>
            <a:r>
              <a:rPr lang="pt-BR" dirty="0" err="1" smtClean="0"/>
              <a:t>html</a:t>
            </a:r>
            <a:r>
              <a:rPr lang="pt-BR" dirty="0" smtClean="0"/>
              <a:t>, CSS e </a:t>
            </a:r>
            <a:r>
              <a:rPr lang="pt-BR" dirty="0" err="1" smtClean="0"/>
              <a:t>JavaScript</a:t>
            </a:r>
            <a:r>
              <a:rPr lang="pt-BR" dirty="0" smtClean="0"/>
              <a:t>), o que a torna simples alterações futuras e manutenções, pode ser utilizada em múltiplas plataformas e garante usabilidade para o usuário final.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3089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DEEM UM JEITO DE COLOCAR A PRINT DA INTERFACE AQUI SEUS CUZÔES.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5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535</Words>
  <Application>Microsoft Office PowerPoint</Application>
  <PresentationFormat>Apresentação na tela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Etec Professor Armando Bayeux da Silva</vt:lpstr>
      <vt:lpstr>Apresentação do PowerPoint</vt:lpstr>
      <vt:lpstr>Apresentação do PowerPoint</vt:lpstr>
      <vt:lpstr>Apresentação do PowerPoint</vt:lpstr>
      <vt:lpstr>Custo Benefício</vt:lpstr>
      <vt:lpstr>Arduino MEGA 2560</vt:lpstr>
      <vt:lpstr>Ethernet shield</vt:lpstr>
      <vt:lpstr>C/C++</vt:lpstr>
      <vt:lpstr>Interface de usuário</vt:lpstr>
      <vt:lpstr>Experimentação</vt:lpstr>
      <vt:lpstr>Referências Bibliográficas</vt:lpstr>
      <vt:lpstr>Trabalho apresentado pelos alunos: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Usuário-ETEC</cp:lastModifiedBy>
  <cp:revision>64</cp:revision>
  <dcterms:created xsi:type="dcterms:W3CDTF">2013-10-10T17:31:52Z</dcterms:created>
  <dcterms:modified xsi:type="dcterms:W3CDTF">2016-12-06T12:19:31Z</dcterms:modified>
</cp:coreProperties>
</file>