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1" autoAdjust="0"/>
  </p:normalViewPr>
  <p:slideViewPr>
    <p:cSldViewPr snapToGrid="0">
      <p:cViewPr varScale="1">
        <p:scale>
          <a:sx n="66" d="100"/>
          <a:sy n="6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70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8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8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4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00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48370D-8565-45E4-AA02-86C09C847D9C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9FBE82-C1B7-4D78-8BF8-31B7E785832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1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363167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Решение задач методами машинного обучения в среде с неполной информацией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735772"/>
            <a:ext cx="10058400" cy="862847"/>
          </a:xfrm>
        </p:spPr>
        <p:txBody>
          <a:bodyPr/>
          <a:lstStyle/>
          <a:p>
            <a:r>
              <a:rPr lang="ru-RU" dirty="0" smtClean="0"/>
              <a:t>Выполнил: студент группы 19-Б05 Хлопин Игорь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08607"/>
              </p:ext>
            </p:extLst>
          </p:nvPr>
        </p:nvGraphicFramePr>
        <p:xfrm>
          <a:off x="13314363" y="6261100"/>
          <a:ext cx="3619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Объект упаковщика для оболочки" showAsIcon="1" r:id="rId3" imgW="362520" imgH="491040" progId="Package">
                  <p:embed/>
                </p:oleObj>
              </mc:Choice>
              <mc:Fallback>
                <p:oleObj name="Объект упаковщика для оболочки" showAsIcon="1" r:id="rId3" imgW="3625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4363" y="6261100"/>
                        <a:ext cx="3619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5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14017" y="176463"/>
            <a:ext cx="10058400" cy="5585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Методы обучения модели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595472" y="4681413"/>
            <a:ext cx="94954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ct val="150000"/>
              </a:lnSpc>
            </a:pPr>
            <a:r>
              <a:rPr lang="ru-RU" sz="2000" dirty="0" smtClean="0"/>
              <a:t>В данной работе будет представлен метод с эмулированием игры оппонентов.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4662" y="1432887"/>
            <a:ext cx="1068775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457200" algn="just">
              <a:lnSpc>
                <a:spcPct val="150000"/>
              </a:lnSpc>
            </a:pPr>
            <a:r>
              <a:rPr lang="ru-RU" dirty="0"/>
              <a:t>Большой проблемой в играх с неполной информацией, таких как покер, является нехватка баз данных для обучения. Поэтому, необходимо сыграть огромное множество игр, чтобы обучить модель. </a:t>
            </a:r>
            <a:r>
              <a:rPr lang="ru-RU" dirty="0" smtClean="0"/>
              <a:t>Рассмотрим решения данной проблемы:</a:t>
            </a:r>
          </a:p>
          <a:p>
            <a:pPr indent="457200" algn="just">
              <a:lnSpc>
                <a:spcPct val="150000"/>
              </a:lnSpc>
              <a:buFont typeface="+mj-lt"/>
              <a:buAutoNum type="romanUcPeriod"/>
            </a:pPr>
            <a:r>
              <a:rPr lang="ru-RU" dirty="0"/>
              <a:t>Эмулирование игры противников</a:t>
            </a:r>
          </a:p>
          <a:p>
            <a:pPr indent="457200" algn="just">
              <a:lnSpc>
                <a:spcPct val="150000"/>
              </a:lnSpc>
              <a:buFont typeface="+mj-lt"/>
              <a:buAutoNum type="romanUcPeriod"/>
            </a:pPr>
            <a:r>
              <a:rPr lang="ru-RU" dirty="0"/>
              <a:t>Игра модели с самой </a:t>
            </a:r>
            <a:r>
              <a:rPr lang="ru-RU" dirty="0" smtClean="0"/>
              <a:t>собой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0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0269" y="33463"/>
            <a:ext cx="10058400" cy="1017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Обработка игровых ситуаций. Получение данных для обучения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87620" y="1059019"/>
            <a:ext cx="106810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150000"/>
              </a:lnSpc>
            </a:pPr>
            <a:r>
              <a:rPr lang="ru-RU" dirty="0"/>
              <a:t>Эмуляция игроков позволяет проверить его реакцию на любое совершённое моделью действие. </a:t>
            </a:r>
          </a:p>
          <a:p>
            <a:pPr indent="432000" algn="just">
              <a:lnSpc>
                <a:spcPct val="150000"/>
              </a:lnSpc>
            </a:pPr>
            <a:r>
              <a:rPr lang="ru-RU" dirty="0"/>
              <a:t>Таким образом можно построить полное дерево всевозможных действий, которые модель принимает в раздаче.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183" y="2544248"/>
            <a:ext cx="6088817" cy="3454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923" y="2582465"/>
            <a:ext cx="5478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32000" algn="just">
              <a:lnSpc>
                <a:spcPct val="150000"/>
              </a:lnSpc>
            </a:pPr>
            <a:r>
              <a:rPr lang="ru-RU" dirty="0" smtClean="0"/>
              <a:t>На каждой раздаче, обходя всё игровое дерево, можно выбрать наиболее выгодное действие, используя минимизацию сожалений. Такое действие можно будет обозначаться вектором из трёх значений, где первый индекс обозначает сброс карт, второй – чек/</a:t>
            </a:r>
            <a:r>
              <a:rPr lang="ru-RU" dirty="0" err="1" smtClean="0"/>
              <a:t>колл</a:t>
            </a:r>
            <a:r>
              <a:rPr lang="ru-RU" dirty="0" smtClean="0"/>
              <a:t>, третий – бет/</a:t>
            </a:r>
            <a:r>
              <a:rPr lang="ru-RU" dirty="0" err="1" smtClean="0"/>
              <a:t>рейз</a:t>
            </a:r>
            <a:r>
              <a:rPr lang="ru-RU" dirty="0" smtClean="0"/>
              <a:t>.</a:t>
            </a:r>
          </a:p>
          <a:p>
            <a:pPr indent="432000" algn="just">
              <a:lnSpc>
                <a:spcPct val="150000"/>
              </a:lnSpc>
            </a:pPr>
            <a:r>
              <a:rPr lang="ru-RU" dirty="0"/>
              <a:t>Н</a:t>
            </a:r>
            <a:r>
              <a:rPr lang="ru-RU" dirty="0" smtClean="0"/>
              <a:t>апример уравнивание ставки (</a:t>
            </a:r>
            <a:r>
              <a:rPr lang="ru-RU" dirty="0" err="1" smtClean="0"/>
              <a:t>колл</a:t>
            </a:r>
            <a:r>
              <a:rPr lang="ru-RU" dirty="0" smtClean="0"/>
              <a:t>) будет обозначать вектор [0, 1, 0].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1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95981" y="114301"/>
            <a:ext cx="10058400" cy="622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Обучение модели. </a:t>
            </a:r>
            <a:r>
              <a:rPr lang="ru-RU" sz="3600" dirty="0" err="1" smtClean="0"/>
              <a:t>Префлоп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51655" y="736553"/>
            <a:ext cx="1139588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Действие на </a:t>
            </a:r>
            <a:r>
              <a:rPr lang="ru-RU" dirty="0" err="1" smtClean="0"/>
              <a:t>префлопе</a:t>
            </a:r>
            <a:r>
              <a:rPr lang="ru-RU" dirty="0" smtClean="0"/>
              <a:t> задано алгоритмически. В основе этого лежат диапазоны возможных рук, с которыми оппонент может совершить, то или иное действие.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13" y="1358805"/>
            <a:ext cx="4275161" cy="4275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655" y="1617202"/>
            <a:ext cx="710643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На основе диапазонов вычисляется вероятность выигрыша модели против конкретно каждого игрока, а после вероятность выигрыша модели относительно всех игроков вместе.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/>
              <a:t>Зная вероятность победы можно вычислить математическое ожидание от той или иной ставки. Если мат. ожидание выше определённого значения, то делается </a:t>
            </a:r>
            <a:r>
              <a:rPr lang="ru-RU" dirty="0" err="1" smtClean="0"/>
              <a:t>колл</a:t>
            </a:r>
            <a:r>
              <a:rPr lang="en-US" dirty="0" smtClean="0"/>
              <a:t>/</a:t>
            </a:r>
            <a:r>
              <a:rPr lang="ru-RU" dirty="0" err="1" smtClean="0"/>
              <a:t>рейз</a:t>
            </a:r>
            <a:r>
              <a:rPr lang="ru-RU" dirty="0" smtClean="0"/>
              <a:t>, если же ниже, то карты сбрасываются.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395981" y="0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Обучение модели. </a:t>
            </a:r>
            <a:r>
              <a:rPr lang="ru-RU" sz="3600" dirty="0" err="1" smtClean="0"/>
              <a:t>Постфлоп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76463" y="389177"/>
            <a:ext cx="11871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На остальных стадиях, а именно флопе, тёрне и ривере, за выбор действия отвечает модель, представляющая собой нейронную сеть, а </a:t>
            </a:r>
            <a:r>
              <a:rPr lang="ru-RU" dirty="0"/>
              <a:t>т</a:t>
            </a:r>
            <a:r>
              <a:rPr lang="ru-RU" dirty="0" smtClean="0"/>
              <a:t>очнее сказать модели. </a:t>
            </a:r>
            <a:r>
              <a:rPr lang="ru-RU" dirty="0"/>
              <a:t>Д</a:t>
            </a:r>
            <a:r>
              <a:rPr lang="ru-RU" dirty="0" smtClean="0"/>
              <a:t>ля каждой стадии и для каждого количества игроков на данной стадии используется отдельная модель. Соответственно и наборы данных для каждой модели различны.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/>
              <a:t>Так как рассматриваем 3 стадии: флоп, тёрн и ривер, и 5 вариаций количества игроков, от 2 до 6 активных игроков, то за выбор действия в течение всей игры отвечают 15 моделей.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/>
              <a:t>Рассмотрим набор входных данных нейронной сети действующей в случае 2 активных игроков на флопе: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217" y="2978809"/>
            <a:ext cx="47204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VPIP </a:t>
            </a:r>
            <a:r>
              <a:rPr lang="ru-RU" dirty="0" smtClean="0"/>
              <a:t>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AF (aggression factor) </a:t>
            </a:r>
            <a:r>
              <a:rPr lang="ru-RU" dirty="0" smtClean="0"/>
              <a:t>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AcF</a:t>
            </a:r>
            <a:r>
              <a:rPr lang="en-US" dirty="0" smtClean="0"/>
              <a:t> (aggression check factor) </a:t>
            </a:r>
            <a:r>
              <a:rPr lang="ru-RU" dirty="0" smtClean="0"/>
              <a:t>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WTSD </a:t>
            </a:r>
            <a:r>
              <a:rPr lang="ru-RU" dirty="0" smtClean="0"/>
              <a:t>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WWSF </a:t>
            </a:r>
            <a:r>
              <a:rPr lang="ru-RU" dirty="0" smtClean="0"/>
              <a:t>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  <a:endParaRPr lang="en-US" dirty="0" smtClean="0"/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Действие противника на </a:t>
            </a:r>
            <a:r>
              <a:rPr lang="ru-RU" dirty="0" err="1" smtClean="0"/>
              <a:t>префлопе</a:t>
            </a:r>
            <a:r>
              <a:rPr lang="ru-RU" dirty="0" smtClean="0"/>
              <a:t>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213918" y="3077146"/>
            <a:ext cx="4720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Действие</a:t>
            </a:r>
            <a:r>
              <a:rPr lang="en-US" dirty="0" smtClean="0"/>
              <a:t> </a:t>
            </a:r>
            <a:r>
              <a:rPr lang="ru-RU" dirty="0" smtClean="0"/>
              <a:t>противника на флопе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Средняя возможная сила руки противника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Текущая ставка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Моя сила руки (</a:t>
            </a:r>
            <a:r>
              <a:rPr lang="en-US" dirty="0" smtClean="0"/>
              <a:t>[0, 1]</a:t>
            </a:r>
            <a:r>
              <a:rPr lang="ru-RU" dirty="0" smtClean="0"/>
              <a:t>)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Моя позиция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6463" y="5825635"/>
            <a:ext cx="11871157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600" dirty="0" smtClean="0"/>
              <a:t>А метки для входных данных, как было сказано ранее, представлены виде единичного вектора (напр. </a:t>
            </a:r>
            <a:r>
              <a:rPr lang="en-US" sz="1600" dirty="0" smtClean="0"/>
              <a:t>[1, 0, 0]</a:t>
            </a:r>
            <a:r>
              <a:rPr lang="ru-RU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29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Обучение модели. </a:t>
            </a:r>
            <a:r>
              <a:rPr lang="ru-RU" sz="3600" dirty="0" err="1" smtClean="0"/>
              <a:t>Постфлоп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08792" y="502790"/>
            <a:ext cx="1139588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На картинке </a:t>
            </a:r>
            <a:r>
              <a:rPr lang="ru-RU" dirty="0" smtClean="0"/>
              <a:t>представлена </a:t>
            </a:r>
            <a:r>
              <a:rPr lang="ru-RU" dirty="0" smtClean="0"/>
              <a:t>архитектуры нейронных сетей действующие на флопе при 2 активных </a:t>
            </a:r>
            <a:r>
              <a:rPr lang="ru-RU" dirty="0" smtClean="0"/>
              <a:t>игроках.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91" y="1286042"/>
            <a:ext cx="4712160" cy="48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8" y="1010621"/>
            <a:ext cx="4804229" cy="381239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57" y="2145971"/>
            <a:ext cx="3831772" cy="3983963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Обучение модели. </a:t>
            </a:r>
            <a:r>
              <a:rPr lang="ru-RU" sz="3600" dirty="0" err="1" smtClean="0"/>
              <a:t>Постфлоп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08792" y="502790"/>
            <a:ext cx="113958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На картинке </a:t>
            </a:r>
            <a:r>
              <a:rPr lang="ru-RU" dirty="0" smtClean="0"/>
              <a:t>представлена </a:t>
            </a:r>
            <a:r>
              <a:rPr lang="ru-RU" dirty="0" smtClean="0"/>
              <a:t>архитектуры нейронных сетей действующие на флопе при </a:t>
            </a:r>
            <a:r>
              <a:rPr lang="ru-RU" dirty="0" smtClean="0"/>
              <a:t>3 </a:t>
            </a:r>
            <a:r>
              <a:rPr lang="ru-RU" dirty="0" smtClean="0"/>
              <a:t>активных </a:t>
            </a:r>
            <a:r>
              <a:rPr lang="ru-RU" dirty="0" smtClean="0"/>
              <a:t>игроках.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2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Обучение модели. </a:t>
            </a:r>
            <a:r>
              <a:rPr lang="ru-RU" sz="3600" dirty="0" err="1" smtClean="0"/>
              <a:t>Постфлоп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23079" y="657224"/>
            <a:ext cx="113958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Количество </a:t>
            </a:r>
            <a:r>
              <a:rPr lang="ru-RU" dirty="0" smtClean="0"/>
              <a:t>раздач</a:t>
            </a:r>
            <a:r>
              <a:rPr lang="ru-RU" dirty="0" smtClean="0"/>
              <a:t> </a:t>
            </a:r>
            <a:r>
              <a:rPr lang="ru-RU" dirty="0" smtClean="0"/>
              <a:t>используемое в качестве данных для </a:t>
            </a:r>
            <a:r>
              <a:rPr lang="ru-RU" dirty="0" smtClean="0"/>
              <a:t>обучения:</a:t>
            </a: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53075" y="1122094"/>
            <a:ext cx="4977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Ривер: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22912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1782 раздачи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123 раздачи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18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0 раздач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75479" y="1274495"/>
            <a:ext cx="49775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Флоп: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10561 раздача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2293 раздачи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293 раздачи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18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0 раздач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Тёрн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16047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2065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183 раздачи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11 раздач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ru-RU" dirty="0" smtClean="0"/>
              <a:t>0 раздач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Результаты обучения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08792" y="962557"/>
            <a:ext cx="1139588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 smtClean="0"/>
              <a:t>Так как подавляющая часть данных представлена для случая 2 активных игроков, представлены результаты модели только на случай 2 активных игроков за столом.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 smtClean="0"/>
              <a:t>Значения функций потерь (</a:t>
            </a:r>
            <a:r>
              <a:rPr lang="en-US" dirty="0" smtClean="0"/>
              <a:t>cross-entropy</a:t>
            </a:r>
            <a:r>
              <a:rPr lang="ru-RU" dirty="0" smtClean="0"/>
              <a:t>) и метрик (</a:t>
            </a:r>
            <a:r>
              <a:rPr lang="en-US" dirty="0" smtClean="0"/>
              <a:t>accuracy</a:t>
            </a:r>
            <a:r>
              <a:rPr lang="ru-RU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Флоп, 2 игрока: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Тёрн, 2 игрока: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Ривер, 2 игрока: </a:t>
            </a:r>
          </a:p>
          <a:p>
            <a:pPr lvl="1" algn="just">
              <a:lnSpc>
                <a:spcPct val="150000"/>
              </a:lnSpc>
            </a:pPr>
            <a:r>
              <a:rPr lang="ru-RU" dirty="0" smtClean="0"/>
              <a:t>В качестве </a:t>
            </a:r>
            <a:r>
              <a:rPr lang="ru-RU" dirty="0" err="1" smtClean="0"/>
              <a:t>валидационного</a:t>
            </a:r>
            <a:r>
              <a:rPr lang="ru-RU" dirty="0" smtClean="0"/>
              <a:t> набора данных использовались последние 10% раздач.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7464" y="2462967"/>
            <a:ext cx="5729287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0.8733 -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0.5919 -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0.6342 -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0.7609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2319" y="2881971"/>
            <a:ext cx="5714432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0.7324 -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0.6953 -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0.5009 -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0.7938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7464" y="3270462"/>
            <a:ext cx="5643563" cy="1692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0.6074 -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0.7598 -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0.6210 - 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val_accuracy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0.7318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Результаты обучения. Матрица предсказаний. Флоп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775905"/>
            <a:ext cx="6901339" cy="547763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43375" y="1057274"/>
            <a:ext cx="3929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Результаты обучения. Матрица предсказаний. Тёрн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6" y="988316"/>
            <a:ext cx="5808540" cy="48941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014788" y="1243013"/>
            <a:ext cx="3529012" cy="185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1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410269" y="150173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Введение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79348" y="1592477"/>
            <a:ext cx="604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 последние годы в области искусственного интеллекта ИИ были достигнуты большие успехи и игры часто служат сложными задачами ориентирами и вехами для прогресса. </a:t>
            </a:r>
            <a:endParaRPr lang="ru-RU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Покер на протяжении десятилетий служил сложной задачей для областей искусственного интеллекта ИИ и теории игр. </a:t>
            </a:r>
            <a:endParaRPr lang="ru-RU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большинство предыдущих прорывов были ограничены настройками, в которых участвовали только два игрока.</a:t>
            </a:r>
          </a:p>
        </p:txBody>
      </p:sp>
      <p:pic>
        <p:nvPicPr>
          <p:cNvPr id="1026" name="Picture 2" descr="https://www.aivanet.com/wp-content/uploads/2017/11/infographic-ai-poker-2_thu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96" y="2073728"/>
            <a:ext cx="4966605" cy="30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67406" y="114299"/>
            <a:ext cx="10058400" cy="542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Результаты обучения. Матрица предсказаний. Ривер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18" y="889821"/>
            <a:ext cx="6176394" cy="52040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686175" y="1214438"/>
            <a:ext cx="3814763" cy="171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2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410269" y="150173"/>
            <a:ext cx="10058400" cy="66833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 стратегиях в играх играх и неполной информации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0206" y="954011"/>
            <a:ext cx="10617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Искусственный интеллект достиг сверхчеловеческих результатов в таких играх как шашки, шахматы или </a:t>
            </a:r>
            <a:r>
              <a:rPr lang="ru-RU" sz="1600" dirty="0" err="1"/>
              <a:t>го</a:t>
            </a:r>
            <a:r>
              <a:rPr lang="ru-RU" sz="1600" dirty="0"/>
              <a:t>.  Во всех этих играх участвуют только два </a:t>
            </a:r>
            <a:r>
              <a:rPr lang="ru-RU" sz="1600" dirty="0" smtClean="0"/>
              <a:t>игрока</a:t>
            </a:r>
          </a:p>
          <a:p>
            <a:pPr indent="-36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окер </a:t>
            </a:r>
            <a:r>
              <a:rPr lang="ru-RU" sz="1600" dirty="0"/>
              <a:t>является игрой с нулевой суммой, </a:t>
            </a:r>
            <a:r>
              <a:rPr lang="ru-RU" sz="1600" dirty="0" smtClean="0"/>
              <a:t>поэтому в </a:t>
            </a:r>
            <a:r>
              <a:rPr lang="ru-RU" sz="1600" dirty="0" smtClean="0"/>
              <a:t>этой игре можно найти стратегию удовлетворяющую равновесию </a:t>
            </a:r>
            <a:r>
              <a:rPr lang="ru-RU" sz="1600" dirty="0" err="1"/>
              <a:t>нэша</a:t>
            </a:r>
            <a:r>
              <a:rPr lang="ru-RU" sz="1600" dirty="0"/>
              <a:t>. Но кроме этого, </a:t>
            </a:r>
            <a:r>
              <a:rPr lang="ru-RU" sz="1600" dirty="0" smtClean="0"/>
              <a:t>при обучении модели будут исследоваться </a:t>
            </a:r>
            <a:r>
              <a:rPr lang="ru-RU" sz="1600" dirty="0"/>
              <a:t>методы построения стратегий на основании особенностей игры оппонентов</a:t>
            </a:r>
          </a:p>
        </p:txBody>
      </p:sp>
      <p:pic>
        <p:nvPicPr>
          <p:cNvPr id="5" name="Рисунок 4" descr="https://habrastorage.org/r/w1560/web/537/be7/b5f/537be7b5f348423a8d98356aa683003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115" y="3170003"/>
            <a:ext cx="3226619" cy="28348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99633" y="3170003"/>
            <a:ext cx="8279145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600" dirty="0"/>
              <a:t>Покер, в отличие от шахмат или шашек, как правило, является многопользовательской игрой, то есть в игре принимают участие множество агентов. В </a:t>
            </a:r>
            <a:r>
              <a:rPr lang="ru-RU" sz="1600" dirty="0" err="1"/>
              <a:t>мультиагентной</a:t>
            </a:r>
            <a:r>
              <a:rPr lang="ru-RU" sz="1600" dirty="0"/>
              <a:t> среде агенты взаимодействуют между собой и не всегда знают стратегии, цели и возможности других своих оппонентов. Оптимальное поведение агента, </a:t>
            </a:r>
            <a:r>
              <a:rPr lang="ru-RU" sz="1600" dirty="0" err="1"/>
              <a:t>максимизирующего</a:t>
            </a:r>
            <a:r>
              <a:rPr lang="ru-RU" sz="1600" dirty="0"/>
              <a:t> свой результат в подобной среде, зависит от действий других агентов. Для построения эффективного агента в такой среде необходимо адаптироваться к действиям других игроков, моделируя их стратегии и обучаясь на основе их поведения.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15904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410269" y="150173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 покере. Техасский </a:t>
            </a:r>
            <a:r>
              <a:rPr lang="ru-RU" sz="3600" dirty="0" err="1" smtClean="0"/>
              <a:t>холдем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63280" y="1316197"/>
            <a:ext cx="108906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/>
              <a:t>Техасский </a:t>
            </a:r>
            <a:r>
              <a:rPr lang="ru-RU" dirty="0" err="1"/>
              <a:t>холдем</a:t>
            </a:r>
            <a:r>
              <a:rPr lang="ru-RU" dirty="0"/>
              <a:t> - самая популярная разновидность покера. Принудительными ставками являются большой </a:t>
            </a:r>
            <a:r>
              <a:rPr lang="ru-RU" dirty="0" err="1"/>
              <a:t>блайнд</a:t>
            </a:r>
            <a:r>
              <a:rPr lang="ru-RU" dirty="0"/>
              <a:t> (BB) и малый </a:t>
            </a:r>
            <a:r>
              <a:rPr lang="ru-RU" dirty="0" err="1"/>
              <a:t>блайнд</a:t>
            </a:r>
            <a:r>
              <a:rPr lang="ru-RU" dirty="0"/>
              <a:t> (MB), MB = BB * 0.5, их размеры должны быть установлены до начала игры в покер. После того как </a:t>
            </a:r>
            <a:r>
              <a:rPr lang="ru-RU" dirty="0" err="1"/>
              <a:t>блайнды</a:t>
            </a:r>
            <a:r>
              <a:rPr lang="ru-RU" dirty="0"/>
              <a:t> поставлены, игрокам выдается две частной карты в закрытом виде. </a:t>
            </a:r>
            <a:endParaRPr lang="ru-RU" dirty="0" smtClean="0"/>
          </a:p>
        </p:txBody>
      </p:sp>
      <p:pic>
        <p:nvPicPr>
          <p:cNvPr id="2050" name="Picture 2" descr="https://catchsuccess.ru/wp-content/uploads/9/c/5/9c5e8da23708415006ea2050a8a7d36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17" y="3152711"/>
            <a:ext cx="5447464" cy="28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39" y="3418220"/>
            <a:ext cx="3747910" cy="18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95" y="818511"/>
            <a:ext cx="7573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/>
              <a:t>Существуют 4 раунда торговли:. 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Префлоп</a:t>
            </a:r>
            <a:r>
              <a:rPr lang="ru-RU" dirty="0"/>
              <a:t> - после того, как </a:t>
            </a:r>
            <a:r>
              <a:rPr lang="ru-RU" dirty="0" err="1"/>
              <a:t>блайнды</a:t>
            </a:r>
            <a:r>
              <a:rPr lang="ru-RU" dirty="0"/>
              <a:t> поставлены, игрок, сидящий слева от игрока, заплатившего большой </a:t>
            </a:r>
            <a:r>
              <a:rPr lang="ru-RU" dirty="0" err="1"/>
              <a:t>блайнд</a:t>
            </a:r>
            <a:r>
              <a:rPr lang="ru-RU" dirty="0"/>
              <a:t>, начинает торговлю. После окончания торговли дополнительно открывается три общие карты. 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Флоп - торговлю начинает игрок, поставивший малый </a:t>
            </a:r>
            <a:r>
              <a:rPr lang="ru-RU" dirty="0" err="1"/>
              <a:t>блайнд</a:t>
            </a:r>
            <a:r>
              <a:rPr lang="ru-RU" dirty="0"/>
              <a:t>. После окончания торговли дополнительно открывается одна общая карта в открытом виде.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Терн - торговлю начинает игрок, поставивший малый </a:t>
            </a:r>
            <a:r>
              <a:rPr lang="ru-RU" dirty="0" err="1"/>
              <a:t>блайнд</a:t>
            </a:r>
            <a:r>
              <a:rPr lang="ru-RU" dirty="0"/>
              <a:t>. После окончания торговли дополнительно открывается одна общая карта. 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Ривер - торговлю начинает игрок, поставивший малый </a:t>
            </a:r>
            <a:r>
              <a:rPr lang="ru-RU" dirty="0" err="1"/>
              <a:t>блайнд</a:t>
            </a:r>
            <a:r>
              <a:rPr lang="ru-RU" dirty="0"/>
              <a:t>. После окончания торговли игроки открывают свои карты. Побеждает игрок, чья комбинация сильнее. 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1410269" y="150173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 покере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61" y="1967593"/>
            <a:ext cx="4221708" cy="2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0269" y="33465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О покере. Техасский </a:t>
            </a:r>
            <a:r>
              <a:rPr lang="ru-RU" sz="3600" dirty="0" err="1" smtClean="0"/>
              <a:t>холдем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44737" y="748513"/>
            <a:ext cx="1177801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600" dirty="0"/>
              <a:t>Техасский </a:t>
            </a:r>
            <a:r>
              <a:rPr lang="ru-RU" sz="1600" dirty="0" err="1"/>
              <a:t>холдем</a:t>
            </a:r>
            <a:r>
              <a:rPr lang="ru-RU" sz="1600" dirty="0"/>
              <a:t> - самая популярная разновидность </a:t>
            </a:r>
            <a:r>
              <a:rPr lang="ru-RU" sz="1600" dirty="0" smtClean="0"/>
              <a:t>покера. Принудительными </a:t>
            </a:r>
            <a:r>
              <a:rPr lang="ru-RU" sz="1600" dirty="0"/>
              <a:t>ставками являются большой </a:t>
            </a:r>
            <a:r>
              <a:rPr lang="ru-RU" sz="1600" dirty="0" err="1"/>
              <a:t>блайнд</a:t>
            </a:r>
            <a:r>
              <a:rPr lang="ru-RU" sz="1600" dirty="0"/>
              <a:t> (BB) и малый </a:t>
            </a:r>
            <a:r>
              <a:rPr lang="ru-RU" sz="1600" dirty="0" err="1"/>
              <a:t>блайнд</a:t>
            </a:r>
            <a:r>
              <a:rPr lang="ru-RU" sz="1600" dirty="0"/>
              <a:t> (MB), MB = BB * </a:t>
            </a:r>
            <a:r>
              <a:rPr lang="ru-RU" sz="1600" dirty="0" smtClean="0"/>
              <a:t>0.5После </a:t>
            </a:r>
            <a:r>
              <a:rPr lang="ru-RU" sz="1600" dirty="0"/>
              <a:t>того как </a:t>
            </a:r>
            <a:r>
              <a:rPr lang="ru-RU" sz="1600" dirty="0" err="1"/>
              <a:t>блайнды</a:t>
            </a:r>
            <a:r>
              <a:rPr lang="ru-RU" sz="1600" dirty="0"/>
              <a:t> поставлены, игрокам выдается две частные карты. </a:t>
            </a:r>
            <a:endParaRPr lang="ru-RU" sz="16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44" y="1541294"/>
            <a:ext cx="3747910" cy="18629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737" y="2953379"/>
            <a:ext cx="116424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1600" dirty="0" smtClean="0"/>
              <a:t>Существуют 4 раунда торговли: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err="1" smtClean="0"/>
              <a:t>Префлоп</a:t>
            </a:r>
            <a:r>
              <a:rPr lang="ru-RU" sz="1600" dirty="0" smtClean="0"/>
              <a:t> – начинает игрок, сидящий слева от игрока, заплатившего большой </a:t>
            </a:r>
            <a:r>
              <a:rPr lang="ru-RU" sz="1600" dirty="0" err="1" smtClean="0"/>
              <a:t>блайнд</a:t>
            </a:r>
            <a:r>
              <a:rPr lang="ru-RU" sz="1600" dirty="0" smtClean="0"/>
              <a:t>, начинает торговлю. После окончания торговли открывается три общие карты.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Флоп - торговлю начинает игрок, на малом </a:t>
            </a:r>
            <a:r>
              <a:rPr lang="ru-RU" sz="1600" dirty="0" err="1" smtClean="0"/>
              <a:t>блайнде</a:t>
            </a:r>
            <a:r>
              <a:rPr lang="ru-RU" sz="1600" dirty="0" smtClean="0"/>
              <a:t>. После окончания торговли дополнительно открывается одна общая карт.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Терн - торговлю начинает игрок, на малом </a:t>
            </a:r>
            <a:r>
              <a:rPr lang="ru-RU" sz="1600" dirty="0" err="1" smtClean="0"/>
              <a:t>блайнде</a:t>
            </a:r>
            <a:r>
              <a:rPr lang="ru-RU" sz="1600" dirty="0" smtClean="0"/>
              <a:t>. После окончания торговли дополнительно открывается одна общая карта.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 smtClean="0"/>
              <a:t>Ривер - торговлю начинает игрок, на малом </a:t>
            </a:r>
            <a:r>
              <a:rPr lang="ru-RU" sz="1600" dirty="0" err="1" smtClean="0"/>
              <a:t>блайнде</a:t>
            </a:r>
            <a:r>
              <a:rPr lang="ru-RU" sz="1600" dirty="0" smtClean="0"/>
              <a:t>. После окончания торговли игроки открывают свои карты. Побеждает игрок, чья комбинация из двух его частных карт и пяти общих карт сильнее.</a:t>
            </a:r>
          </a:p>
          <a:p>
            <a:pPr indent="450000" algn="just">
              <a:lnSpc>
                <a:spcPct val="150000"/>
              </a:lnSpc>
            </a:pPr>
            <a:r>
              <a:rPr lang="ru-RU" sz="1600" dirty="0" smtClean="0"/>
              <a:t>Между раундами торговли раздаются новые общие карты в открытом виде, их количество равно пяти.</a:t>
            </a:r>
          </a:p>
        </p:txBody>
      </p:sp>
    </p:spTree>
    <p:extLst>
      <p:ext uri="{BB962C8B-B14F-4D97-AF65-F5344CB8AC3E}">
        <p14:creationId xmlns:p14="http://schemas.microsoft.com/office/powerpoint/2010/main" val="6311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0269" y="33465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Исследуемая задача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4023" y="921584"/>
            <a:ext cx="1139588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b="1" dirty="0"/>
              <a:t>Цель исследования: </a:t>
            </a:r>
            <a:r>
              <a:rPr lang="ru-RU" dirty="0"/>
              <a:t>изучить и использовать методы машинного обучения в среде с неполной информацией для разработки модели, способной выбирать наиболее выгодные решения. </a:t>
            </a:r>
          </a:p>
          <a:p>
            <a:pPr indent="450000" algn="just">
              <a:lnSpc>
                <a:spcPct val="150000"/>
              </a:lnSpc>
            </a:pPr>
            <a:r>
              <a:rPr lang="ru-RU" b="1" dirty="0"/>
              <a:t>Проблемы:</a:t>
            </a:r>
            <a:r>
              <a:rPr lang="ru-RU" dirty="0"/>
              <a:t> главная проблема, ложащаяся на плечи искусственного интеллекта – это обработка огромного количества данных и игровых ситуаций.</a:t>
            </a:r>
          </a:p>
          <a:p>
            <a:pPr indent="450000" algn="just">
              <a:lnSpc>
                <a:spcPct val="150000"/>
              </a:lnSpc>
            </a:pPr>
            <a:r>
              <a:rPr lang="ru-RU" b="1" dirty="0"/>
              <a:t>Используемые методы:</a:t>
            </a:r>
            <a:r>
              <a:rPr lang="ru-RU" dirty="0"/>
              <a:t> среда разработки – </a:t>
            </a:r>
            <a:r>
              <a:rPr lang="en-US" dirty="0" err="1"/>
              <a:t>Colaboratory</a:t>
            </a:r>
            <a:r>
              <a:rPr lang="ru-RU" dirty="0"/>
              <a:t> и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lang="ru-RU" dirty="0"/>
              <a:t>, язык программирования – </a:t>
            </a:r>
            <a:r>
              <a:rPr lang="en-US" dirty="0"/>
              <a:t>Python</a:t>
            </a:r>
            <a:r>
              <a:rPr lang="ru-RU" dirty="0"/>
              <a:t>, для построения модели использовались нейронные сети, состоящие из </a:t>
            </a:r>
            <a:r>
              <a:rPr lang="ru-RU" dirty="0" err="1"/>
              <a:t>полносвязных</a:t>
            </a:r>
            <a:r>
              <a:rPr lang="ru-RU" dirty="0"/>
              <a:t> слоёв, сети строились с использованием библиотеки </a:t>
            </a:r>
            <a:r>
              <a:rPr lang="en-US" dirty="0" err="1"/>
              <a:t>Keras</a:t>
            </a:r>
            <a:r>
              <a:rPr lang="ru-RU" dirty="0"/>
              <a:t>.</a:t>
            </a:r>
          </a:p>
          <a:p>
            <a:pPr indent="450000" algn="just">
              <a:lnSpc>
                <a:spcPct val="150000"/>
              </a:lnSpc>
            </a:pPr>
            <a:r>
              <a:rPr lang="ru-RU" b="1" dirty="0"/>
              <a:t>Возможные применения: </a:t>
            </a:r>
            <a:r>
              <a:rPr lang="ru-RU" dirty="0"/>
              <a:t>алгоритмы, используемые для игры в покер, универсальны и в основном направлены на обучение агентов в средах с неполной информацией, поэтому эти алгоритмы можно перенести на множество приложений, где требуется принятие решений в среде с неполной информацией: как например в безопасности так и в маркетинге.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221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0269" y="33465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Абстракции для неполной информации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72882" y="1017617"/>
            <a:ext cx="113958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/>
              <a:t>В </a:t>
            </a:r>
            <a:r>
              <a:rPr lang="ru-RU" dirty="0" err="1"/>
              <a:t>безлимитном</a:t>
            </a:r>
            <a:r>
              <a:rPr lang="ru-RU" dirty="0"/>
              <a:t> техасском </a:t>
            </a:r>
            <a:r>
              <a:rPr lang="ru-RU" dirty="0" err="1"/>
              <a:t>холдеме</a:t>
            </a:r>
            <a:r>
              <a:rPr lang="ru-RU" dirty="0"/>
              <a:t> слишком много моментов для принятия решений, чтобы рассуждать о них по отдельности. Чтобы уменьшить сложность игры исключаются некоторые действия из рассмотрения, а также объединяются похожие точки принятия решений в процессе, это и называется абстракцией в покере. </a:t>
            </a:r>
            <a:endParaRPr lang="ru-RU" dirty="0" smtClean="0"/>
          </a:p>
          <a:p>
            <a:pPr indent="457200" algn="just">
              <a:lnSpc>
                <a:spcPct val="150000"/>
              </a:lnSpc>
            </a:pPr>
            <a:r>
              <a:rPr lang="ru-RU" dirty="0"/>
              <a:t>В проекте рассматриваются два вида абстракции: абстракция действия и абстракция информации.</a:t>
            </a:r>
          </a:p>
          <a:p>
            <a:pPr indent="457200" algn="just">
              <a:lnSpc>
                <a:spcPct val="150000"/>
              </a:lnSpc>
            </a:pPr>
            <a:r>
              <a:rPr lang="ru-RU" dirty="0" smtClean="0"/>
              <a:t>Например абстракция действия используется, чтобы </a:t>
            </a:r>
            <a:r>
              <a:rPr lang="ru-RU" dirty="0"/>
              <a:t>уменьшить сложность формирования </a:t>
            </a:r>
            <a:r>
              <a:rPr lang="ru-RU" dirty="0" smtClean="0"/>
              <a:t>стратегии рассматривая </a:t>
            </a:r>
            <a:r>
              <a:rPr lang="ru-RU" dirty="0"/>
              <a:t>только, несколько различных вариантов торговли. </a:t>
            </a:r>
            <a:endParaRPr lang="ru-RU" dirty="0" smtClean="0"/>
          </a:p>
          <a:p>
            <a:pPr indent="457200" algn="just">
              <a:lnSpc>
                <a:spcPct val="150000"/>
              </a:lnSpc>
            </a:pPr>
            <a:r>
              <a:rPr lang="ru-RU" dirty="0"/>
              <a:t>Три варианта торговли на любой стадии: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Сброс карт (</a:t>
            </a:r>
            <a:r>
              <a:rPr lang="en-US" dirty="0"/>
              <a:t>Fold</a:t>
            </a:r>
            <a:r>
              <a:rPr lang="ru-RU" dirty="0"/>
              <a:t>)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Чек/</a:t>
            </a:r>
            <a:r>
              <a:rPr lang="ru-RU" dirty="0" err="1"/>
              <a:t>Колл</a:t>
            </a:r>
            <a:r>
              <a:rPr lang="ru-RU" dirty="0"/>
              <a:t> (</a:t>
            </a:r>
            <a:r>
              <a:rPr lang="en-US" dirty="0"/>
              <a:t>check</a:t>
            </a:r>
            <a:r>
              <a:rPr lang="ru-RU" dirty="0"/>
              <a:t>/</a:t>
            </a:r>
            <a:r>
              <a:rPr lang="en-US" dirty="0"/>
              <a:t>call</a:t>
            </a:r>
            <a:r>
              <a:rPr lang="ru-RU" dirty="0"/>
              <a:t>; </a:t>
            </a:r>
            <a:r>
              <a:rPr lang="en-US" dirty="0"/>
              <a:t>check</a:t>
            </a:r>
            <a:r>
              <a:rPr lang="ru-RU" dirty="0"/>
              <a:t> – продолжаем играть без повышения ставки, при этом никто не делал ставку до; </a:t>
            </a:r>
            <a:r>
              <a:rPr lang="en-US" dirty="0"/>
              <a:t>call</a:t>
            </a:r>
            <a:r>
              <a:rPr lang="ru-RU" dirty="0"/>
              <a:t> – уравниваем ставку сделанную, да нашего хода)</a:t>
            </a:r>
          </a:p>
          <a:p>
            <a:pPr lvl="0" indent="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Бет/</a:t>
            </a:r>
            <a:r>
              <a:rPr lang="ru-RU" dirty="0" err="1"/>
              <a:t>Рейз</a:t>
            </a:r>
            <a:r>
              <a:rPr lang="ru-RU" dirty="0"/>
              <a:t> (</a:t>
            </a:r>
            <a:r>
              <a:rPr lang="en-US" dirty="0"/>
              <a:t>Bet</a:t>
            </a:r>
            <a:r>
              <a:rPr lang="ru-RU" dirty="0"/>
              <a:t>/</a:t>
            </a:r>
            <a:r>
              <a:rPr lang="en-US" dirty="0"/>
              <a:t>Raise</a:t>
            </a:r>
            <a:r>
              <a:rPr lang="ru-RU" dirty="0"/>
              <a:t>; </a:t>
            </a:r>
            <a:r>
              <a:rPr lang="en-US" dirty="0"/>
              <a:t>bet </a:t>
            </a:r>
            <a:r>
              <a:rPr lang="ru-RU" dirty="0"/>
              <a:t>– повышение ставки, при этом никто не делал ставку до; </a:t>
            </a:r>
            <a:r>
              <a:rPr lang="en-US" dirty="0"/>
              <a:t>raise</a:t>
            </a:r>
            <a:r>
              <a:rPr lang="ru-RU" dirty="0"/>
              <a:t> – </a:t>
            </a:r>
            <a:r>
              <a:rPr lang="ru-RU" dirty="0" err="1"/>
              <a:t>переповышение</a:t>
            </a:r>
            <a:r>
              <a:rPr lang="ru-RU" dirty="0"/>
              <a:t> ставки, сделанной до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572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410269" y="33465"/>
            <a:ext cx="10058400" cy="66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/>
              <a:t>Описание игроков в эмулированной игре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30861" y="701803"/>
            <a:ext cx="11395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/>
              <a:t>Другая форма абстракции, которая используется в проекте - это абстракция информации. </a:t>
            </a:r>
            <a:r>
              <a:rPr lang="ru-RU" dirty="0" smtClean="0"/>
              <a:t>Для </a:t>
            </a:r>
            <a:r>
              <a:rPr lang="ru-RU" dirty="0"/>
              <a:t>обобщения информации вводятся некоторые параметры, характеризующие её</a:t>
            </a:r>
            <a:r>
              <a:rPr lang="ru-RU" dirty="0" smtClean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Сила руки (</a:t>
            </a:r>
            <a:r>
              <a:rPr lang="en-US" dirty="0"/>
              <a:t>Hand strength</a:t>
            </a:r>
            <a:r>
              <a:rPr lang="ru-RU" dirty="0"/>
              <a:t>/</a:t>
            </a:r>
            <a:r>
              <a:rPr lang="en-US" dirty="0"/>
              <a:t>HS</a:t>
            </a:r>
            <a:r>
              <a:rPr lang="ru-RU" dirty="0"/>
              <a:t>) – используется на последних 3 стадиях торговли (флоп, тёрн, ривер), значение </a:t>
            </a:r>
            <a:r>
              <a:rPr lang="en-US" dirty="0"/>
              <a:t>HS</a:t>
            </a:r>
            <a:r>
              <a:rPr lang="ru-RU" dirty="0"/>
              <a:t> лежит в диапазоне [0, 1] и отражает отношение между количеством частных карт другого игрока, которые слабее наших, на общее количество всевозможных частных карт другого игрока.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силы руки – диаграмма отражает с какой вероятностью на выбранной стадии выбранная рука будет иметь определённую силу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173" y="3542249"/>
            <a:ext cx="4155621" cy="2447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861" y="3244383"/>
            <a:ext cx="7641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некоторых параметров характеризующие стратегию игрока: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VPIP</a:t>
            </a:r>
            <a:r>
              <a:rPr lang="ru-RU" dirty="0"/>
              <a:t> – диапазон значений [0, 1], используется на первой стадии игры, описывает отношение между количеством раздач, в которых игрок внёс фишки в игру, и общим количеством раздач.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PFR</a:t>
            </a:r>
            <a:r>
              <a:rPr lang="ru-RU" dirty="0"/>
              <a:t> – диапазон значений [0, 1], используется на первой стадии игры, описывает отношение между количеством раздач, в которых игрок повысил ставку, и общим количеством раздач.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AF</a:t>
            </a:r>
            <a:r>
              <a:rPr lang="ru-RU" dirty="0"/>
              <a:t> – диапазон значений [0, 1], используется на последних трёх стадиях игры, описывает отношение между количеством раздач, в которых игрок повысил ставку (</a:t>
            </a:r>
            <a:r>
              <a:rPr lang="en-US" dirty="0"/>
              <a:t>bet</a:t>
            </a:r>
            <a:r>
              <a:rPr lang="ru-RU" dirty="0"/>
              <a:t> или </a:t>
            </a:r>
            <a:r>
              <a:rPr lang="en-US" dirty="0"/>
              <a:t>raise</a:t>
            </a:r>
            <a:r>
              <a:rPr lang="ru-RU" dirty="0"/>
              <a:t>), и общим количеством раздач.</a:t>
            </a:r>
          </a:p>
        </p:txBody>
      </p:sp>
    </p:spTree>
    <p:extLst>
      <p:ext uri="{BB962C8B-B14F-4D97-AF65-F5344CB8AC3E}">
        <p14:creationId xmlns:p14="http://schemas.microsoft.com/office/powerpoint/2010/main" val="3394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1735</Words>
  <Application>Microsoft Office PowerPoint</Application>
  <PresentationFormat>Широкоэкранный</PresentationFormat>
  <Paragraphs>114</Paragraphs>
  <Slides>20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Ретро</vt:lpstr>
      <vt:lpstr>Пакет</vt:lpstr>
      <vt:lpstr>Решение задач методами машинного обучения в среде с неполной информацией</vt:lpstr>
      <vt:lpstr>Презентация PowerPoint</vt:lpstr>
      <vt:lpstr>О стратегиях в играх играх и неполной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42</cp:revision>
  <dcterms:created xsi:type="dcterms:W3CDTF">2022-11-20T18:20:20Z</dcterms:created>
  <dcterms:modified xsi:type="dcterms:W3CDTF">2022-12-19T17:18:05Z</dcterms:modified>
</cp:coreProperties>
</file>