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287000" cx="18288000"/>
  <p:notesSz cx="6858000" cy="9144000"/>
  <p:embeddedFontLst>
    <p:embeddedFont>
      <p:font typeface="Alatsi"/>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j1tGTzCWIdPp8JysRxQ5hpfTZI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C00065-B8B2-4F45-A2EC-E4D3378FEE43}">
  <a:tblStyle styleId="{42C00065-B8B2-4F45-A2EC-E4D3378FEE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atsi-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1344e56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 proyecto es relevante porque moderniza la gestión de datos en la veterinaria, mejorando tanto la eficiencia en el manejo de citas. Con esta solución, la veterinaria ahorra tiempo y puede incrementar sus ingresos gracias a la optimización de sus procesos</a:t>
            </a:r>
            <a:endParaRPr/>
          </a:p>
        </p:txBody>
      </p:sp>
      <p:sp>
        <p:nvSpPr>
          <p:cNvPr id="424" name="Google Shape;424;g321344e561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a:t>
            </a:r>
            <a:r>
              <a:rPr lang="en-US"/>
              <a:t>está</a:t>
            </a:r>
            <a:r>
              <a:rPr lang="en-US"/>
              <a:t> considerado para recibir solo un valor y no </a:t>
            </a:r>
            <a:r>
              <a:rPr lang="en-US"/>
              <a:t>múltiples</a:t>
            </a:r>
            <a:r>
              <a:rPr lang="en-US"/>
              <a:t> compuestos o listas y por </a:t>
            </a:r>
            <a:r>
              <a:rPr lang="en-US"/>
              <a:t>último</a:t>
            </a:r>
            <a:r>
              <a:rPr lang="en-US"/>
              <a:t>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a:t>
            </a:r>
            <a:r>
              <a:rPr lang="en-US"/>
              <a:t>dependería</a:t>
            </a:r>
            <a:r>
              <a:rPr lang="en-US"/>
              <a:t> en ese caso no </a:t>
            </a:r>
            <a:r>
              <a:rPr lang="en-US"/>
              <a:t>dependería</a:t>
            </a:r>
            <a:r>
              <a:rPr lang="en-US"/>
              <a:t>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a:t>
            </a:r>
            <a:r>
              <a:rPr lang="en-US"/>
              <a:t>está</a:t>
            </a:r>
            <a:r>
              <a:rPr lang="en-US"/>
              <a:t>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a:t>
            </a:r>
            <a:r>
              <a:rPr lang="en-US"/>
              <a:t>está</a:t>
            </a:r>
            <a:r>
              <a:rPr lang="en-US"/>
              <a:t> contemplada como mejora a futuro, incluyendo las fichas de los pacientes que se atendieron con la veterinaria.</a:t>
            </a:r>
            <a:endParaRPr/>
          </a:p>
        </p:txBody>
      </p:sp>
      <p:sp>
        <p:nvSpPr>
          <p:cNvPr id="445" name="Google Shape;4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b83cfe2b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está considerado para recibir solo un valor y no múltiples compuestos o listas y por último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dependería en ese caso no dependería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está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está contemplada como mejora a futuro, incluyendo las fichas de los pacientes que se atendieron con la veterinaria.</a:t>
            </a:r>
            <a:endParaRPr/>
          </a:p>
        </p:txBody>
      </p:sp>
      <p:sp>
        <p:nvSpPr>
          <p:cNvPr id="468" name="Google Shape;468;g31b83cfe2b7_1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99cd5fdf5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a:t>
            </a:r>
            <a:r>
              <a:rPr lang="en-US"/>
              <a:t>está</a:t>
            </a:r>
            <a:r>
              <a:rPr lang="en-US"/>
              <a:t> considerado para recibir solo un valor y no </a:t>
            </a:r>
            <a:r>
              <a:rPr lang="en-US"/>
              <a:t>múltiples</a:t>
            </a:r>
            <a:r>
              <a:rPr lang="en-US"/>
              <a:t> compuestos o listas y por </a:t>
            </a:r>
            <a:r>
              <a:rPr lang="en-US"/>
              <a:t>último</a:t>
            </a:r>
            <a:r>
              <a:rPr lang="en-US"/>
              <a:t>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dependería en ese caso no </a:t>
            </a:r>
            <a:r>
              <a:rPr lang="en-US"/>
              <a:t>dependería</a:t>
            </a:r>
            <a:r>
              <a:rPr lang="en-US"/>
              <a:t>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a:t>
            </a:r>
            <a:r>
              <a:rPr lang="en-US"/>
              <a:t>está</a:t>
            </a:r>
            <a:r>
              <a:rPr lang="en-US"/>
              <a:t>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a:t>
            </a:r>
            <a:r>
              <a:rPr lang="en-US"/>
              <a:t>está</a:t>
            </a:r>
            <a:r>
              <a:rPr lang="en-US"/>
              <a:t> contemplada como mejora a futuro, incluyendo las fichas de los pacientes que se atendieron con la veterinaria.</a:t>
            </a:r>
            <a:endParaRPr/>
          </a:p>
        </p:txBody>
      </p:sp>
      <p:sp>
        <p:nvSpPr>
          <p:cNvPr id="491" name="Google Shape;491;g3199cd5fdf5_1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199cd5fdf5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a:t>
            </a:r>
            <a:r>
              <a:rPr lang="en-US"/>
              <a:t>está</a:t>
            </a:r>
            <a:r>
              <a:rPr lang="en-US"/>
              <a:t> considerado para recibir solo un valor y no </a:t>
            </a:r>
            <a:r>
              <a:rPr lang="en-US"/>
              <a:t>múltiples</a:t>
            </a:r>
            <a:r>
              <a:rPr lang="en-US"/>
              <a:t> compuestos o listas y por </a:t>
            </a:r>
            <a:r>
              <a:rPr lang="en-US"/>
              <a:t>último</a:t>
            </a:r>
            <a:r>
              <a:rPr lang="en-US"/>
              <a:t>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dependería en ese caso no </a:t>
            </a:r>
            <a:r>
              <a:rPr lang="en-US"/>
              <a:t>dependería</a:t>
            </a:r>
            <a:r>
              <a:rPr lang="en-US"/>
              <a:t>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a:t>
            </a:r>
            <a:r>
              <a:rPr lang="en-US"/>
              <a:t>está</a:t>
            </a:r>
            <a:r>
              <a:rPr lang="en-US"/>
              <a:t>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a:t>
            </a:r>
            <a:r>
              <a:rPr lang="en-US"/>
              <a:t>está</a:t>
            </a:r>
            <a:r>
              <a:rPr lang="en-US"/>
              <a:t> contemplada como mejora a futuro, incluyendo las fichas de los pacientes que se atendieron con la veterinaria.</a:t>
            </a:r>
            <a:endParaRPr/>
          </a:p>
        </p:txBody>
      </p:sp>
      <p:sp>
        <p:nvSpPr>
          <p:cNvPr id="514" name="Google Shape;514;g3199cd5fdf5_1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199cd5fdf5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a:t>
            </a:r>
            <a:r>
              <a:rPr lang="en-US"/>
              <a:t>está</a:t>
            </a:r>
            <a:r>
              <a:rPr lang="en-US"/>
              <a:t> considerado para recibir solo un valor y no </a:t>
            </a:r>
            <a:r>
              <a:rPr lang="en-US"/>
              <a:t>múltiples</a:t>
            </a:r>
            <a:r>
              <a:rPr lang="en-US"/>
              <a:t> compuestos o listas y por </a:t>
            </a:r>
            <a:r>
              <a:rPr lang="en-US"/>
              <a:t>último</a:t>
            </a:r>
            <a:r>
              <a:rPr lang="en-US"/>
              <a:t>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dependería en ese caso no </a:t>
            </a:r>
            <a:r>
              <a:rPr lang="en-US"/>
              <a:t>dependería</a:t>
            </a:r>
            <a:r>
              <a:rPr lang="en-US"/>
              <a:t>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a:t>
            </a:r>
            <a:r>
              <a:rPr lang="en-US"/>
              <a:t>está</a:t>
            </a:r>
            <a:r>
              <a:rPr lang="en-US"/>
              <a:t>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a:t>
            </a:r>
            <a:r>
              <a:rPr lang="en-US"/>
              <a:t>está</a:t>
            </a:r>
            <a:r>
              <a:rPr lang="en-US"/>
              <a:t> contemplada como mejora a futuro, incluyendo las fichas de los pacientes que se atendieron con la veterinaria.</a:t>
            </a:r>
            <a:endParaRPr/>
          </a:p>
        </p:txBody>
      </p:sp>
      <p:sp>
        <p:nvSpPr>
          <p:cNvPr id="537" name="Google Shape;537;g3199cd5fdf5_1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199cd5fdf5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 Bueno aquí les presento lo que vendría siendo la arquitectura final de nuestro modelo de base de datos, gestionado por MYSQL workbench, Nuestro modelo se encuentra en primera forma normal</a:t>
            </a:r>
            <a:endParaRPr/>
          </a:p>
          <a:p>
            <a:pPr indent="0" lvl="0" marL="0" rtl="0" algn="l">
              <a:spcBef>
                <a:spcPts val="0"/>
              </a:spcBef>
              <a:spcAft>
                <a:spcPts val="0"/>
              </a:spcAft>
              <a:buClr>
                <a:schemeClr val="dk1"/>
              </a:buClr>
              <a:buSzPts val="1100"/>
              <a:buFont typeface="Arial"/>
              <a:buNone/>
            </a:pPr>
            <a:r>
              <a:rPr lang="en-US"/>
              <a:t>Como podemos observar en nuestro modelo, las tablas contienen valores únicos ID que servirán para identificar cada columna de dato, cada elemento de la tabla </a:t>
            </a:r>
            <a:r>
              <a:rPr lang="en-US"/>
              <a:t>está</a:t>
            </a:r>
            <a:r>
              <a:rPr lang="en-US"/>
              <a:t> considerado para recibir solo un valor y no </a:t>
            </a:r>
            <a:r>
              <a:rPr lang="en-US"/>
              <a:t>múltiples</a:t>
            </a:r>
            <a:r>
              <a:rPr lang="en-US"/>
              <a:t> compuestos o listas y por </a:t>
            </a:r>
            <a:r>
              <a:rPr lang="en-US"/>
              <a:t>último</a:t>
            </a:r>
            <a:r>
              <a:rPr lang="en-US"/>
              <a:t> no se tienen valores repetidos en las tablas y nuestras columnas se encuentran definidas cada una con su respectivo tipo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En la segunda forma normal nos dice que debemos cumplir con la primera forma normal, y que además no tengamos dependencias de claves primarias compuestas, es decir que alguna de nuestras columnas o atributos dependa de una parte de un ID compuesto por otros ID en una tabla, actualmente en nuestro caso, se puede ingresar un usuario distinto al usuario que ingresa la cita, por lo que los datos de la mascota no dependería en ese caso no </a:t>
            </a:r>
            <a:r>
              <a:rPr lang="en-US"/>
              <a:t>dependería</a:t>
            </a:r>
            <a:r>
              <a:rPr lang="en-US"/>
              <a:t> del ID del usuario, pero como tenemos planeado permitirle al usuario, adjuntar los datos de su mascota y que estos se carguen en el formulario, si se generaría la dependencia parcial del ID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Y como podemos observar tenemos una tabla llamada contacto que no </a:t>
            </a:r>
            <a:r>
              <a:rPr lang="en-US"/>
              <a:t>está</a:t>
            </a:r>
            <a:r>
              <a:rPr lang="en-US"/>
              <a:t> vinculada a ninguna parte de nuestro modelo, esto es debido a que esta tabla es solo de consulta y registro de las observaciones que tenga la veterinaria, los formularios podrán ser consultados aquí, sin dependencia de alguna relación con otra tabla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Por ultimo, nuestro modelo contiene tablas como ficha y tratamiento que derivan de una cita, estas no están siendo utilizadas al momento de esta presentación, pero si </a:t>
            </a:r>
            <a:r>
              <a:rPr lang="en-US"/>
              <a:t>está</a:t>
            </a:r>
            <a:r>
              <a:rPr lang="en-US"/>
              <a:t> contemplada como mejora a futuro, incluyendo las fichas de los pacientes que se atendieron con la veterinaria.</a:t>
            </a:r>
            <a:endParaRPr/>
          </a:p>
        </p:txBody>
      </p:sp>
      <p:sp>
        <p:nvSpPr>
          <p:cNvPr id="560" name="Google Shape;560;g3199cd5fdf5_1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Dentro de las primeras reuniones con la clienta, se pudieron captar las dolencias que </a:t>
            </a:r>
            <a:r>
              <a:rPr lang="en-US"/>
              <a:t>tenía</a:t>
            </a:r>
            <a:r>
              <a:rPr lang="en-US"/>
              <a:t> al momento de realizar los procesos de su negocio, por lo que para nuestra metodología se registraron como historias de usuario, que siguiendo la estructura de las mismas se pueden representar con propósitos y prioridad, las problemáticas principales se presentan como las reservas, excel de fichas, notificaciones y consultas, lo que para nosotros fueron nuestros requisitos principales a cumplir con nuestra solución. La cual, les presentaremos a continuación</a:t>
            </a:r>
            <a:endParaRPr/>
          </a:p>
        </p:txBody>
      </p:sp>
      <p:sp>
        <p:nvSpPr>
          <p:cNvPr id="583" name="Google Shape;5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Realizaremos la demostración del sistema en el siguiente orden: Crearemos un usuario nuevo en nuestra </a:t>
            </a:r>
            <a:r>
              <a:rPr lang="en-US"/>
              <a:t>página</a:t>
            </a:r>
            <a:r>
              <a:rPr lang="en-US"/>
              <a:t>, y </a:t>
            </a:r>
            <a:r>
              <a:rPr lang="en-US"/>
              <a:t>entramos</a:t>
            </a:r>
            <a:r>
              <a:rPr lang="en-US"/>
              <a:t> a su perfil, editando los campos que sean posibles, añadiendo una mascota y también editando sus campos, luego, probaremos el logout y el login con un administrador, se verán las diferencias que tiene el usuario con tipo de permisos especiales, y </a:t>
            </a:r>
            <a:r>
              <a:rPr lang="en-US"/>
              <a:t>entramos</a:t>
            </a:r>
            <a:r>
              <a:rPr lang="en-US"/>
              <a:t> a su </a:t>
            </a:r>
            <a:r>
              <a:rPr lang="en-US"/>
              <a:t>módulo</a:t>
            </a:r>
            <a:r>
              <a:rPr lang="en-US"/>
              <a:t> de administración, probando también que se puedan cambiar, eliminar y agregar elementos vitales para el servicio, por ejemplo, veterinarios. Por </a:t>
            </a:r>
            <a:r>
              <a:rPr lang="en-US"/>
              <a:t>último</a:t>
            </a:r>
            <a:r>
              <a:rPr lang="en-US"/>
              <a:t> crearemos una cita, y editaremos la misma. Como punto extra nos </a:t>
            </a:r>
            <a:r>
              <a:rPr lang="en-US"/>
              <a:t>gustaría</a:t>
            </a:r>
            <a:r>
              <a:rPr lang="en-US"/>
              <a:t> mencionar el apartado de consulta</a:t>
            </a:r>
            <a:endParaRPr/>
          </a:p>
        </p:txBody>
      </p:sp>
      <p:sp>
        <p:nvSpPr>
          <p:cNvPr id="641" name="Google Shape;6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dab9579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Realizaremos la demostración del sistema en el siguiente orden: Crearemos un usuario nuevo en nuestra página, y entramos a su perfil, editando los campos que sean posibles, añadiendo una mascota y también editando sus campos, luego, probaremos el logout y el login con un administrador, se verán las diferencias que tiene el usuario con tipo de permisos especiales, y entramos a su módulo de administración, probando también que se puedan cambiar, eliminar y agregar elementos vitales para el servicio, por ejemplo, veterinarios. Por último crearemos una cita, y editaremos la misma. Como punto extra nos gustaría mencionar el apartado de consulta</a:t>
            </a:r>
            <a:endParaRPr/>
          </a:p>
        </p:txBody>
      </p:sp>
      <p:sp>
        <p:nvSpPr>
          <p:cNvPr id="661" name="Google Shape;661;g31dab9579b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b83cfe2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1b83cfe2b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1e1faf784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Realizaremos la demostración del sistema en el siguiente orden: Crearemos un usuario nuevo en nuestra página, y entramos a su perfil, editando los campos que sean posibles, añadiendo una mascota y también editando sus campos, luego, probaremos el logout y el login con un administrador, se verán las diferencias que tiene el usuario con tipo de permisos especiales, y entramos a su módulo de administración, probando también que se puedan cambiar, eliminar y agregar elementos vitales para el servicio, por ejemplo, veterinarios. Por último crearemos una cita, y editaremos la misma. Como punto extra nos gustaría mencionar el apartado de consulta</a:t>
            </a:r>
            <a:endParaRPr/>
          </a:p>
        </p:txBody>
      </p:sp>
      <p:sp>
        <p:nvSpPr>
          <p:cNvPr id="692" name="Google Shape;692;g31e1faf7848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1b83cfe2b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Realizaremos la demostración del sistema en el siguiente orden: Crearemos un usuario nuevo en nuestra página, y entramos a su perfil, editando los campos que sean posibles, añadiendo una mascota y también editando sus campos, luego, probaremos el logout y el login con un administrador, se verán las diferencias que tiene el usuario con tipo de permisos especiales, y entramos a su módulo de administración, probando también que se puedan cambiar, eliminar y agregar elementos vitales para el servicio, por ejemplo, veterinarios. Por último crearemos una cita, y editaremos la misma. Como punto extra nos gustaría mencionar el apartado de consulta</a:t>
            </a:r>
            <a:endParaRPr/>
          </a:p>
        </p:txBody>
      </p:sp>
      <p:sp>
        <p:nvSpPr>
          <p:cNvPr id="716" name="Google Shape;716;g31b83cfe2b7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 :En nuestro </a:t>
            </a:r>
            <a:r>
              <a:rPr lang="en-US"/>
              <a:t>país</a:t>
            </a:r>
            <a:r>
              <a:rPr lang="en-US"/>
              <a:t> las pymes como la clinica veterinaria chacabuco con </a:t>
            </a:r>
            <a:r>
              <a:rPr lang="en-US"/>
              <a:t>más</a:t>
            </a:r>
            <a:r>
              <a:rPr lang="en-US"/>
              <a:t> de 26 años de experiencia, enfrentan a la necesidad de </a:t>
            </a:r>
            <a:r>
              <a:rPr lang="en-US"/>
              <a:t>modernización</a:t>
            </a:r>
            <a:r>
              <a:rPr lang="en-US"/>
              <a:t> para ofrecer una mejor </a:t>
            </a:r>
            <a:r>
              <a:rPr lang="en-US"/>
              <a:t>experiencia</a:t>
            </a:r>
            <a:r>
              <a:rPr lang="en-US"/>
              <a:t> ademas de mas moderna a sus clientes</a:t>
            </a:r>
            <a:endParaRPr/>
          </a:p>
          <a:p>
            <a:pPr indent="0" lvl="0" marL="0" rtl="0" algn="l">
              <a:spcBef>
                <a:spcPts val="0"/>
              </a:spcBef>
              <a:spcAft>
                <a:spcPts val="0"/>
              </a:spcAft>
              <a:buNone/>
            </a:pPr>
            <a:r>
              <a:rPr lang="en-US"/>
              <a:t>Problema:</a:t>
            </a:r>
            <a:r>
              <a:rPr lang="en-US"/>
              <a:t>actualmente</a:t>
            </a:r>
            <a:r>
              <a:rPr lang="en-US"/>
              <a:t> la vet lleva sus procesos de manera manual lo cual hace que sean lentos y menos eficientes comparados con</a:t>
            </a:r>
            <a:r>
              <a:rPr lang="en-US">
                <a:solidFill>
                  <a:schemeClr val="dk1"/>
                </a:solidFill>
              </a:rPr>
              <a:t> veterinarias y sus</a:t>
            </a:r>
            <a:r>
              <a:rPr lang="en-US"/>
              <a:t> sistemas de </a:t>
            </a:r>
            <a:r>
              <a:rPr lang="en-US"/>
              <a:t>gestión</a:t>
            </a:r>
            <a:r>
              <a:rPr lang="en-US"/>
              <a:t> </a:t>
            </a:r>
            <a:r>
              <a:rPr lang="en-US"/>
              <a:t>más</a:t>
            </a:r>
            <a:r>
              <a:rPr lang="en-US"/>
              <a:t> modernos .</a:t>
            </a:r>
            <a:endParaRPr/>
          </a:p>
          <a:p>
            <a:pPr indent="0" lvl="0" marL="0" rtl="0" algn="l">
              <a:spcBef>
                <a:spcPts val="0"/>
              </a:spcBef>
              <a:spcAft>
                <a:spcPts val="0"/>
              </a:spcAft>
              <a:buNone/>
            </a:pPr>
            <a:r>
              <a:rPr lang="en-US"/>
              <a:t>P Inspiradora:Como equipo entonces nos hicimos  la siguiente pregunta , como la </a:t>
            </a:r>
            <a:r>
              <a:rPr lang="en-US"/>
              <a:t>tecnología</a:t>
            </a:r>
            <a:r>
              <a:rPr lang="en-US"/>
              <a:t> puede mejorar estos procesos y transformar la experiencia del usuario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Propuesta :nuestro ob principal busca agilizar y modernizar la </a:t>
            </a:r>
            <a:r>
              <a:rPr lang="en-US"/>
              <a:t>gestión</a:t>
            </a:r>
            <a:r>
              <a:rPr lang="en-US"/>
              <a:t> de las </a:t>
            </a:r>
            <a:r>
              <a:rPr lang="en-US"/>
              <a:t>citas</a:t>
            </a:r>
            <a:r>
              <a:rPr lang="en-US"/>
              <a:t> de la veterinaria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 especifico :Registro de </a:t>
            </a:r>
            <a:r>
              <a:rPr lang="en-US"/>
              <a:t>reservas</a:t>
            </a:r>
            <a:r>
              <a:rPr lang="en-US"/>
              <a:t> en </a:t>
            </a:r>
            <a:r>
              <a:rPr lang="en-US"/>
              <a:t>línea</a:t>
            </a:r>
            <a:r>
              <a:rPr lang="en-US"/>
              <a:t> ,con esto reduciendo tiempos de espera y permitiendo a los usuarios poder acceder desde cualquier lugar </a:t>
            </a:r>
            <a:r>
              <a:rPr lang="en-US"/>
              <a:t>fácilmente</a:t>
            </a:r>
            <a:r>
              <a:rPr lang="en-US"/>
              <a:t> </a:t>
            </a:r>
            <a:endParaRPr/>
          </a:p>
          <a:p>
            <a:pPr indent="0" lvl="0" marL="0" rtl="0" algn="l">
              <a:spcBef>
                <a:spcPts val="0"/>
              </a:spcBef>
              <a:spcAft>
                <a:spcPts val="0"/>
              </a:spcAft>
              <a:buNone/>
            </a:pPr>
            <a:r>
              <a:rPr lang="en-US"/>
              <a:t>2: </a:t>
            </a:r>
            <a:r>
              <a:rPr lang="en-US"/>
              <a:t>envío</a:t>
            </a:r>
            <a:r>
              <a:rPr lang="en-US"/>
              <a:t> </a:t>
            </a:r>
            <a:r>
              <a:rPr lang="en-US"/>
              <a:t>automático</a:t>
            </a:r>
            <a:r>
              <a:rPr lang="en-US"/>
              <a:t> de correos y notificaciones , en </a:t>
            </a:r>
            <a:r>
              <a:rPr lang="en-US"/>
              <a:t>especifico</a:t>
            </a:r>
            <a:r>
              <a:rPr lang="en-US"/>
              <a:t> , </a:t>
            </a:r>
            <a:r>
              <a:rPr lang="en-US"/>
              <a:t>automatizamos</a:t>
            </a:r>
            <a:r>
              <a:rPr lang="en-US"/>
              <a:t> los correos de recordatorios para citas promociones y descuentos , para mejorar la </a:t>
            </a:r>
            <a:r>
              <a:rPr lang="en-US"/>
              <a:t>comunicación</a:t>
            </a:r>
            <a:r>
              <a:rPr lang="en-US"/>
              <a:t> con los clientes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Los Objetivos se diseñaron siguiendo la </a:t>
            </a:r>
            <a:r>
              <a:rPr lang="en-US"/>
              <a:t>metodología</a:t>
            </a:r>
            <a:r>
              <a:rPr lang="en-US"/>
              <a:t> SMART: especificos, medibles, alcanzables, relevantes y temporales. Esto nos permite definir metas clara y evaluar el rendimiento del proyecto en </a:t>
            </a:r>
            <a:r>
              <a:rPr lang="en-US"/>
              <a:t>función</a:t>
            </a:r>
            <a:r>
              <a:rPr lang="en-US"/>
              <a:t> de resultados concretos, </a:t>
            </a:r>
            <a:r>
              <a:rPr lang="en-US"/>
              <a:t>enfocándonos</a:t>
            </a:r>
            <a:r>
              <a:rPr lang="en-US"/>
              <a:t> en una interfaz de usuario, </a:t>
            </a:r>
            <a:r>
              <a:rPr lang="en-US"/>
              <a:t>gestión</a:t>
            </a:r>
            <a:r>
              <a:rPr lang="en-US"/>
              <a:t> de mascotas, sistema de citas y notificaciones</a:t>
            </a:r>
            <a:endParaRPr/>
          </a:p>
        </p:txBody>
      </p:sp>
      <p:sp>
        <p:nvSpPr>
          <p:cNvPr id="207" name="Google Shape;2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Esto nos permite definir metas clara y evaluar el rendimiento del proyecto en función de resultados concretos, enfocándonos en una interfaz de usuario, gestión de mascotas, sistema de citas y notificaciones</a:t>
            </a:r>
            <a:endParaRPr/>
          </a:p>
        </p:txBody>
      </p:sp>
      <p:sp>
        <p:nvSpPr>
          <p:cNvPr id="251" name="Google Shape;2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b83cfe2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Propuesta :nuestro ob principal busca agilizar y modernizar la </a:t>
            </a:r>
            <a:r>
              <a:rPr lang="en-US"/>
              <a:t>gestión</a:t>
            </a:r>
            <a:r>
              <a:rPr lang="en-US"/>
              <a:t> de las </a:t>
            </a:r>
            <a:r>
              <a:rPr lang="en-US"/>
              <a:t>citas</a:t>
            </a:r>
            <a:r>
              <a:rPr lang="en-US"/>
              <a:t> de la veterinaria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 especifico :Registro de </a:t>
            </a:r>
            <a:r>
              <a:rPr lang="en-US"/>
              <a:t>reservas</a:t>
            </a:r>
            <a:r>
              <a:rPr lang="en-US"/>
              <a:t> en </a:t>
            </a:r>
            <a:r>
              <a:rPr lang="en-US"/>
              <a:t>línea</a:t>
            </a:r>
            <a:r>
              <a:rPr lang="en-US"/>
              <a:t> ,con esto reduciendo tiempos de espera y permitiendo a los usuarios poder acceder desde cualquier lugar </a:t>
            </a:r>
            <a:r>
              <a:rPr lang="en-US"/>
              <a:t>fácilmente</a:t>
            </a:r>
            <a:r>
              <a:rPr lang="en-US"/>
              <a:t> </a:t>
            </a:r>
            <a:endParaRPr/>
          </a:p>
          <a:p>
            <a:pPr indent="0" lvl="0" marL="0" rtl="0" algn="l">
              <a:spcBef>
                <a:spcPts val="0"/>
              </a:spcBef>
              <a:spcAft>
                <a:spcPts val="0"/>
              </a:spcAft>
              <a:buNone/>
            </a:pPr>
            <a:r>
              <a:rPr lang="en-US"/>
              <a:t>2: </a:t>
            </a:r>
            <a:r>
              <a:rPr lang="en-US"/>
              <a:t>envío</a:t>
            </a:r>
            <a:r>
              <a:rPr lang="en-US"/>
              <a:t> </a:t>
            </a:r>
            <a:r>
              <a:rPr lang="en-US"/>
              <a:t>automático</a:t>
            </a:r>
            <a:r>
              <a:rPr lang="en-US"/>
              <a:t> de correos y notificaciones , en </a:t>
            </a:r>
            <a:r>
              <a:rPr lang="en-US"/>
              <a:t>especifico</a:t>
            </a:r>
            <a:r>
              <a:rPr lang="en-US"/>
              <a:t> , </a:t>
            </a:r>
            <a:r>
              <a:rPr lang="en-US"/>
              <a:t>automatizamos</a:t>
            </a:r>
            <a:r>
              <a:rPr lang="en-US"/>
              <a:t> los correos de recordatorios para citas promociones y descuentos , para mejorar la </a:t>
            </a:r>
            <a:r>
              <a:rPr lang="en-US"/>
              <a:t>comunicación</a:t>
            </a:r>
            <a:r>
              <a:rPr lang="en-US"/>
              <a:t> con los clientes </a:t>
            </a:r>
            <a:endParaRPr/>
          </a:p>
        </p:txBody>
      </p:sp>
      <p:sp>
        <p:nvSpPr>
          <p:cNvPr id="296" name="Google Shape;296;g31b83cfe2b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 proyecto es relevante porque moderniza la </a:t>
            </a:r>
            <a:r>
              <a:rPr lang="en-US"/>
              <a:t>gestión</a:t>
            </a:r>
            <a:r>
              <a:rPr lang="en-US"/>
              <a:t> de datos en la veterinaria, mejorando tanto la eficiencia en el manejo de citas. Con esta </a:t>
            </a:r>
            <a:r>
              <a:rPr lang="en-US"/>
              <a:t>solución</a:t>
            </a:r>
            <a:r>
              <a:rPr lang="en-US"/>
              <a:t>, la veterinaria ahorra tiempo y puede incrementar sus ingresos gracias a la </a:t>
            </a:r>
            <a:r>
              <a:rPr lang="en-US"/>
              <a:t>optimización</a:t>
            </a:r>
            <a:r>
              <a:rPr lang="en-US"/>
              <a:t> de sus procesos</a:t>
            </a:r>
            <a:endParaRPr/>
          </a:p>
        </p:txBody>
      </p:sp>
      <p:sp>
        <p:nvSpPr>
          <p:cNvPr id="333" name="Google Shape;3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99cd5fdf5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 proyecto es relevante porque moderniza la gestión de datos en la veterinaria, mejorando tanto la eficiencia en el manejo de citas. Con esta solución, la veterinaria ahorra tiempo y puede incrementar sus ingresos gracias a la </a:t>
            </a:r>
            <a:r>
              <a:rPr lang="en-US"/>
              <a:t>optimización</a:t>
            </a:r>
            <a:r>
              <a:rPr lang="en-US"/>
              <a:t> de sus procesos</a:t>
            </a:r>
            <a:endParaRPr/>
          </a:p>
        </p:txBody>
      </p:sp>
      <p:sp>
        <p:nvSpPr>
          <p:cNvPr id="376" name="Google Shape;376;g3199cd5fdf5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3.jpg"/><Relationship Id="rId6" Type="http://schemas.openxmlformats.org/officeDocument/2006/relationships/image" Target="../media/image6.png"/><Relationship Id="rId7"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0" y="0"/>
            <a:ext cx="18433579" cy="10468053"/>
            <a:chOff x="0" y="-1"/>
            <a:chExt cx="4816592" cy="2757000"/>
          </a:xfrm>
        </p:grpSpPr>
        <p:sp>
          <p:nvSpPr>
            <p:cNvPr id="85" name="Google Shape;85;p1"/>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86" name="Google Shape;86;p1"/>
            <p:cNvSpPr txBox="1"/>
            <p:nvPr/>
          </p:nvSpPr>
          <p:spPr>
            <a:xfrm>
              <a:off x="30" y="-1"/>
              <a:ext cx="48165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89" name="Google Shape;89;p1"/>
          <p:cNvGrpSpPr/>
          <p:nvPr/>
        </p:nvGrpSpPr>
        <p:grpSpPr>
          <a:xfrm>
            <a:off x="16118621" y="-98041"/>
            <a:ext cx="1562626" cy="1771266"/>
            <a:chOff x="0" y="-130721"/>
            <a:chExt cx="2083500" cy="2361688"/>
          </a:xfrm>
        </p:grpSpPr>
        <p:grpSp>
          <p:nvGrpSpPr>
            <p:cNvPr id="90" name="Google Shape;90;p1"/>
            <p:cNvGrpSpPr/>
            <p:nvPr/>
          </p:nvGrpSpPr>
          <p:grpSpPr>
            <a:xfrm>
              <a:off x="75599" y="-130721"/>
              <a:ext cx="1932284" cy="2361688"/>
              <a:chOff x="0" y="-47625"/>
              <a:chExt cx="703982" cy="860425"/>
            </a:xfrm>
          </p:grpSpPr>
          <p:sp>
            <p:nvSpPr>
              <p:cNvPr id="91" name="Google Shape;91;p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DFDDDD"/>
                  </a:gs>
                  <a:gs pos="100000">
                    <a:srgbClr val="FFFFFF"/>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1"/>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0</a:t>
              </a:r>
              <a:endParaRPr b="1"/>
            </a:p>
          </p:txBody>
        </p:sp>
      </p:grpSp>
      <p:grpSp>
        <p:nvGrpSpPr>
          <p:cNvPr id="94" name="Google Shape;94;p1"/>
          <p:cNvGrpSpPr/>
          <p:nvPr/>
        </p:nvGrpSpPr>
        <p:grpSpPr>
          <a:xfrm>
            <a:off x="3458658" y="606779"/>
            <a:ext cx="11370684" cy="2358971"/>
            <a:chOff x="0" y="-47625"/>
            <a:chExt cx="2356177" cy="488814"/>
          </a:xfrm>
        </p:grpSpPr>
        <p:sp>
          <p:nvSpPr>
            <p:cNvPr id="95" name="Google Shape;95;p1"/>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
          <p:cNvGrpSpPr/>
          <p:nvPr/>
        </p:nvGrpSpPr>
        <p:grpSpPr>
          <a:xfrm>
            <a:off x="755150" y="6368825"/>
            <a:ext cx="5627970" cy="2265447"/>
            <a:chOff x="0" y="-47625"/>
            <a:chExt cx="898520" cy="603395"/>
          </a:xfrm>
        </p:grpSpPr>
        <p:sp>
          <p:nvSpPr>
            <p:cNvPr id="98" name="Google Shape;98;p1"/>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0" y="-47625"/>
              <a:ext cx="898520"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
          <p:cNvSpPr txBox="1"/>
          <p:nvPr/>
        </p:nvSpPr>
        <p:spPr>
          <a:xfrm>
            <a:off x="2976621" y="850067"/>
            <a:ext cx="12625348" cy="19974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Proyecto APT: Sistema Web de veterinaria Chacabuco</a:t>
            </a:r>
            <a:endParaRPr/>
          </a:p>
        </p:txBody>
      </p:sp>
      <p:sp>
        <p:nvSpPr>
          <p:cNvPr id="101" name="Google Shape;101;p1"/>
          <p:cNvSpPr txBox="1"/>
          <p:nvPr/>
        </p:nvSpPr>
        <p:spPr>
          <a:xfrm>
            <a:off x="347675" y="6617150"/>
            <a:ext cx="6554100" cy="15957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t/>
            </a:r>
            <a:endParaRPr/>
          </a:p>
          <a:p>
            <a:pPr indent="0" lvl="0" marL="0" rtl="0" algn="ctr">
              <a:lnSpc>
                <a:spcPct val="140009"/>
              </a:lnSpc>
              <a:spcBef>
                <a:spcPts val="0"/>
              </a:spcBef>
              <a:spcAft>
                <a:spcPts val="0"/>
              </a:spcAft>
              <a:buClr>
                <a:schemeClr val="dk1"/>
              </a:buClr>
              <a:buSzPts val="1100"/>
              <a:buFont typeface="Arial"/>
              <a:buNone/>
            </a:pPr>
            <a:r>
              <a:rPr lang="en-US" sz="2212">
                <a:latin typeface="Alatsi"/>
                <a:ea typeface="Alatsi"/>
                <a:cs typeface="Alatsi"/>
                <a:sym typeface="Alatsi"/>
              </a:rPr>
              <a:t>Presentación final CAPSTONE</a:t>
            </a:r>
            <a:endParaRPr sz="2212">
              <a:latin typeface="Alatsi"/>
              <a:ea typeface="Alatsi"/>
              <a:cs typeface="Alatsi"/>
              <a:sym typeface="Alatsi"/>
            </a:endParaRPr>
          </a:p>
          <a:p>
            <a:pPr indent="0" lvl="0" marL="0" rtl="0" algn="ctr">
              <a:lnSpc>
                <a:spcPct val="140009"/>
              </a:lnSpc>
              <a:spcBef>
                <a:spcPts val="0"/>
              </a:spcBef>
              <a:spcAft>
                <a:spcPts val="0"/>
              </a:spcAft>
              <a:buClr>
                <a:schemeClr val="dk1"/>
              </a:buClr>
              <a:buSzPts val="1100"/>
              <a:buFont typeface="Arial"/>
              <a:buNone/>
            </a:pPr>
            <a:r>
              <a:rPr lang="en-US" sz="2212">
                <a:latin typeface="Alatsi"/>
                <a:ea typeface="Alatsi"/>
                <a:cs typeface="Alatsi"/>
                <a:sym typeface="Alatsi"/>
              </a:rPr>
              <a:t>Fecha: 13-12-2024</a:t>
            </a:r>
            <a:endParaRPr sz="2212">
              <a:latin typeface="Alatsi"/>
              <a:ea typeface="Alatsi"/>
              <a:cs typeface="Alatsi"/>
              <a:sym typeface="Alatsi"/>
            </a:endParaRPr>
          </a:p>
          <a:p>
            <a:pPr indent="0" lvl="0" marL="0" marR="0" rtl="0" algn="ctr">
              <a:lnSpc>
                <a:spcPct val="140009"/>
              </a:lnSpc>
              <a:spcBef>
                <a:spcPts val="0"/>
              </a:spcBef>
              <a:spcAft>
                <a:spcPts val="0"/>
              </a:spcAft>
              <a:buNone/>
            </a:pPr>
            <a:r>
              <a:rPr lang="en-US" sz="2212">
                <a:latin typeface="Alatsi"/>
                <a:ea typeface="Alatsi"/>
                <a:cs typeface="Alatsi"/>
                <a:sym typeface="Alatsi"/>
              </a:rPr>
              <a:t>Carrera: Ingeniería En </a:t>
            </a:r>
            <a:r>
              <a:rPr lang="en-US" sz="2212">
                <a:latin typeface="Alatsi"/>
                <a:ea typeface="Alatsi"/>
                <a:cs typeface="Alatsi"/>
                <a:sym typeface="Alatsi"/>
              </a:rPr>
              <a:t>Informática</a:t>
            </a:r>
            <a:endParaRPr sz="2212">
              <a:latin typeface="Alatsi"/>
              <a:ea typeface="Alatsi"/>
              <a:cs typeface="Alatsi"/>
              <a:sym typeface="Alatsi"/>
            </a:endParaRPr>
          </a:p>
        </p:txBody>
      </p:sp>
      <p:pic>
        <p:nvPicPr>
          <p:cNvPr id="102" name="Google Shape;102;p1"/>
          <p:cNvPicPr preferRelativeResize="0"/>
          <p:nvPr/>
        </p:nvPicPr>
        <p:blipFill>
          <a:blip r:embed="rId4">
            <a:alphaModFix/>
          </a:blip>
          <a:stretch>
            <a:fillRect/>
          </a:stretch>
        </p:blipFill>
        <p:spPr>
          <a:xfrm>
            <a:off x="6092050" y="3475588"/>
            <a:ext cx="5861950" cy="5272875"/>
          </a:xfrm>
          <a:prstGeom prst="rect">
            <a:avLst/>
          </a:prstGeom>
          <a:noFill/>
          <a:ln>
            <a:noFill/>
          </a:ln>
        </p:spPr>
      </p:pic>
      <p:pic>
        <p:nvPicPr>
          <p:cNvPr id="103" name="Google Shape;103;p1"/>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pSp>
        <p:nvGrpSpPr>
          <p:cNvPr id="426" name="Google Shape;426;g321344e561f_0_5"/>
          <p:cNvGrpSpPr/>
          <p:nvPr/>
        </p:nvGrpSpPr>
        <p:grpSpPr>
          <a:xfrm>
            <a:off x="-752325" y="-210201"/>
            <a:ext cx="19040588" cy="10497278"/>
            <a:chOff x="0" y="-47625"/>
            <a:chExt cx="4975200" cy="2757000"/>
          </a:xfrm>
        </p:grpSpPr>
        <p:sp>
          <p:nvSpPr>
            <p:cNvPr id="427" name="Google Shape;427;g321344e561f_0_5"/>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428" name="Google Shape;428;g321344e561f_0_5"/>
            <p:cNvSpPr txBox="1"/>
            <p:nvPr/>
          </p:nvSpPr>
          <p:spPr>
            <a:xfrm>
              <a:off x="0" y="-47625"/>
              <a:ext cx="49752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9" name="Google Shape;429;g321344e561f_0_5"/>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30" name="Google Shape;430;g321344e561f_0_5"/>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31" name="Google Shape;431;g321344e561f_0_5"/>
          <p:cNvGrpSpPr/>
          <p:nvPr/>
        </p:nvGrpSpPr>
        <p:grpSpPr>
          <a:xfrm>
            <a:off x="16118621" y="-98041"/>
            <a:ext cx="1562625" cy="1771271"/>
            <a:chOff x="0" y="-130721"/>
            <a:chExt cx="2083500" cy="2361695"/>
          </a:xfrm>
        </p:grpSpPr>
        <p:grpSp>
          <p:nvGrpSpPr>
            <p:cNvPr id="432" name="Google Shape;432;g321344e561f_0_5"/>
            <p:cNvGrpSpPr/>
            <p:nvPr/>
          </p:nvGrpSpPr>
          <p:grpSpPr>
            <a:xfrm>
              <a:off x="75599" y="-130721"/>
              <a:ext cx="1932614" cy="2361695"/>
              <a:chOff x="0" y="-47625"/>
              <a:chExt cx="704100" cy="860425"/>
            </a:xfrm>
          </p:grpSpPr>
          <p:sp>
            <p:nvSpPr>
              <p:cNvPr id="433" name="Google Shape;433;g321344e561f_0_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21344e561f_0_5"/>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5" name="Google Shape;435;g321344e561f_0_5"/>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8</a:t>
              </a:r>
              <a:endParaRPr/>
            </a:p>
          </p:txBody>
        </p:sp>
      </p:grpSp>
      <p:grpSp>
        <p:nvGrpSpPr>
          <p:cNvPr id="436" name="Google Shape;436;g321344e561f_0_5"/>
          <p:cNvGrpSpPr/>
          <p:nvPr/>
        </p:nvGrpSpPr>
        <p:grpSpPr>
          <a:xfrm>
            <a:off x="3656850" y="-12"/>
            <a:ext cx="10201404" cy="1838918"/>
            <a:chOff x="0" y="-47625"/>
            <a:chExt cx="2356200" cy="488814"/>
          </a:xfrm>
        </p:grpSpPr>
        <p:sp>
          <p:nvSpPr>
            <p:cNvPr id="437" name="Google Shape;437;g321344e561f_0_5"/>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321344e561f_0_5"/>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9" name="Google Shape;439;g321344e561f_0_5"/>
          <p:cNvSpPr txBox="1"/>
          <p:nvPr/>
        </p:nvSpPr>
        <p:spPr>
          <a:xfrm>
            <a:off x="2505433" y="587240"/>
            <a:ext cx="12625200" cy="8829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Clr>
                <a:schemeClr val="dk1"/>
              </a:buClr>
              <a:buFont typeface="Arial"/>
              <a:buNone/>
            </a:pPr>
            <a:r>
              <a:rPr lang="en-US" sz="5735">
                <a:solidFill>
                  <a:schemeClr val="dk1"/>
                </a:solidFill>
                <a:latin typeface="Alatsi"/>
                <a:ea typeface="Alatsi"/>
                <a:cs typeface="Alatsi"/>
                <a:sym typeface="Alatsi"/>
              </a:rPr>
              <a:t>Cronograma</a:t>
            </a:r>
            <a:endParaRPr/>
          </a:p>
        </p:txBody>
      </p:sp>
      <p:pic>
        <p:nvPicPr>
          <p:cNvPr id="440" name="Google Shape;440;g321344e561f_0_5"/>
          <p:cNvPicPr preferRelativeResize="0"/>
          <p:nvPr/>
        </p:nvPicPr>
        <p:blipFill>
          <a:blip r:embed="rId4">
            <a:alphaModFix/>
          </a:blip>
          <a:stretch>
            <a:fillRect/>
          </a:stretch>
        </p:blipFill>
        <p:spPr>
          <a:xfrm>
            <a:off x="315775" y="-875275"/>
            <a:ext cx="3142875" cy="3142875"/>
          </a:xfrm>
          <a:prstGeom prst="rect">
            <a:avLst/>
          </a:prstGeom>
          <a:noFill/>
          <a:ln>
            <a:noFill/>
          </a:ln>
        </p:spPr>
      </p:pic>
      <p:sp>
        <p:nvSpPr>
          <p:cNvPr id="441" name="Google Shape;441;g321344e561f_0_5"/>
          <p:cNvSpPr txBox="1"/>
          <p:nvPr/>
        </p:nvSpPr>
        <p:spPr>
          <a:xfrm>
            <a:off x="4930800" y="50249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graphicFrame>
        <p:nvGraphicFramePr>
          <p:cNvPr id="442" name="Google Shape;442;g321344e561f_0_5"/>
          <p:cNvGraphicFramePr/>
          <p:nvPr/>
        </p:nvGraphicFramePr>
        <p:xfrm>
          <a:off x="782675" y="2150325"/>
          <a:ext cx="3000000" cy="3000000"/>
        </p:xfrm>
        <a:graphic>
          <a:graphicData uri="http://schemas.openxmlformats.org/drawingml/2006/table">
            <a:tbl>
              <a:tblPr>
                <a:noFill/>
                <a:tableStyleId>{42C00065-B8B2-4F45-A2EC-E4D3378FEE43}</a:tableStyleId>
              </a:tblPr>
              <a:tblGrid>
                <a:gridCol w="2702725"/>
                <a:gridCol w="628375"/>
                <a:gridCol w="628375"/>
                <a:gridCol w="628375"/>
                <a:gridCol w="628375"/>
                <a:gridCol w="628375"/>
                <a:gridCol w="628375"/>
                <a:gridCol w="628375"/>
                <a:gridCol w="628375"/>
                <a:gridCol w="628375"/>
                <a:gridCol w="765075"/>
                <a:gridCol w="765075"/>
                <a:gridCol w="765075"/>
                <a:gridCol w="765075"/>
                <a:gridCol w="765075"/>
                <a:gridCol w="1141225"/>
                <a:gridCol w="388925"/>
                <a:gridCol w="824650"/>
                <a:gridCol w="980650"/>
                <a:gridCol w="929050"/>
              </a:tblGrid>
              <a:tr h="1125100">
                <a:tc rowSpan="2">
                  <a:txBody>
                    <a:bodyPr/>
                    <a:lstStyle/>
                    <a:p>
                      <a:pPr indent="0" lvl="0" marL="63500" marR="63500" rtl="0" algn="l">
                        <a:lnSpc>
                          <a:spcPct val="115000"/>
                        </a:lnSpc>
                        <a:spcBef>
                          <a:spcPts val="1200"/>
                        </a:spcBef>
                        <a:spcAft>
                          <a:spcPts val="1200"/>
                        </a:spcAft>
                        <a:buNone/>
                      </a:pPr>
                      <a:r>
                        <a:rPr b="1" lang="en-US" sz="2300">
                          <a:latin typeface="Calibri"/>
                          <a:ea typeface="Calibri"/>
                          <a:cs typeface="Calibri"/>
                          <a:sym typeface="Calibri"/>
                        </a:rPr>
                        <a:t>Actividad</a:t>
                      </a:r>
                      <a:endParaRPr b="1" sz="23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gridSpan="4">
                  <a:txBody>
                    <a:bodyPr/>
                    <a:lstStyle/>
                    <a:p>
                      <a:pPr indent="0" lvl="0" marL="63500" marR="63500" rtl="0" algn="ctr">
                        <a:lnSpc>
                          <a:spcPct val="115000"/>
                        </a:lnSpc>
                        <a:spcBef>
                          <a:spcPts val="1200"/>
                        </a:spcBef>
                        <a:spcAft>
                          <a:spcPts val="1200"/>
                        </a:spcAft>
                        <a:buNone/>
                      </a:pPr>
                      <a:r>
                        <a:rPr b="1" lang="en-US" sz="2000">
                          <a:latin typeface="Calibri"/>
                          <a:ea typeface="Calibri"/>
                          <a:cs typeface="Calibri"/>
                          <a:sym typeface="Calibri"/>
                        </a:rPr>
                        <a:t>Fase 1</a:t>
                      </a:r>
                      <a:endParaRPr b="1" sz="20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69138"/>
                    </a:solidFill>
                  </a:tcPr>
                </a:tc>
                <a:tc hMerge="1"/>
                <a:tc hMerge="1"/>
                <a:tc hMerge="1"/>
                <a:tc gridSpan="12">
                  <a:txBody>
                    <a:bodyPr/>
                    <a:lstStyle/>
                    <a:p>
                      <a:pPr indent="0" lvl="0" marL="63500" marR="63500" rtl="0" algn="ctr">
                        <a:lnSpc>
                          <a:spcPct val="115000"/>
                        </a:lnSpc>
                        <a:spcBef>
                          <a:spcPts val="1200"/>
                        </a:spcBef>
                        <a:spcAft>
                          <a:spcPts val="1200"/>
                        </a:spcAft>
                        <a:buNone/>
                      </a:pPr>
                      <a:r>
                        <a:rPr b="1" lang="en-US" sz="2000">
                          <a:latin typeface="Calibri"/>
                          <a:ea typeface="Calibri"/>
                          <a:cs typeface="Calibri"/>
                          <a:sym typeface="Calibri"/>
                        </a:rPr>
                        <a:t>Fase 2</a:t>
                      </a:r>
                      <a:endParaRPr b="1" sz="20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D966"/>
                    </a:solidFill>
                  </a:tcPr>
                </a:tc>
                <a:tc hMerge="1"/>
                <a:tc hMerge="1"/>
                <a:tc hMerge="1"/>
                <a:tc hMerge="1"/>
                <a:tc hMerge="1"/>
                <a:tc hMerge="1"/>
                <a:tc hMerge="1"/>
                <a:tc hMerge="1"/>
                <a:tc hMerge="1"/>
                <a:tc hMerge="1"/>
                <a:tc hMerge="1"/>
                <a:tc gridSpan="3">
                  <a:txBody>
                    <a:bodyPr/>
                    <a:lstStyle/>
                    <a:p>
                      <a:pPr indent="0" lvl="0" marL="63500" marR="63500" rtl="0" algn="ctr">
                        <a:lnSpc>
                          <a:spcPct val="115000"/>
                        </a:lnSpc>
                        <a:spcBef>
                          <a:spcPts val="1200"/>
                        </a:spcBef>
                        <a:spcAft>
                          <a:spcPts val="1200"/>
                        </a:spcAft>
                        <a:buNone/>
                      </a:pPr>
                      <a:r>
                        <a:rPr b="1" lang="en-US" sz="2000">
                          <a:latin typeface="Calibri"/>
                          <a:ea typeface="Calibri"/>
                          <a:cs typeface="Calibri"/>
                          <a:sym typeface="Calibri"/>
                        </a:rPr>
                        <a:t>Fase 3</a:t>
                      </a:r>
                      <a:endParaRPr b="1" sz="20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8E7CC3"/>
                    </a:solidFill>
                  </a:tcPr>
                </a:tc>
                <a:tc hMerge="1"/>
                <a:tc hMerge="1"/>
              </a:tr>
              <a:tr h="799025">
                <a:tc vMerge="1"/>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2</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3</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4</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0000"/>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5</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6</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7</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8</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0000"/>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9</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10</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11</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a:t>
                      </a:r>
                      <a:r>
                        <a:rPr b="1" lang="en-US">
                          <a:latin typeface="Calibri"/>
                          <a:ea typeface="Calibri"/>
                          <a:cs typeface="Calibri"/>
                          <a:sym typeface="Calibri"/>
                        </a:rPr>
                        <a:t>12</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0000"/>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13</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14</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15</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gridSpan="2">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a:t>
                      </a:r>
                      <a:r>
                        <a:rPr b="1" lang="en-US">
                          <a:latin typeface="Calibri"/>
                          <a:ea typeface="Calibri"/>
                          <a:cs typeface="Calibri"/>
                          <a:sym typeface="Calibri"/>
                        </a:rPr>
                        <a:t>16</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0000"/>
                    </a:solidFill>
                  </a:tcPr>
                </a:tc>
                <a:tc hMerge="1"/>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17</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ctr">
                        <a:lnSpc>
                          <a:spcPct val="115000"/>
                        </a:lnSpc>
                        <a:spcBef>
                          <a:spcPts val="1200"/>
                        </a:spcBef>
                        <a:spcAft>
                          <a:spcPts val="1200"/>
                        </a:spcAft>
                        <a:buNone/>
                      </a:pPr>
                      <a:r>
                        <a:rPr b="1" lang="en-US">
                          <a:latin typeface="Calibri"/>
                          <a:ea typeface="Calibri"/>
                          <a:cs typeface="Calibri"/>
                          <a:sym typeface="Calibri"/>
                        </a:rPr>
                        <a:t>S 18</a:t>
                      </a:r>
                      <a:endParaRPr b="1">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8508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Reestructuración</a:t>
                      </a:r>
                      <a:r>
                        <a:rPr b="1" i="1" lang="en-US" sz="2200">
                          <a:solidFill>
                            <a:schemeClr val="dk1"/>
                          </a:solidFill>
                          <a:latin typeface="Calibri"/>
                          <a:ea typeface="Calibri"/>
                          <a:cs typeface="Calibri"/>
                          <a:sym typeface="Calibri"/>
                        </a:rPr>
                        <a:t> de excel</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gridSpan="2">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hMerge="1"/>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r>
              <a:tr h="8508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 Login y registro</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gridSpan="2">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hMerge="1"/>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r>
              <a:tr h="8508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 </a:t>
                      </a:r>
                      <a:r>
                        <a:rPr b="1" i="1" lang="en-US" sz="2200">
                          <a:solidFill>
                            <a:schemeClr val="dk1"/>
                          </a:solidFill>
                          <a:latin typeface="Calibri"/>
                          <a:ea typeface="Calibri"/>
                          <a:cs typeface="Calibri"/>
                          <a:sym typeface="Calibri"/>
                        </a:rPr>
                        <a:t>Gestión</a:t>
                      </a:r>
                      <a:r>
                        <a:rPr b="1" i="1" lang="en-US" sz="2200">
                          <a:solidFill>
                            <a:schemeClr val="dk1"/>
                          </a:solidFill>
                          <a:latin typeface="Calibri"/>
                          <a:ea typeface="Calibri"/>
                          <a:cs typeface="Calibri"/>
                          <a:sym typeface="Calibri"/>
                        </a:rPr>
                        <a:t> de usuarios</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gridSpan="2">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hMerge="1"/>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rPr b="1" lang="en-US" sz="800">
                          <a:latin typeface="Calibri"/>
                          <a:ea typeface="Calibri"/>
                          <a:cs typeface="Calibri"/>
                          <a:sym typeface="Calibri"/>
                        </a:rPr>
                        <a:t>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r>
              <a:tr h="8859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Administración</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gridSpan="2">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hMerge="1"/>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r>
              <a:tr h="8508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Reserva de horas</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gridSpan="2">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hMerge="1"/>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r>
              <a:tr h="850800">
                <a:tc>
                  <a:txBody>
                    <a:bodyPr/>
                    <a:lstStyle/>
                    <a:p>
                      <a:pPr indent="0" lvl="0" marL="63500" marR="63500" rtl="0" algn="just">
                        <a:lnSpc>
                          <a:spcPct val="115000"/>
                        </a:lnSpc>
                        <a:spcBef>
                          <a:spcPts val="1200"/>
                        </a:spcBef>
                        <a:spcAft>
                          <a:spcPts val="1200"/>
                        </a:spcAft>
                        <a:buNone/>
                      </a:pPr>
                      <a:r>
                        <a:rPr b="1" i="1" lang="en-US" sz="2200">
                          <a:solidFill>
                            <a:schemeClr val="dk1"/>
                          </a:solidFill>
                          <a:latin typeface="Calibri"/>
                          <a:ea typeface="Calibri"/>
                          <a:cs typeface="Calibri"/>
                          <a:sym typeface="Calibri"/>
                        </a:rPr>
                        <a:t>Notificaciones</a:t>
                      </a:r>
                      <a:endParaRPr b="1" i="1" sz="2200">
                        <a:solidFill>
                          <a:schemeClr val="dk1"/>
                        </a:solidFill>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gridSpan="2">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155CC"/>
                    </a:solidFill>
                  </a:tcPr>
                </a:tc>
                <a:tc hMerge="1"/>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63500" marR="63500" rtl="0" algn="just">
                        <a:lnSpc>
                          <a:spcPct val="115000"/>
                        </a:lnSpc>
                        <a:spcBef>
                          <a:spcPts val="1200"/>
                        </a:spcBef>
                        <a:spcAft>
                          <a:spcPts val="1200"/>
                        </a:spcAft>
                        <a:buNone/>
                      </a:pPr>
                      <a:r>
                        <a:t/>
                      </a:r>
                      <a:endParaRPr b="1" sz="800">
                        <a:latin typeface="Calibri"/>
                        <a:ea typeface="Calibri"/>
                        <a:cs typeface="Calibri"/>
                        <a:sym typeface="Calibri"/>
                      </a:endParaRPr>
                    </a:p>
                  </a:txBody>
                  <a:tcPr marT="91425" marB="91425" marR="91425" marL="914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grpSp>
        <p:nvGrpSpPr>
          <p:cNvPr id="447" name="Google Shape;447;p9"/>
          <p:cNvGrpSpPr/>
          <p:nvPr/>
        </p:nvGrpSpPr>
        <p:grpSpPr>
          <a:xfrm>
            <a:off x="0" y="-171929"/>
            <a:ext cx="18288000" cy="10467826"/>
            <a:chOff x="0" y="-47625"/>
            <a:chExt cx="4816593" cy="2756958"/>
          </a:xfrm>
        </p:grpSpPr>
        <p:sp>
          <p:nvSpPr>
            <p:cNvPr id="448" name="Google Shape;448;p9"/>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449" name="Google Shape;449;p9"/>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0" name="Google Shape;450;p9"/>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51" name="Google Shape;451;p9"/>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52" name="Google Shape;452;p9"/>
          <p:cNvGrpSpPr/>
          <p:nvPr/>
        </p:nvGrpSpPr>
        <p:grpSpPr>
          <a:xfrm>
            <a:off x="16118621" y="-98041"/>
            <a:ext cx="1562626" cy="1771266"/>
            <a:chOff x="0" y="-130721"/>
            <a:chExt cx="2083500" cy="2361688"/>
          </a:xfrm>
        </p:grpSpPr>
        <p:grpSp>
          <p:nvGrpSpPr>
            <p:cNvPr id="453" name="Google Shape;453;p9"/>
            <p:cNvGrpSpPr/>
            <p:nvPr/>
          </p:nvGrpSpPr>
          <p:grpSpPr>
            <a:xfrm>
              <a:off x="75599" y="-130721"/>
              <a:ext cx="1932284" cy="2361688"/>
              <a:chOff x="0" y="-47625"/>
              <a:chExt cx="703982" cy="860425"/>
            </a:xfrm>
          </p:grpSpPr>
          <p:sp>
            <p:nvSpPr>
              <p:cNvPr id="454" name="Google Shape;454;p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6" name="Google Shape;456;p9"/>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457" name="Google Shape;457;p9"/>
          <p:cNvGrpSpPr/>
          <p:nvPr/>
        </p:nvGrpSpPr>
        <p:grpSpPr>
          <a:xfrm>
            <a:off x="5679678" y="-166214"/>
            <a:ext cx="6410312" cy="1194914"/>
            <a:chOff x="0" y="-47625"/>
            <a:chExt cx="1328313" cy="247604"/>
          </a:xfrm>
        </p:grpSpPr>
        <p:sp>
          <p:nvSpPr>
            <p:cNvPr id="458" name="Google Shape;458;p9"/>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p9"/>
          <p:cNvGrpSpPr/>
          <p:nvPr/>
        </p:nvGrpSpPr>
        <p:grpSpPr>
          <a:xfrm>
            <a:off x="533770" y="606278"/>
            <a:ext cx="17220459" cy="9262778"/>
            <a:chOff x="0" y="-47625"/>
            <a:chExt cx="1464418" cy="787701"/>
          </a:xfrm>
        </p:grpSpPr>
        <p:sp>
          <p:nvSpPr>
            <p:cNvPr id="461" name="Google Shape;461;p9"/>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txBox="1"/>
            <p:nvPr/>
          </p:nvSpPr>
          <p:spPr>
            <a:xfrm>
              <a:off x="0" y="-47625"/>
              <a:ext cx="1464418" cy="78770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3" name="Google Shape;463;p9"/>
          <p:cNvSpPr txBox="1"/>
          <p:nvPr/>
        </p:nvSpPr>
        <p:spPr>
          <a:xfrm>
            <a:off x="2572160" y="463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464" name="Google Shape;464;p9"/>
          <p:cNvPicPr preferRelativeResize="0"/>
          <p:nvPr/>
        </p:nvPicPr>
        <p:blipFill>
          <a:blip r:embed="rId4">
            <a:alphaModFix/>
          </a:blip>
          <a:stretch>
            <a:fillRect/>
          </a:stretch>
        </p:blipFill>
        <p:spPr>
          <a:xfrm>
            <a:off x="3177725" y="1616225"/>
            <a:ext cx="11932575" cy="7578200"/>
          </a:xfrm>
          <a:prstGeom prst="rect">
            <a:avLst/>
          </a:prstGeom>
          <a:noFill/>
          <a:ln>
            <a:noFill/>
          </a:ln>
        </p:spPr>
      </p:pic>
      <p:pic>
        <p:nvPicPr>
          <p:cNvPr id="465" name="Google Shape;465;p9"/>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pSp>
        <p:nvGrpSpPr>
          <p:cNvPr id="470" name="Google Shape;470;g31b83cfe2b7_1_127"/>
          <p:cNvGrpSpPr/>
          <p:nvPr/>
        </p:nvGrpSpPr>
        <p:grpSpPr>
          <a:xfrm>
            <a:off x="0" y="-171930"/>
            <a:ext cx="18288118" cy="10468053"/>
            <a:chOff x="0" y="-47625"/>
            <a:chExt cx="4816592" cy="2757000"/>
          </a:xfrm>
        </p:grpSpPr>
        <p:sp>
          <p:nvSpPr>
            <p:cNvPr id="471" name="Google Shape;471;g31b83cfe2b7_1_127"/>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472" name="Google Shape;472;g31b83cfe2b7_1_127"/>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3" name="Google Shape;473;g31b83cfe2b7_1_127"/>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74" name="Google Shape;474;g31b83cfe2b7_1_127"/>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75" name="Google Shape;475;g31b83cfe2b7_1_127"/>
          <p:cNvGrpSpPr/>
          <p:nvPr/>
        </p:nvGrpSpPr>
        <p:grpSpPr>
          <a:xfrm>
            <a:off x="16118621" y="-98041"/>
            <a:ext cx="1562625" cy="1771271"/>
            <a:chOff x="0" y="-130721"/>
            <a:chExt cx="2083500" cy="2361695"/>
          </a:xfrm>
        </p:grpSpPr>
        <p:grpSp>
          <p:nvGrpSpPr>
            <p:cNvPr id="476" name="Google Shape;476;g31b83cfe2b7_1_127"/>
            <p:cNvGrpSpPr/>
            <p:nvPr/>
          </p:nvGrpSpPr>
          <p:grpSpPr>
            <a:xfrm>
              <a:off x="75599" y="-130721"/>
              <a:ext cx="1932614" cy="2361695"/>
              <a:chOff x="0" y="-47625"/>
              <a:chExt cx="704100" cy="860425"/>
            </a:xfrm>
          </p:grpSpPr>
          <p:sp>
            <p:nvSpPr>
              <p:cNvPr id="477" name="Google Shape;477;g31b83cfe2b7_1_12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31b83cfe2b7_1_127"/>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9" name="Google Shape;479;g31b83cfe2b7_1_127"/>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480" name="Google Shape;480;g31b83cfe2b7_1_127"/>
          <p:cNvGrpSpPr/>
          <p:nvPr/>
        </p:nvGrpSpPr>
        <p:grpSpPr>
          <a:xfrm>
            <a:off x="5679678" y="-166213"/>
            <a:ext cx="6410726" cy="1194912"/>
            <a:chOff x="0" y="-47625"/>
            <a:chExt cx="1328400" cy="247604"/>
          </a:xfrm>
        </p:grpSpPr>
        <p:sp>
          <p:nvSpPr>
            <p:cNvPr id="481" name="Google Shape;481;g31b83cfe2b7_1_127"/>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31b83cfe2b7_1_127"/>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3" name="Google Shape;483;g31b83cfe2b7_1_127"/>
          <p:cNvGrpSpPr/>
          <p:nvPr/>
        </p:nvGrpSpPr>
        <p:grpSpPr>
          <a:xfrm>
            <a:off x="533770" y="606276"/>
            <a:ext cx="17220531" cy="9263977"/>
            <a:chOff x="0" y="-47625"/>
            <a:chExt cx="1464418" cy="787800"/>
          </a:xfrm>
        </p:grpSpPr>
        <p:sp>
          <p:nvSpPr>
            <p:cNvPr id="484" name="Google Shape;484;g31b83cfe2b7_1_127"/>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31b83cfe2b7_1_127"/>
            <p:cNvSpPr txBox="1"/>
            <p:nvPr/>
          </p:nvSpPr>
          <p:spPr>
            <a:xfrm>
              <a:off x="0" y="-47625"/>
              <a:ext cx="1464300" cy="787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6" name="Google Shape;486;g31b83cfe2b7_1_127"/>
          <p:cNvSpPr txBox="1"/>
          <p:nvPr/>
        </p:nvSpPr>
        <p:spPr>
          <a:xfrm>
            <a:off x="2572160" y="4633"/>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487" name="Google Shape;487;g31b83cfe2b7_1_127"/>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488" name="Google Shape;488;g31b83cfe2b7_1_127"/>
          <p:cNvPicPr preferRelativeResize="0"/>
          <p:nvPr/>
        </p:nvPicPr>
        <p:blipFill>
          <a:blip r:embed="rId5">
            <a:alphaModFix/>
          </a:blip>
          <a:stretch>
            <a:fillRect/>
          </a:stretch>
        </p:blipFill>
        <p:spPr>
          <a:xfrm>
            <a:off x="2319500" y="1377450"/>
            <a:ext cx="13513276" cy="8225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grpSp>
        <p:nvGrpSpPr>
          <p:cNvPr id="493" name="Google Shape;493;g3199cd5fdf5_1_196"/>
          <p:cNvGrpSpPr/>
          <p:nvPr/>
        </p:nvGrpSpPr>
        <p:grpSpPr>
          <a:xfrm>
            <a:off x="0" y="-171930"/>
            <a:ext cx="18288118" cy="10468053"/>
            <a:chOff x="0" y="-47625"/>
            <a:chExt cx="4816592" cy="2757000"/>
          </a:xfrm>
        </p:grpSpPr>
        <p:sp>
          <p:nvSpPr>
            <p:cNvPr id="494" name="Google Shape;494;g3199cd5fdf5_1_196"/>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495" name="Google Shape;495;g3199cd5fdf5_1_196"/>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6" name="Google Shape;496;g3199cd5fdf5_1_196"/>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97" name="Google Shape;497;g3199cd5fdf5_1_196"/>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98" name="Google Shape;498;g3199cd5fdf5_1_196"/>
          <p:cNvGrpSpPr/>
          <p:nvPr/>
        </p:nvGrpSpPr>
        <p:grpSpPr>
          <a:xfrm>
            <a:off x="16118621" y="-98041"/>
            <a:ext cx="1562625" cy="1771271"/>
            <a:chOff x="0" y="-130721"/>
            <a:chExt cx="2083500" cy="2361695"/>
          </a:xfrm>
        </p:grpSpPr>
        <p:grpSp>
          <p:nvGrpSpPr>
            <p:cNvPr id="499" name="Google Shape;499;g3199cd5fdf5_1_196"/>
            <p:cNvGrpSpPr/>
            <p:nvPr/>
          </p:nvGrpSpPr>
          <p:grpSpPr>
            <a:xfrm>
              <a:off x="75599" y="-130721"/>
              <a:ext cx="1932614" cy="2361695"/>
              <a:chOff x="0" y="-47625"/>
              <a:chExt cx="704100" cy="860425"/>
            </a:xfrm>
          </p:grpSpPr>
          <p:sp>
            <p:nvSpPr>
              <p:cNvPr id="500" name="Google Shape;500;g3199cd5fdf5_1_19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3199cd5fdf5_1_196"/>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2" name="Google Shape;502;g3199cd5fdf5_1_196"/>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503" name="Google Shape;503;g3199cd5fdf5_1_196"/>
          <p:cNvGrpSpPr/>
          <p:nvPr/>
        </p:nvGrpSpPr>
        <p:grpSpPr>
          <a:xfrm>
            <a:off x="5679678" y="-166213"/>
            <a:ext cx="6410726" cy="1194912"/>
            <a:chOff x="0" y="-47625"/>
            <a:chExt cx="1328400" cy="247604"/>
          </a:xfrm>
        </p:grpSpPr>
        <p:sp>
          <p:nvSpPr>
            <p:cNvPr id="504" name="Google Shape;504;g3199cd5fdf5_1_196"/>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3199cd5fdf5_1_196"/>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6" name="Google Shape;506;g3199cd5fdf5_1_196"/>
          <p:cNvGrpSpPr/>
          <p:nvPr/>
        </p:nvGrpSpPr>
        <p:grpSpPr>
          <a:xfrm>
            <a:off x="533770" y="606276"/>
            <a:ext cx="17220531" cy="9263977"/>
            <a:chOff x="0" y="-47625"/>
            <a:chExt cx="1464418" cy="787800"/>
          </a:xfrm>
        </p:grpSpPr>
        <p:sp>
          <p:nvSpPr>
            <p:cNvPr id="507" name="Google Shape;507;g3199cd5fdf5_1_196"/>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3199cd5fdf5_1_196"/>
            <p:cNvSpPr txBox="1"/>
            <p:nvPr/>
          </p:nvSpPr>
          <p:spPr>
            <a:xfrm>
              <a:off x="0" y="-47625"/>
              <a:ext cx="1464300" cy="787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9" name="Google Shape;509;g3199cd5fdf5_1_196"/>
          <p:cNvSpPr txBox="1"/>
          <p:nvPr/>
        </p:nvSpPr>
        <p:spPr>
          <a:xfrm>
            <a:off x="2572160" y="4633"/>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510" name="Google Shape;510;g3199cd5fdf5_1_196"/>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511" name="Google Shape;511;g3199cd5fdf5_1_196"/>
          <p:cNvPicPr preferRelativeResize="0"/>
          <p:nvPr/>
        </p:nvPicPr>
        <p:blipFill>
          <a:blip r:embed="rId5">
            <a:alphaModFix/>
          </a:blip>
          <a:stretch>
            <a:fillRect/>
          </a:stretch>
        </p:blipFill>
        <p:spPr>
          <a:xfrm>
            <a:off x="4242350" y="1425800"/>
            <a:ext cx="9803425" cy="806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pSp>
        <p:nvGrpSpPr>
          <p:cNvPr id="516" name="Google Shape;516;g3199cd5fdf5_1_219"/>
          <p:cNvGrpSpPr/>
          <p:nvPr/>
        </p:nvGrpSpPr>
        <p:grpSpPr>
          <a:xfrm>
            <a:off x="0" y="-171930"/>
            <a:ext cx="18288118" cy="10468053"/>
            <a:chOff x="0" y="-47625"/>
            <a:chExt cx="4816592" cy="2757000"/>
          </a:xfrm>
        </p:grpSpPr>
        <p:sp>
          <p:nvSpPr>
            <p:cNvPr id="517" name="Google Shape;517;g3199cd5fdf5_1_219"/>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518" name="Google Shape;518;g3199cd5fdf5_1_219"/>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9" name="Google Shape;519;g3199cd5fdf5_1_219"/>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520" name="Google Shape;520;g3199cd5fdf5_1_219"/>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521" name="Google Shape;521;g3199cd5fdf5_1_219"/>
          <p:cNvGrpSpPr/>
          <p:nvPr/>
        </p:nvGrpSpPr>
        <p:grpSpPr>
          <a:xfrm>
            <a:off x="16118621" y="-98041"/>
            <a:ext cx="1562625" cy="1771271"/>
            <a:chOff x="0" y="-130721"/>
            <a:chExt cx="2083500" cy="2361695"/>
          </a:xfrm>
        </p:grpSpPr>
        <p:grpSp>
          <p:nvGrpSpPr>
            <p:cNvPr id="522" name="Google Shape;522;g3199cd5fdf5_1_219"/>
            <p:cNvGrpSpPr/>
            <p:nvPr/>
          </p:nvGrpSpPr>
          <p:grpSpPr>
            <a:xfrm>
              <a:off x="75599" y="-130721"/>
              <a:ext cx="1932614" cy="2361695"/>
              <a:chOff x="0" y="-47625"/>
              <a:chExt cx="704100" cy="860425"/>
            </a:xfrm>
          </p:grpSpPr>
          <p:sp>
            <p:nvSpPr>
              <p:cNvPr id="523" name="Google Shape;523;g3199cd5fdf5_1_21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3199cd5fdf5_1_219"/>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25" name="Google Shape;525;g3199cd5fdf5_1_219"/>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526" name="Google Shape;526;g3199cd5fdf5_1_219"/>
          <p:cNvGrpSpPr/>
          <p:nvPr/>
        </p:nvGrpSpPr>
        <p:grpSpPr>
          <a:xfrm>
            <a:off x="5679678" y="-166213"/>
            <a:ext cx="6410726" cy="1194912"/>
            <a:chOff x="0" y="-47625"/>
            <a:chExt cx="1328400" cy="247604"/>
          </a:xfrm>
        </p:grpSpPr>
        <p:sp>
          <p:nvSpPr>
            <p:cNvPr id="527" name="Google Shape;527;g3199cd5fdf5_1_219"/>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3199cd5fdf5_1_219"/>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9" name="Google Shape;529;g3199cd5fdf5_1_219"/>
          <p:cNvGrpSpPr/>
          <p:nvPr/>
        </p:nvGrpSpPr>
        <p:grpSpPr>
          <a:xfrm>
            <a:off x="533770" y="606276"/>
            <a:ext cx="17220531" cy="9263977"/>
            <a:chOff x="0" y="-47625"/>
            <a:chExt cx="1464418" cy="787800"/>
          </a:xfrm>
        </p:grpSpPr>
        <p:sp>
          <p:nvSpPr>
            <p:cNvPr id="530" name="Google Shape;530;g3199cd5fdf5_1_219"/>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3199cd5fdf5_1_219"/>
            <p:cNvSpPr txBox="1"/>
            <p:nvPr/>
          </p:nvSpPr>
          <p:spPr>
            <a:xfrm>
              <a:off x="0" y="-47625"/>
              <a:ext cx="1464300" cy="787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2" name="Google Shape;532;g3199cd5fdf5_1_219"/>
          <p:cNvSpPr txBox="1"/>
          <p:nvPr/>
        </p:nvSpPr>
        <p:spPr>
          <a:xfrm>
            <a:off x="2572160" y="4633"/>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533" name="Google Shape;533;g3199cd5fdf5_1_219"/>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534" name="Google Shape;534;g3199cd5fdf5_1_219"/>
          <p:cNvPicPr preferRelativeResize="0"/>
          <p:nvPr/>
        </p:nvPicPr>
        <p:blipFill>
          <a:blip r:embed="rId5">
            <a:alphaModFix/>
          </a:blip>
          <a:stretch>
            <a:fillRect/>
          </a:stretch>
        </p:blipFill>
        <p:spPr>
          <a:xfrm>
            <a:off x="3220550" y="2474663"/>
            <a:ext cx="12135323" cy="53376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g3199cd5fdf5_1_241"/>
          <p:cNvGrpSpPr/>
          <p:nvPr/>
        </p:nvGrpSpPr>
        <p:grpSpPr>
          <a:xfrm>
            <a:off x="0" y="-171930"/>
            <a:ext cx="18288118" cy="10468053"/>
            <a:chOff x="0" y="-47625"/>
            <a:chExt cx="4816592" cy="2757000"/>
          </a:xfrm>
        </p:grpSpPr>
        <p:sp>
          <p:nvSpPr>
            <p:cNvPr id="540" name="Google Shape;540;g3199cd5fdf5_1_241"/>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541" name="Google Shape;541;g3199cd5fdf5_1_241"/>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2" name="Google Shape;542;g3199cd5fdf5_1_24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543" name="Google Shape;543;g3199cd5fdf5_1_24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544" name="Google Shape;544;g3199cd5fdf5_1_241"/>
          <p:cNvGrpSpPr/>
          <p:nvPr/>
        </p:nvGrpSpPr>
        <p:grpSpPr>
          <a:xfrm>
            <a:off x="16118621" y="-98041"/>
            <a:ext cx="1562625" cy="1771271"/>
            <a:chOff x="0" y="-130721"/>
            <a:chExt cx="2083500" cy="2361695"/>
          </a:xfrm>
        </p:grpSpPr>
        <p:grpSp>
          <p:nvGrpSpPr>
            <p:cNvPr id="545" name="Google Shape;545;g3199cd5fdf5_1_241"/>
            <p:cNvGrpSpPr/>
            <p:nvPr/>
          </p:nvGrpSpPr>
          <p:grpSpPr>
            <a:xfrm>
              <a:off x="75599" y="-130721"/>
              <a:ext cx="1932614" cy="2361695"/>
              <a:chOff x="0" y="-47625"/>
              <a:chExt cx="704100" cy="860425"/>
            </a:xfrm>
          </p:grpSpPr>
          <p:sp>
            <p:nvSpPr>
              <p:cNvPr id="546" name="Google Shape;546;g3199cd5fdf5_1_24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3199cd5fdf5_1_241"/>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8" name="Google Shape;548;g3199cd5fdf5_1_241"/>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549" name="Google Shape;549;g3199cd5fdf5_1_241"/>
          <p:cNvGrpSpPr/>
          <p:nvPr/>
        </p:nvGrpSpPr>
        <p:grpSpPr>
          <a:xfrm>
            <a:off x="5679678" y="-166213"/>
            <a:ext cx="6410726" cy="1194912"/>
            <a:chOff x="0" y="-47625"/>
            <a:chExt cx="1328400" cy="247604"/>
          </a:xfrm>
        </p:grpSpPr>
        <p:sp>
          <p:nvSpPr>
            <p:cNvPr id="550" name="Google Shape;550;g3199cd5fdf5_1_241"/>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3199cd5fdf5_1_241"/>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2" name="Google Shape;552;g3199cd5fdf5_1_241"/>
          <p:cNvGrpSpPr/>
          <p:nvPr/>
        </p:nvGrpSpPr>
        <p:grpSpPr>
          <a:xfrm>
            <a:off x="533770" y="606276"/>
            <a:ext cx="17220531" cy="9263977"/>
            <a:chOff x="0" y="-47625"/>
            <a:chExt cx="1464418" cy="787800"/>
          </a:xfrm>
        </p:grpSpPr>
        <p:sp>
          <p:nvSpPr>
            <p:cNvPr id="553" name="Google Shape;553;g3199cd5fdf5_1_241"/>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3199cd5fdf5_1_241"/>
            <p:cNvSpPr txBox="1"/>
            <p:nvPr/>
          </p:nvSpPr>
          <p:spPr>
            <a:xfrm>
              <a:off x="0" y="-47625"/>
              <a:ext cx="1464300" cy="787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55" name="Google Shape;555;g3199cd5fdf5_1_241"/>
          <p:cNvSpPr txBox="1"/>
          <p:nvPr/>
        </p:nvSpPr>
        <p:spPr>
          <a:xfrm>
            <a:off x="2572160" y="4633"/>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556" name="Google Shape;556;g3199cd5fdf5_1_241"/>
          <p:cNvPicPr preferRelativeResize="0"/>
          <p:nvPr/>
        </p:nvPicPr>
        <p:blipFill>
          <a:blip r:embed="rId4">
            <a:alphaModFix/>
          </a:blip>
          <a:stretch>
            <a:fillRect/>
          </a:stretch>
        </p:blipFill>
        <p:spPr>
          <a:xfrm>
            <a:off x="6132475" y="1289050"/>
            <a:ext cx="5793050" cy="8338474"/>
          </a:xfrm>
          <a:prstGeom prst="rect">
            <a:avLst/>
          </a:prstGeom>
          <a:noFill/>
          <a:ln>
            <a:noFill/>
          </a:ln>
        </p:spPr>
      </p:pic>
      <p:pic>
        <p:nvPicPr>
          <p:cNvPr id="557" name="Google Shape;557;g3199cd5fdf5_1_241"/>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pSp>
        <p:nvGrpSpPr>
          <p:cNvPr id="562" name="Google Shape;562;g3199cd5fdf5_1_263"/>
          <p:cNvGrpSpPr/>
          <p:nvPr/>
        </p:nvGrpSpPr>
        <p:grpSpPr>
          <a:xfrm>
            <a:off x="0" y="-171930"/>
            <a:ext cx="18288118" cy="10468053"/>
            <a:chOff x="0" y="-47625"/>
            <a:chExt cx="4816592" cy="2757000"/>
          </a:xfrm>
        </p:grpSpPr>
        <p:sp>
          <p:nvSpPr>
            <p:cNvPr id="563" name="Google Shape;563;g3199cd5fdf5_1_263"/>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564" name="Google Shape;564;g3199cd5fdf5_1_263"/>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5" name="Google Shape;565;g3199cd5fdf5_1_263"/>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566" name="Google Shape;566;g3199cd5fdf5_1_263"/>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567" name="Google Shape;567;g3199cd5fdf5_1_263"/>
          <p:cNvGrpSpPr/>
          <p:nvPr/>
        </p:nvGrpSpPr>
        <p:grpSpPr>
          <a:xfrm>
            <a:off x="16118621" y="-98041"/>
            <a:ext cx="1562625" cy="1771271"/>
            <a:chOff x="0" y="-130721"/>
            <a:chExt cx="2083500" cy="2361695"/>
          </a:xfrm>
        </p:grpSpPr>
        <p:grpSp>
          <p:nvGrpSpPr>
            <p:cNvPr id="568" name="Google Shape;568;g3199cd5fdf5_1_263"/>
            <p:cNvGrpSpPr/>
            <p:nvPr/>
          </p:nvGrpSpPr>
          <p:grpSpPr>
            <a:xfrm>
              <a:off x="75599" y="-130721"/>
              <a:ext cx="1932614" cy="2361695"/>
              <a:chOff x="0" y="-47625"/>
              <a:chExt cx="704100" cy="860425"/>
            </a:xfrm>
          </p:grpSpPr>
          <p:sp>
            <p:nvSpPr>
              <p:cNvPr id="569" name="Google Shape;569;g3199cd5fdf5_1_26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3199cd5fdf5_1_263"/>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1" name="Google Shape;571;g3199cd5fdf5_1_263"/>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b="1"/>
            </a:p>
          </p:txBody>
        </p:sp>
      </p:grpSp>
      <p:grpSp>
        <p:nvGrpSpPr>
          <p:cNvPr id="572" name="Google Shape;572;g3199cd5fdf5_1_263"/>
          <p:cNvGrpSpPr/>
          <p:nvPr/>
        </p:nvGrpSpPr>
        <p:grpSpPr>
          <a:xfrm>
            <a:off x="5679678" y="-166213"/>
            <a:ext cx="6410726" cy="1194912"/>
            <a:chOff x="0" y="-47625"/>
            <a:chExt cx="1328400" cy="247604"/>
          </a:xfrm>
        </p:grpSpPr>
        <p:sp>
          <p:nvSpPr>
            <p:cNvPr id="573" name="Google Shape;573;g3199cd5fdf5_1_263"/>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3199cd5fdf5_1_263"/>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5" name="Google Shape;575;g3199cd5fdf5_1_263"/>
          <p:cNvGrpSpPr/>
          <p:nvPr/>
        </p:nvGrpSpPr>
        <p:grpSpPr>
          <a:xfrm>
            <a:off x="533770" y="606276"/>
            <a:ext cx="17220531" cy="9263977"/>
            <a:chOff x="0" y="-47625"/>
            <a:chExt cx="1464418" cy="787800"/>
          </a:xfrm>
        </p:grpSpPr>
        <p:sp>
          <p:nvSpPr>
            <p:cNvPr id="576" name="Google Shape;576;g3199cd5fdf5_1_263"/>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3199cd5fdf5_1_263"/>
            <p:cNvSpPr txBox="1"/>
            <p:nvPr/>
          </p:nvSpPr>
          <p:spPr>
            <a:xfrm>
              <a:off x="0" y="-47625"/>
              <a:ext cx="1464300" cy="787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8" name="Google Shape;578;g3199cd5fdf5_1_263"/>
          <p:cNvSpPr txBox="1"/>
          <p:nvPr/>
        </p:nvSpPr>
        <p:spPr>
          <a:xfrm>
            <a:off x="2572160" y="4633"/>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579" name="Google Shape;579;g3199cd5fdf5_1_263"/>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580" name="Google Shape;580;g3199cd5fdf5_1_263"/>
          <p:cNvPicPr preferRelativeResize="0"/>
          <p:nvPr/>
        </p:nvPicPr>
        <p:blipFill>
          <a:blip r:embed="rId5">
            <a:alphaModFix/>
          </a:blip>
          <a:stretch>
            <a:fillRect/>
          </a:stretch>
        </p:blipFill>
        <p:spPr>
          <a:xfrm>
            <a:off x="4696675" y="1450000"/>
            <a:ext cx="8894662" cy="7746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pSp>
        <p:nvGrpSpPr>
          <p:cNvPr id="585" name="Google Shape;585;p10"/>
          <p:cNvGrpSpPr/>
          <p:nvPr/>
        </p:nvGrpSpPr>
        <p:grpSpPr>
          <a:xfrm>
            <a:off x="-50" y="-210199"/>
            <a:ext cx="18288122" cy="10497118"/>
            <a:chOff x="0" y="-47625"/>
            <a:chExt cx="4816593" cy="2756958"/>
          </a:xfrm>
        </p:grpSpPr>
        <p:sp>
          <p:nvSpPr>
            <p:cNvPr id="586" name="Google Shape;586;p10"/>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587" name="Google Shape;587;p10"/>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88" name="Google Shape;588;p10"/>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589" name="Google Shape;589;p10"/>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590" name="Google Shape;590;p10"/>
          <p:cNvGrpSpPr/>
          <p:nvPr/>
        </p:nvGrpSpPr>
        <p:grpSpPr>
          <a:xfrm>
            <a:off x="16118621" y="-98041"/>
            <a:ext cx="1562626" cy="1771266"/>
            <a:chOff x="0" y="-130721"/>
            <a:chExt cx="2083500" cy="2361688"/>
          </a:xfrm>
        </p:grpSpPr>
        <p:grpSp>
          <p:nvGrpSpPr>
            <p:cNvPr id="591" name="Google Shape;591;p10"/>
            <p:cNvGrpSpPr/>
            <p:nvPr/>
          </p:nvGrpSpPr>
          <p:grpSpPr>
            <a:xfrm>
              <a:off x="75599" y="-130721"/>
              <a:ext cx="1932284" cy="2361688"/>
              <a:chOff x="0" y="-47625"/>
              <a:chExt cx="703982" cy="860425"/>
            </a:xfrm>
          </p:grpSpPr>
          <p:sp>
            <p:nvSpPr>
              <p:cNvPr id="592" name="Google Shape;592;p1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94" name="Google Shape;594;p10"/>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10</a:t>
              </a:r>
              <a:endParaRPr/>
            </a:p>
          </p:txBody>
        </p:sp>
      </p:grpSp>
      <p:grpSp>
        <p:nvGrpSpPr>
          <p:cNvPr id="595" name="Google Shape;595;p10"/>
          <p:cNvGrpSpPr/>
          <p:nvPr/>
        </p:nvGrpSpPr>
        <p:grpSpPr>
          <a:xfrm>
            <a:off x="3814375" y="-107701"/>
            <a:ext cx="10571224" cy="1546752"/>
            <a:chOff x="0" y="-47625"/>
            <a:chExt cx="2356177" cy="373323"/>
          </a:xfrm>
        </p:grpSpPr>
        <p:sp>
          <p:nvSpPr>
            <p:cNvPr id="596" name="Google Shape;596;p10"/>
            <p:cNvSpPr/>
            <p:nvPr/>
          </p:nvSpPr>
          <p:spPr>
            <a:xfrm>
              <a:off x="0" y="0"/>
              <a:ext cx="2356177" cy="325698"/>
            </a:xfrm>
            <a:custGeom>
              <a:rect b="b" l="l" r="r" t="t"/>
              <a:pathLst>
                <a:path extrusionOk="0" h="325698" w="2356177">
                  <a:moveTo>
                    <a:pt x="2152977" y="0"/>
                  </a:moveTo>
                  <a:cubicBezTo>
                    <a:pt x="2265201" y="0"/>
                    <a:pt x="2356177" y="72910"/>
                    <a:pt x="2356177" y="162849"/>
                  </a:cubicBezTo>
                  <a:cubicBezTo>
                    <a:pt x="2356177" y="252788"/>
                    <a:pt x="2265201" y="325698"/>
                    <a:pt x="2152977" y="325698"/>
                  </a:cubicBezTo>
                  <a:lnTo>
                    <a:pt x="203200" y="325698"/>
                  </a:lnTo>
                  <a:cubicBezTo>
                    <a:pt x="90976" y="325698"/>
                    <a:pt x="0" y="252788"/>
                    <a:pt x="0" y="162849"/>
                  </a:cubicBezTo>
                  <a:cubicBezTo>
                    <a:pt x="0" y="72910"/>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txBox="1"/>
            <p:nvPr/>
          </p:nvSpPr>
          <p:spPr>
            <a:xfrm>
              <a:off x="0" y="-47625"/>
              <a:ext cx="2356177" cy="3733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8" name="Google Shape;598;p10"/>
          <p:cNvGrpSpPr/>
          <p:nvPr/>
        </p:nvGrpSpPr>
        <p:grpSpPr>
          <a:xfrm>
            <a:off x="518800" y="2587968"/>
            <a:ext cx="8047211" cy="2321627"/>
            <a:chOff x="0" y="-207339"/>
            <a:chExt cx="10729615" cy="2911496"/>
          </a:xfrm>
        </p:grpSpPr>
        <p:grpSp>
          <p:nvGrpSpPr>
            <p:cNvPr id="599" name="Google Shape;599;p10"/>
            <p:cNvGrpSpPr/>
            <p:nvPr/>
          </p:nvGrpSpPr>
          <p:grpSpPr>
            <a:xfrm>
              <a:off x="0" y="-207339"/>
              <a:ext cx="10729615" cy="2911496"/>
              <a:chOff x="0" y="-47625"/>
              <a:chExt cx="2464555" cy="668760"/>
            </a:xfrm>
          </p:grpSpPr>
          <p:sp>
            <p:nvSpPr>
              <p:cNvPr id="600" name="Google Shape;600;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01" name="Google Shape;601;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2" name="Google Shape;602;p10"/>
            <p:cNvSpPr txBox="1"/>
            <p:nvPr/>
          </p:nvSpPr>
          <p:spPr>
            <a:xfrm>
              <a:off x="841561" y="125723"/>
              <a:ext cx="9358500" cy="24981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Poder registrar nuevas reservas de pacientes en el sistema de manera digital</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Reducir el tiempo de espera de los pacientes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Alta</a:t>
              </a:r>
              <a:endParaRPr/>
            </a:p>
          </p:txBody>
        </p:sp>
      </p:grpSp>
      <p:sp>
        <p:nvSpPr>
          <p:cNvPr id="603" name="Google Shape;603;p10"/>
          <p:cNvSpPr/>
          <p:nvPr/>
        </p:nvSpPr>
        <p:spPr>
          <a:xfrm>
            <a:off x="8556811" y="8815166"/>
            <a:ext cx="1086353" cy="1102388"/>
          </a:xfrm>
          <a:custGeom>
            <a:rect b="b" l="l" r="r" t="t"/>
            <a:pathLst>
              <a:path extrusionOk="0" h="1102388" w="1086353">
                <a:moveTo>
                  <a:pt x="0" y="0"/>
                </a:moveTo>
                <a:lnTo>
                  <a:pt x="1086353" y="0"/>
                </a:lnTo>
                <a:lnTo>
                  <a:pt x="1086353" y="1102387"/>
                </a:lnTo>
                <a:lnTo>
                  <a:pt x="0" y="1102387"/>
                </a:lnTo>
                <a:lnTo>
                  <a:pt x="0" y="0"/>
                </a:lnTo>
                <a:close/>
              </a:path>
            </a:pathLst>
          </a:custGeom>
          <a:blipFill rotWithShape="1">
            <a:blip r:embed="rId4">
              <a:alphaModFix/>
            </a:blip>
            <a:stretch>
              <a:fillRect b="0" l="0" r="0" t="0"/>
            </a:stretch>
          </a:blipFill>
          <a:ln>
            <a:noFill/>
          </a:ln>
        </p:spPr>
      </p:sp>
      <p:sp>
        <p:nvSpPr>
          <p:cNvPr id="604" name="Google Shape;604;p10"/>
          <p:cNvSpPr txBox="1"/>
          <p:nvPr/>
        </p:nvSpPr>
        <p:spPr>
          <a:xfrm>
            <a:off x="2831326" y="295086"/>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Historias de usuario</a:t>
            </a:r>
            <a:endParaRPr/>
          </a:p>
        </p:txBody>
      </p:sp>
      <p:grpSp>
        <p:nvGrpSpPr>
          <p:cNvPr id="605" name="Google Shape;605;p10"/>
          <p:cNvGrpSpPr/>
          <p:nvPr/>
        </p:nvGrpSpPr>
        <p:grpSpPr>
          <a:xfrm>
            <a:off x="9291375" y="2587977"/>
            <a:ext cx="8047211" cy="2367046"/>
            <a:chOff x="0" y="-207339"/>
            <a:chExt cx="10729615" cy="2911496"/>
          </a:xfrm>
        </p:grpSpPr>
        <p:grpSp>
          <p:nvGrpSpPr>
            <p:cNvPr id="606" name="Google Shape;606;p10"/>
            <p:cNvGrpSpPr/>
            <p:nvPr/>
          </p:nvGrpSpPr>
          <p:grpSpPr>
            <a:xfrm>
              <a:off x="0" y="-207339"/>
              <a:ext cx="10729615" cy="2911496"/>
              <a:chOff x="0" y="-47625"/>
              <a:chExt cx="2464555" cy="668760"/>
            </a:xfrm>
          </p:grpSpPr>
          <p:sp>
            <p:nvSpPr>
              <p:cNvPr id="607" name="Google Shape;607;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08" name="Google Shape;608;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9" name="Google Shape;609;p10"/>
            <p:cNvSpPr txBox="1"/>
            <p:nvPr/>
          </p:nvSpPr>
          <p:spPr>
            <a:xfrm>
              <a:off x="841561" y="125723"/>
              <a:ext cx="9358500" cy="24501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Reestructurar el Excel, en el cual tomamos las fichas y otros datos de los pacientes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Tener una mejor visualización y registro</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Baja</a:t>
              </a:r>
              <a:endParaRPr/>
            </a:p>
          </p:txBody>
        </p:sp>
      </p:grpSp>
      <p:grpSp>
        <p:nvGrpSpPr>
          <p:cNvPr id="610" name="Google Shape;610;p10"/>
          <p:cNvGrpSpPr/>
          <p:nvPr/>
        </p:nvGrpSpPr>
        <p:grpSpPr>
          <a:xfrm>
            <a:off x="518800" y="6058520"/>
            <a:ext cx="8047211" cy="2477683"/>
            <a:chOff x="0" y="-207339"/>
            <a:chExt cx="10729615" cy="2911496"/>
          </a:xfrm>
        </p:grpSpPr>
        <p:grpSp>
          <p:nvGrpSpPr>
            <p:cNvPr id="611" name="Google Shape;611;p10"/>
            <p:cNvGrpSpPr/>
            <p:nvPr/>
          </p:nvGrpSpPr>
          <p:grpSpPr>
            <a:xfrm>
              <a:off x="0" y="-207339"/>
              <a:ext cx="10729615" cy="2911496"/>
              <a:chOff x="0" y="-47625"/>
              <a:chExt cx="2464555" cy="668760"/>
            </a:xfrm>
          </p:grpSpPr>
          <p:sp>
            <p:nvSpPr>
              <p:cNvPr id="612" name="Google Shape;612;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13" name="Google Shape;613;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14" name="Google Shape;614;p10"/>
            <p:cNvSpPr txBox="1"/>
            <p:nvPr/>
          </p:nvSpPr>
          <p:spPr>
            <a:xfrm>
              <a:off x="841561" y="125723"/>
              <a:ext cx="9358500" cy="23406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Poder notificar a los usuarios sobre sus reservas en la veterinaria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Mejorar el servicio para los usuarios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Alta</a:t>
              </a:r>
              <a:endParaRPr/>
            </a:p>
          </p:txBody>
        </p:sp>
      </p:grpSp>
      <p:sp>
        <p:nvSpPr>
          <p:cNvPr id="615" name="Google Shape;615;p10"/>
          <p:cNvSpPr txBox="1"/>
          <p:nvPr/>
        </p:nvSpPr>
        <p:spPr>
          <a:xfrm>
            <a:off x="9462012" y="6427159"/>
            <a:ext cx="6554700" cy="3018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Clr>
                <a:schemeClr val="dk1"/>
              </a:buClr>
              <a:buFont typeface="Arial"/>
              <a:buNone/>
            </a:pPr>
            <a:r>
              <a:t/>
            </a:r>
            <a:endParaRPr sz="1961">
              <a:latin typeface="Alatsi"/>
              <a:ea typeface="Alatsi"/>
              <a:cs typeface="Alatsi"/>
              <a:sym typeface="Alatsi"/>
            </a:endParaRPr>
          </a:p>
        </p:txBody>
      </p:sp>
      <p:grpSp>
        <p:nvGrpSpPr>
          <p:cNvPr id="616" name="Google Shape;616;p10"/>
          <p:cNvGrpSpPr/>
          <p:nvPr/>
        </p:nvGrpSpPr>
        <p:grpSpPr>
          <a:xfrm>
            <a:off x="548375" y="1567249"/>
            <a:ext cx="3655361" cy="978263"/>
            <a:chOff x="0" y="-47625"/>
            <a:chExt cx="2401682" cy="488814"/>
          </a:xfrm>
        </p:grpSpPr>
        <p:sp>
          <p:nvSpPr>
            <p:cNvPr id="617" name="Google Shape;617;p10"/>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19" name="Google Shape;619;p10"/>
          <p:cNvSpPr txBox="1"/>
          <p:nvPr/>
        </p:nvSpPr>
        <p:spPr>
          <a:xfrm>
            <a:off x="660800" y="1768438"/>
            <a:ext cx="34305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HU1- Reservas</a:t>
            </a:r>
            <a:endParaRPr>
              <a:solidFill>
                <a:schemeClr val="dk1"/>
              </a:solidFill>
            </a:endParaRPr>
          </a:p>
        </p:txBody>
      </p:sp>
      <p:grpSp>
        <p:nvGrpSpPr>
          <p:cNvPr id="620" name="Google Shape;620;p10"/>
          <p:cNvGrpSpPr/>
          <p:nvPr/>
        </p:nvGrpSpPr>
        <p:grpSpPr>
          <a:xfrm>
            <a:off x="9291375" y="1673224"/>
            <a:ext cx="4984932" cy="978263"/>
            <a:chOff x="0" y="-47625"/>
            <a:chExt cx="2401682" cy="488814"/>
          </a:xfrm>
        </p:grpSpPr>
        <p:sp>
          <p:nvSpPr>
            <p:cNvPr id="621" name="Google Shape;621;p10"/>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3" name="Google Shape;623;p10"/>
          <p:cNvSpPr txBox="1"/>
          <p:nvPr/>
        </p:nvSpPr>
        <p:spPr>
          <a:xfrm>
            <a:off x="9461988" y="1863675"/>
            <a:ext cx="46437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HU2 - </a:t>
            </a:r>
            <a:r>
              <a:rPr lang="en-US" sz="3918">
                <a:solidFill>
                  <a:schemeClr val="dk1"/>
                </a:solidFill>
                <a:latin typeface="Alatsi"/>
                <a:ea typeface="Alatsi"/>
                <a:cs typeface="Alatsi"/>
                <a:sym typeface="Alatsi"/>
              </a:rPr>
              <a:t>Excel de fichas</a:t>
            </a:r>
            <a:endParaRPr>
              <a:solidFill>
                <a:schemeClr val="dk1"/>
              </a:solidFill>
            </a:endParaRPr>
          </a:p>
        </p:txBody>
      </p:sp>
      <p:grpSp>
        <p:nvGrpSpPr>
          <p:cNvPr id="624" name="Google Shape;624;p10"/>
          <p:cNvGrpSpPr/>
          <p:nvPr/>
        </p:nvGrpSpPr>
        <p:grpSpPr>
          <a:xfrm>
            <a:off x="548375" y="5064049"/>
            <a:ext cx="4984932" cy="978263"/>
            <a:chOff x="0" y="-47625"/>
            <a:chExt cx="2401682" cy="488814"/>
          </a:xfrm>
        </p:grpSpPr>
        <p:sp>
          <p:nvSpPr>
            <p:cNvPr id="625" name="Google Shape;625;p10"/>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0"/>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7" name="Google Shape;627;p10"/>
          <p:cNvSpPr txBox="1"/>
          <p:nvPr/>
        </p:nvSpPr>
        <p:spPr>
          <a:xfrm>
            <a:off x="718988" y="5251525"/>
            <a:ext cx="46437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HU3 - Notificaciones</a:t>
            </a:r>
            <a:endParaRPr>
              <a:solidFill>
                <a:schemeClr val="dk1"/>
              </a:solidFill>
            </a:endParaRPr>
          </a:p>
        </p:txBody>
      </p:sp>
      <p:sp>
        <p:nvSpPr>
          <p:cNvPr id="628" name="Google Shape;628;p10"/>
          <p:cNvSpPr txBox="1"/>
          <p:nvPr/>
        </p:nvSpPr>
        <p:spPr>
          <a:xfrm>
            <a:off x="660800" y="2929817"/>
            <a:ext cx="8047200" cy="23217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29" name="Google Shape;629;p10"/>
          <p:cNvGrpSpPr/>
          <p:nvPr/>
        </p:nvGrpSpPr>
        <p:grpSpPr>
          <a:xfrm>
            <a:off x="9291375" y="5940219"/>
            <a:ext cx="8047265" cy="2595998"/>
            <a:chOff x="0" y="-346353"/>
            <a:chExt cx="10729687" cy="3050526"/>
          </a:xfrm>
        </p:grpSpPr>
        <p:grpSp>
          <p:nvGrpSpPr>
            <p:cNvPr id="630" name="Google Shape;630;p10"/>
            <p:cNvGrpSpPr/>
            <p:nvPr/>
          </p:nvGrpSpPr>
          <p:grpSpPr>
            <a:xfrm>
              <a:off x="0" y="-346353"/>
              <a:ext cx="10729687" cy="3050526"/>
              <a:chOff x="0" y="-79556"/>
              <a:chExt cx="2464555" cy="700691"/>
            </a:xfrm>
          </p:grpSpPr>
          <p:sp>
            <p:nvSpPr>
              <p:cNvPr id="631" name="Google Shape;631;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32" name="Google Shape;632;p10"/>
              <p:cNvSpPr txBox="1"/>
              <p:nvPr/>
            </p:nvSpPr>
            <p:spPr>
              <a:xfrm>
                <a:off x="31" y="-79556"/>
                <a:ext cx="2464500" cy="66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33" name="Google Shape;633;p10"/>
            <p:cNvSpPr txBox="1"/>
            <p:nvPr/>
          </p:nvSpPr>
          <p:spPr>
            <a:xfrm>
              <a:off x="841561" y="125723"/>
              <a:ext cx="9358500" cy="23406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Clr>
                  <a:schemeClr val="dk1"/>
                </a:buClr>
                <a:buFont typeface="Arial"/>
                <a:buNone/>
              </a:pPr>
              <a:r>
                <a:rPr lang="en-US" sz="1961">
                  <a:solidFill>
                    <a:schemeClr val="dk1"/>
                  </a:solidFill>
                  <a:latin typeface="Alatsi"/>
                  <a:ea typeface="Alatsi"/>
                  <a:cs typeface="Alatsi"/>
                  <a:sym typeface="Alatsi"/>
                </a:rPr>
                <a:t>Como</a:t>
              </a:r>
              <a:r>
                <a:rPr lang="en-US" sz="1961">
                  <a:solidFill>
                    <a:srgbClr val="7F1914"/>
                  </a:solidFill>
                  <a:latin typeface="Alatsi"/>
                  <a:ea typeface="Alatsi"/>
                  <a:cs typeface="Alatsi"/>
                  <a:sym typeface="Alatsi"/>
                </a:rPr>
                <a:t>: Cirujana</a:t>
              </a:r>
              <a:endParaRPr>
                <a:solidFill>
                  <a:schemeClr val="dk1"/>
                </a:solidFill>
              </a:endParaRPr>
            </a:p>
            <a:p>
              <a:pPr indent="0" lvl="0" marL="0" rtl="0" algn="l">
                <a:lnSpc>
                  <a:spcPct val="139979"/>
                </a:lnSpc>
                <a:spcBef>
                  <a:spcPts val="0"/>
                </a:spcBef>
                <a:spcAft>
                  <a:spcPts val="0"/>
                </a:spcAft>
                <a:buClr>
                  <a:schemeClr val="dk1"/>
                </a:buClr>
                <a:buFont typeface="Arial"/>
                <a:buNone/>
              </a:pPr>
              <a:r>
                <a:rPr lang="en-US" sz="1961">
                  <a:solidFill>
                    <a:schemeClr val="dk1"/>
                  </a:solidFill>
                  <a:latin typeface="Alatsi"/>
                  <a:ea typeface="Alatsi"/>
                  <a:cs typeface="Alatsi"/>
                  <a:sym typeface="Alatsi"/>
                </a:rPr>
                <a:t>Quiero</a:t>
              </a:r>
              <a:r>
                <a:rPr lang="en-US" sz="1961">
                  <a:solidFill>
                    <a:srgbClr val="7F1914"/>
                  </a:solidFill>
                  <a:latin typeface="Alatsi"/>
                  <a:ea typeface="Alatsi"/>
                  <a:cs typeface="Alatsi"/>
                  <a:sym typeface="Alatsi"/>
                </a:rPr>
                <a:t>: Poder tener un registro de las consultas y reclamos de los usuarios</a:t>
              </a:r>
              <a:endParaRPr>
                <a:solidFill>
                  <a:schemeClr val="dk1"/>
                </a:solidFill>
              </a:endParaRPr>
            </a:p>
            <a:p>
              <a:pPr indent="0" lvl="0" marL="0" rtl="0" algn="l">
                <a:lnSpc>
                  <a:spcPct val="139979"/>
                </a:lnSpc>
                <a:spcBef>
                  <a:spcPts val="0"/>
                </a:spcBef>
                <a:spcAft>
                  <a:spcPts val="0"/>
                </a:spcAft>
                <a:buClr>
                  <a:schemeClr val="dk1"/>
                </a:buClr>
                <a:buFont typeface="Arial"/>
                <a:buNone/>
              </a:pPr>
              <a:r>
                <a:rPr lang="en-US" sz="1961">
                  <a:solidFill>
                    <a:schemeClr val="dk1"/>
                  </a:solidFill>
                  <a:latin typeface="Alatsi"/>
                  <a:ea typeface="Alatsi"/>
                  <a:cs typeface="Alatsi"/>
                  <a:sym typeface="Alatsi"/>
                </a:rPr>
                <a:t>Para poder</a:t>
              </a:r>
              <a:r>
                <a:rPr lang="en-US" sz="1961">
                  <a:solidFill>
                    <a:srgbClr val="7F1914"/>
                  </a:solidFill>
                  <a:latin typeface="Alatsi"/>
                  <a:ea typeface="Alatsi"/>
                  <a:cs typeface="Alatsi"/>
                  <a:sym typeface="Alatsi"/>
                </a:rPr>
                <a:t>: Mejorar el servicio para los usuarios</a:t>
              </a:r>
              <a:endParaRPr>
                <a:solidFill>
                  <a:schemeClr val="dk1"/>
                </a:solidFill>
              </a:endParaRPr>
            </a:p>
            <a:p>
              <a:pPr indent="0" lvl="0" marL="0" rtl="0" algn="l">
                <a:lnSpc>
                  <a:spcPct val="139979"/>
                </a:lnSpc>
                <a:spcBef>
                  <a:spcPts val="0"/>
                </a:spcBef>
                <a:spcAft>
                  <a:spcPts val="0"/>
                </a:spcAft>
                <a:buClr>
                  <a:schemeClr val="dk1"/>
                </a:buClr>
                <a:buFont typeface="Arial"/>
                <a:buNone/>
              </a:pPr>
              <a:r>
                <a:rPr lang="en-US" sz="1961">
                  <a:solidFill>
                    <a:schemeClr val="dk1"/>
                  </a:solidFill>
                  <a:latin typeface="Alatsi"/>
                  <a:ea typeface="Alatsi"/>
                  <a:cs typeface="Alatsi"/>
                  <a:sym typeface="Alatsi"/>
                </a:rPr>
                <a:t>Prioridad</a:t>
              </a:r>
              <a:r>
                <a:rPr lang="en-US" sz="1961">
                  <a:solidFill>
                    <a:srgbClr val="7F1914"/>
                  </a:solidFill>
                  <a:latin typeface="Alatsi"/>
                  <a:ea typeface="Alatsi"/>
                  <a:cs typeface="Alatsi"/>
                  <a:sym typeface="Alatsi"/>
                </a:rPr>
                <a:t>: Alta</a:t>
              </a:r>
              <a:endParaRPr sz="1961">
                <a:latin typeface="Alatsi"/>
                <a:ea typeface="Alatsi"/>
                <a:cs typeface="Alatsi"/>
                <a:sym typeface="Alatsi"/>
              </a:endParaRPr>
            </a:p>
          </p:txBody>
        </p:sp>
      </p:grpSp>
      <p:grpSp>
        <p:nvGrpSpPr>
          <p:cNvPr id="634" name="Google Shape;634;p10"/>
          <p:cNvGrpSpPr/>
          <p:nvPr/>
        </p:nvGrpSpPr>
        <p:grpSpPr>
          <a:xfrm>
            <a:off x="9400675" y="5156299"/>
            <a:ext cx="4984932" cy="978263"/>
            <a:chOff x="0" y="-47625"/>
            <a:chExt cx="2401682" cy="488814"/>
          </a:xfrm>
        </p:grpSpPr>
        <p:sp>
          <p:nvSpPr>
            <p:cNvPr id="635" name="Google Shape;635;p10"/>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37" name="Google Shape;637;p10"/>
          <p:cNvSpPr txBox="1"/>
          <p:nvPr/>
        </p:nvSpPr>
        <p:spPr>
          <a:xfrm>
            <a:off x="9571288" y="5346750"/>
            <a:ext cx="46437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HU4 - Contacto</a:t>
            </a:r>
            <a:endParaRPr>
              <a:solidFill>
                <a:schemeClr val="dk1"/>
              </a:solidFill>
            </a:endParaRPr>
          </a:p>
        </p:txBody>
      </p:sp>
      <p:pic>
        <p:nvPicPr>
          <p:cNvPr id="638" name="Google Shape;638;p10"/>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grpSp>
        <p:nvGrpSpPr>
          <p:cNvPr id="643" name="Google Shape;643;p11"/>
          <p:cNvGrpSpPr/>
          <p:nvPr/>
        </p:nvGrpSpPr>
        <p:grpSpPr>
          <a:xfrm>
            <a:off x="0" y="2"/>
            <a:ext cx="18288122" cy="10497118"/>
            <a:chOff x="0" y="-47625"/>
            <a:chExt cx="4816593" cy="2756958"/>
          </a:xfrm>
        </p:grpSpPr>
        <p:sp>
          <p:nvSpPr>
            <p:cNvPr id="644" name="Google Shape;644;p11"/>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645" name="Google Shape;645;p11"/>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46" name="Google Shape;646;p1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647" name="Google Shape;647;p1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648" name="Google Shape;648;p11"/>
          <p:cNvGrpSpPr/>
          <p:nvPr/>
        </p:nvGrpSpPr>
        <p:grpSpPr>
          <a:xfrm>
            <a:off x="16118621" y="-98041"/>
            <a:ext cx="1562626" cy="1771266"/>
            <a:chOff x="0" y="-130721"/>
            <a:chExt cx="2083500" cy="2361688"/>
          </a:xfrm>
        </p:grpSpPr>
        <p:grpSp>
          <p:nvGrpSpPr>
            <p:cNvPr id="649" name="Google Shape;649;p11"/>
            <p:cNvGrpSpPr/>
            <p:nvPr/>
          </p:nvGrpSpPr>
          <p:grpSpPr>
            <a:xfrm>
              <a:off x="75599" y="-130721"/>
              <a:ext cx="1932284" cy="2361688"/>
              <a:chOff x="0" y="-47625"/>
              <a:chExt cx="703982" cy="860425"/>
            </a:xfrm>
          </p:grpSpPr>
          <p:sp>
            <p:nvSpPr>
              <p:cNvPr id="650" name="Google Shape;650;p1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52" name="Google Shape;652;p11"/>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11</a:t>
              </a:r>
              <a:endParaRPr b="1"/>
            </a:p>
          </p:txBody>
        </p:sp>
      </p:grpSp>
      <p:grpSp>
        <p:nvGrpSpPr>
          <p:cNvPr id="653" name="Google Shape;653;p11"/>
          <p:cNvGrpSpPr/>
          <p:nvPr/>
        </p:nvGrpSpPr>
        <p:grpSpPr>
          <a:xfrm>
            <a:off x="3063550" y="3364226"/>
            <a:ext cx="12160838" cy="1992989"/>
            <a:chOff x="0" y="-47625"/>
            <a:chExt cx="1328313" cy="247604"/>
          </a:xfrm>
        </p:grpSpPr>
        <p:sp>
          <p:nvSpPr>
            <p:cNvPr id="654" name="Google Shape;654;p11"/>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56" name="Google Shape;656;p11"/>
          <p:cNvSpPr/>
          <p:nvPr/>
        </p:nvSpPr>
        <p:spPr>
          <a:xfrm>
            <a:off x="7421151" y="6009632"/>
            <a:ext cx="3445699" cy="3740243"/>
          </a:xfrm>
          <a:custGeom>
            <a:rect b="b" l="l" r="r" t="t"/>
            <a:pathLst>
              <a:path extrusionOk="0" h="3740243" w="3445699">
                <a:moveTo>
                  <a:pt x="0" y="0"/>
                </a:moveTo>
                <a:lnTo>
                  <a:pt x="3445698" y="0"/>
                </a:lnTo>
                <a:lnTo>
                  <a:pt x="3445698" y="3740242"/>
                </a:lnTo>
                <a:lnTo>
                  <a:pt x="0" y="3740242"/>
                </a:lnTo>
                <a:lnTo>
                  <a:pt x="0" y="0"/>
                </a:lnTo>
                <a:close/>
              </a:path>
            </a:pathLst>
          </a:custGeom>
          <a:blipFill rotWithShape="1">
            <a:blip r:embed="rId4">
              <a:alphaModFix/>
            </a:blip>
            <a:stretch>
              <a:fillRect b="0" l="0" r="0" t="0"/>
            </a:stretch>
          </a:blipFill>
          <a:ln>
            <a:noFill/>
          </a:ln>
        </p:spPr>
      </p:sp>
      <p:sp>
        <p:nvSpPr>
          <p:cNvPr id="657" name="Google Shape;657;p11"/>
          <p:cNvSpPr txBox="1"/>
          <p:nvPr/>
        </p:nvSpPr>
        <p:spPr>
          <a:xfrm>
            <a:off x="2831326" y="4165221"/>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Demostración del sistema</a:t>
            </a:r>
            <a:endParaRPr/>
          </a:p>
        </p:txBody>
      </p:sp>
      <p:pic>
        <p:nvPicPr>
          <p:cNvPr id="658" name="Google Shape;658;p11"/>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pSp>
        <p:nvGrpSpPr>
          <p:cNvPr id="663" name="Google Shape;663;g31dab9579b8_0_7"/>
          <p:cNvGrpSpPr/>
          <p:nvPr/>
        </p:nvGrpSpPr>
        <p:grpSpPr>
          <a:xfrm>
            <a:off x="0" y="-301725"/>
            <a:ext cx="18366629" cy="10588810"/>
            <a:chOff x="0" y="-47625"/>
            <a:chExt cx="4816592" cy="2757000"/>
          </a:xfrm>
        </p:grpSpPr>
        <p:sp>
          <p:nvSpPr>
            <p:cNvPr id="664" name="Google Shape;664;g31dab9579b8_0_7"/>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665" name="Google Shape;665;g31dab9579b8_0_7"/>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66" name="Google Shape;666;g31dab9579b8_0_7"/>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667" name="Google Shape;667;g31dab9579b8_0_7"/>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668" name="Google Shape;668;g31dab9579b8_0_7"/>
          <p:cNvGrpSpPr/>
          <p:nvPr/>
        </p:nvGrpSpPr>
        <p:grpSpPr>
          <a:xfrm>
            <a:off x="16118621" y="-98041"/>
            <a:ext cx="1562625" cy="1771271"/>
            <a:chOff x="0" y="-130721"/>
            <a:chExt cx="2083500" cy="2361695"/>
          </a:xfrm>
        </p:grpSpPr>
        <p:grpSp>
          <p:nvGrpSpPr>
            <p:cNvPr id="669" name="Google Shape;669;g31dab9579b8_0_7"/>
            <p:cNvGrpSpPr/>
            <p:nvPr/>
          </p:nvGrpSpPr>
          <p:grpSpPr>
            <a:xfrm>
              <a:off x="75599" y="-130721"/>
              <a:ext cx="1932614" cy="2361695"/>
              <a:chOff x="0" y="-47625"/>
              <a:chExt cx="704100" cy="860425"/>
            </a:xfrm>
          </p:grpSpPr>
          <p:sp>
            <p:nvSpPr>
              <p:cNvPr id="670" name="Google Shape;670;g31dab9579b8_0_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31dab9579b8_0_7"/>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72" name="Google Shape;672;g31dab9579b8_0_7"/>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11</a:t>
              </a:r>
              <a:endParaRPr b="1"/>
            </a:p>
          </p:txBody>
        </p:sp>
      </p:grpSp>
      <p:grpSp>
        <p:nvGrpSpPr>
          <p:cNvPr id="673" name="Google Shape;673;g31dab9579b8_0_7"/>
          <p:cNvGrpSpPr/>
          <p:nvPr/>
        </p:nvGrpSpPr>
        <p:grpSpPr>
          <a:xfrm>
            <a:off x="3634150" y="-119448"/>
            <a:ext cx="11063712" cy="1992989"/>
            <a:chOff x="0" y="-47625"/>
            <a:chExt cx="1328400" cy="247604"/>
          </a:xfrm>
        </p:grpSpPr>
        <p:sp>
          <p:nvSpPr>
            <p:cNvPr id="674" name="Google Shape;674;g31dab9579b8_0_7"/>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31dab9579b8_0_7"/>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76" name="Google Shape;676;g31dab9579b8_0_7"/>
          <p:cNvSpPr txBox="1"/>
          <p:nvPr/>
        </p:nvSpPr>
        <p:spPr>
          <a:xfrm>
            <a:off x="2909851" y="658446"/>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735">
                <a:latin typeface="Alatsi"/>
                <a:ea typeface="Alatsi"/>
                <a:cs typeface="Alatsi"/>
                <a:sym typeface="Alatsi"/>
              </a:rPr>
              <a:t>Resultados obtenidos</a:t>
            </a:r>
            <a:endParaRPr/>
          </a:p>
        </p:txBody>
      </p:sp>
      <p:pic>
        <p:nvPicPr>
          <p:cNvPr id="677" name="Google Shape;677;g31dab9579b8_0_7"/>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678" name="Google Shape;678;g31dab9579b8_0_7"/>
          <p:cNvPicPr preferRelativeResize="0"/>
          <p:nvPr/>
        </p:nvPicPr>
        <p:blipFill>
          <a:blip r:embed="rId5">
            <a:alphaModFix/>
          </a:blip>
          <a:stretch>
            <a:fillRect/>
          </a:stretch>
        </p:blipFill>
        <p:spPr>
          <a:xfrm>
            <a:off x="1741388" y="4837200"/>
            <a:ext cx="14962140" cy="4421112"/>
          </a:xfrm>
          <a:prstGeom prst="rect">
            <a:avLst/>
          </a:prstGeom>
          <a:noFill/>
          <a:ln>
            <a:noFill/>
          </a:ln>
        </p:spPr>
      </p:pic>
      <p:sp>
        <p:nvSpPr>
          <p:cNvPr id="679" name="Google Shape;679;g31dab9579b8_0_7"/>
          <p:cNvSpPr txBox="1"/>
          <p:nvPr/>
        </p:nvSpPr>
        <p:spPr>
          <a:xfrm>
            <a:off x="2271475" y="2388550"/>
            <a:ext cx="1314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680" name="Google Shape;680;g31dab9579b8_0_7"/>
          <p:cNvGrpSpPr/>
          <p:nvPr/>
        </p:nvGrpSpPr>
        <p:grpSpPr>
          <a:xfrm>
            <a:off x="2056750" y="3580616"/>
            <a:ext cx="9973244" cy="1104919"/>
            <a:chOff x="0" y="-207340"/>
            <a:chExt cx="10729687" cy="2911514"/>
          </a:xfrm>
        </p:grpSpPr>
        <p:grpSp>
          <p:nvGrpSpPr>
            <p:cNvPr id="681" name="Google Shape;681;g31dab9579b8_0_7"/>
            <p:cNvGrpSpPr/>
            <p:nvPr/>
          </p:nvGrpSpPr>
          <p:grpSpPr>
            <a:xfrm>
              <a:off x="0" y="-207340"/>
              <a:ext cx="10729687" cy="2911514"/>
              <a:chOff x="0" y="-47625"/>
              <a:chExt cx="2464555" cy="668760"/>
            </a:xfrm>
          </p:grpSpPr>
          <p:sp>
            <p:nvSpPr>
              <p:cNvPr id="682" name="Google Shape;682;g31dab9579b8_0_7"/>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83" name="Google Shape;683;g31dab9579b8_0_7"/>
              <p:cNvSpPr txBox="1"/>
              <p:nvPr/>
            </p:nvSpPr>
            <p:spPr>
              <a:xfrm>
                <a:off x="0" y="-47625"/>
                <a:ext cx="2464500" cy="66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4" name="Google Shape;684;g31dab9579b8_0_7"/>
            <p:cNvSpPr txBox="1"/>
            <p:nvPr/>
          </p:nvSpPr>
          <p:spPr>
            <a:xfrm>
              <a:off x="231011" y="773527"/>
              <a:ext cx="9358500" cy="1157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853">
                  <a:latin typeface="Alatsi"/>
                  <a:ea typeface="Alatsi"/>
                  <a:cs typeface="Alatsi"/>
                  <a:sym typeface="Alatsi"/>
                </a:rPr>
                <a:t>Pruebas de Carga Jmeter (Simulando 500 usuarios)</a:t>
              </a:r>
              <a:endParaRPr/>
            </a:p>
          </p:txBody>
        </p:sp>
      </p:grpSp>
      <p:grpSp>
        <p:nvGrpSpPr>
          <p:cNvPr id="685" name="Google Shape;685;g31dab9579b8_0_7"/>
          <p:cNvGrpSpPr/>
          <p:nvPr/>
        </p:nvGrpSpPr>
        <p:grpSpPr>
          <a:xfrm>
            <a:off x="2056750" y="2013304"/>
            <a:ext cx="13393535" cy="1427583"/>
            <a:chOff x="-81922" y="-4751345"/>
            <a:chExt cx="10917456" cy="3761746"/>
          </a:xfrm>
        </p:grpSpPr>
        <p:grpSp>
          <p:nvGrpSpPr>
            <p:cNvPr id="686" name="Google Shape;686;g31dab9579b8_0_7"/>
            <p:cNvGrpSpPr/>
            <p:nvPr/>
          </p:nvGrpSpPr>
          <p:grpSpPr>
            <a:xfrm>
              <a:off x="-81922" y="-4751345"/>
              <a:ext cx="10917456" cy="3761746"/>
              <a:chOff x="-18817" y="-1091360"/>
              <a:chExt cx="2507685" cy="864054"/>
            </a:xfrm>
          </p:grpSpPr>
          <p:sp>
            <p:nvSpPr>
              <p:cNvPr id="687" name="Google Shape;687;g31dab9579b8_0_7"/>
              <p:cNvSpPr/>
              <p:nvPr/>
            </p:nvSpPr>
            <p:spPr>
              <a:xfrm>
                <a:off x="-18817" y="-994408"/>
                <a:ext cx="2507685" cy="767102"/>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688" name="Google Shape;688;g31dab9579b8_0_7"/>
              <p:cNvSpPr txBox="1"/>
              <p:nvPr/>
            </p:nvSpPr>
            <p:spPr>
              <a:xfrm>
                <a:off x="-18788" y="-1091360"/>
                <a:ext cx="2464500" cy="66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9" name="Google Shape;689;g31dab9579b8_0_7"/>
            <p:cNvSpPr txBox="1"/>
            <p:nvPr/>
          </p:nvSpPr>
          <p:spPr>
            <a:xfrm>
              <a:off x="122186" y="-3957382"/>
              <a:ext cx="10656300" cy="2455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853">
                  <a:latin typeface="Alatsi"/>
                  <a:ea typeface="Alatsi"/>
                  <a:cs typeface="Alatsi"/>
                  <a:sym typeface="Alatsi"/>
                </a:rPr>
                <a:t>Para asegurar la calidad y el rendimiento del sitio web de la Clínica Veterinaria </a:t>
              </a:r>
              <a:endParaRPr sz="2853">
                <a:latin typeface="Alatsi"/>
                <a:ea typeface="Alatsi"/>
                <a:cs typeface="Alatsi"/>
                <a:sym typeface="Alatsi"/>
              </a:endParaRPr>
            </a:p>
            <a:p>
              <a:pPr indent="0" lvl="0" marL="0" rtl="0" algn="l">
                <a:spcBef>
                  <a:spcPts val="0"/>
                </a:spcBef>
                <a:spcAft>
                  <a:spcPts val="0"/>
                </a:spcAft>
                <a:buClr>
                  <a:schemeClr val="dk1"/>
                </a:buClr>
                <a:buSzPts val="1100"/>
                <a:buFont typeface="Arial"/>
                <a:buNone/>
              </a:pPr>
              <a:r>
                <a:rPr lang="en-US" sz="2853">
                  <a:latin typeface="Alatsi"/>
                  <a:ea typeface="Alatsi"/>
                  <a:cs typeface="Alatsi"/>
                  <a:sym typeface="Alatsi"/>
                </a:rPr>
                <a:t>chacabuco, Realizamos diversas pruebas</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g31b83cfe2b7_1_0"/>
          <p:cNvGrpSpPr/>
          <p:nvPr/>
        </p:nvGrpSpPr>
        <p:grpSpPr>
          <a:xfrm>
            <a:off x="0" y="0"/>
            <a:ext cx="18433579" cy="10468053"/>
            <a:chOff x="0" y="-1"/>
            <a:chExt cx="4816592" cy="2757000"/>
          </a:xfrm>
        </p:grpSpPr>
        <p:sp>
          <p:nvSpPr>
            <p:cNvPr id="109" name="Google Shape;109;g31b83cfe2b7_1_0"/>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110" name="Google Shape;110;g31b83cfe2b7_1_0"/>
            <p:cNvSpPr txBox="1"/>
            <p:nvPr/>
          </p:nvSpPr>
          <p:spPr>
            <a:xfrm>
              <a:off x="30" y="-1"/>
              <a:ext cx="48165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g31b83cfe2b7_1_0"/>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12" name="Google Shape;112;g31b83cfe2b7_1_0"/>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13" name="Google Shape;113;g31b83cfe2b7_1_0"/>
          <p:cNvGrpSpPr/>
          <p:nvPr/>
        </p:nvGrpSpPr>
        <p:grpSpPr>
          <a:xfrm>
            <a:off x="16118621" y="-98041"/>
            <a:ext cx="1562625" cy="1771271"/>
            <a:chOff x="0" y="-130721"/>
            <a:chExt cx="2083500" cy="2361695"/>
          </a:xfrm>
        </p:grpSpPr>
        <p:grpSp>
          <p:nvGrpSpPr>
            <p:cNvPr id="114" name="Google Shape;114;g31b83cfe2b7_1_0"/>
            <p:cNvGrpSpPr/>
            <p:nvPr/>
          </p:nvGrpSpPr>
          <p:grpSpPr>
            <a:xfrm>
              <a:off x="75599" y="-130721"/>
              <a:ext cx="1932614" cy="2361695"/>
              <a:chOff x="0" y="-47625"/>
              <a:chExt cx="704100" cy="860425"/>
            </a:xfrm>
          </p:grpSpPr>
          <p:sp>
            <p:nvSpPr>
              <p:cNvPr id="115" name="Google Shape;115;g31b83cfe2b7_1_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DFDDDD"/>
                  </a:gs>
                  <a:gs pos="100000">
                    <a:srgbClr val="FFFFFF"/>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1b83cfe2b7_1_0"/>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g31b83cfe2b7_1_0"/>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a:t>
              </a:r>
              <a:endParaRPr b="1"/>
            </a:p>
          </p:txBody>
        </p:sp>
      </p:grpSp>
      <p:grpSp>
        <p:nvGrpSpPr>
          <p:cNvPr id="118" name="Google Shape;118;g31b83cfe2b7_1_0"/>
          <p:cNvGrpSpPr/>
          <p:nvPr/>
        </p:nvGrpSpPr>
        <p:grpSpPr>
          <a:xfrm>
            <a:off x="3387363" y="584828"/>
            <a:ext cx="11370786" cy="1293891"/>
            <a:chOff x="0" y="-47625"/>
            <a:chExt cx="2356200" cy="488814"/>
          </a:xfrm>
        </p:grpSpPr>
        <p:sp>
          <p:nvSpPr>
            <p:cNvPr id="119" name="Google Shape;119;g31b83cfe2b7_1_0"/>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1b83cfe2b7_1_0"/>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g31b83cfe2b7_1_0"/>
          <p:cNvGrpSpPr/>
          <p:nvPr/>
        </p:nvGrpSpPr>
        <p:grpSpPr>
          <a:xfrm>
            <a:off x="3722076" y="2106574"/>
            <a:ext cx="10404413" cy="2477781"/>
            <a:chOff x="0" y="-47625"/>
            <a:chExt cx="898520" cy="603395"/>
          </a:xfrm>
        </p:grpSpPr>
        <p:sp>
          <p:nvSpPr>
            <p:cNvPr id="122" name="Google Shape;122;g31b83cfe2b7_1_0"/>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1b83cfe2b7_1_0"/>
            <p:cNvSpPr txBox="1"/>
            <p:nvPr/>
          </p:nvSpPr>
          <p:spPr>
            <a:xfrm>
              <a:off x="0" y="-47625"/>
              <a:ext cx="898500" cy="510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g31b83cfe2b7_1_0"/>
          <p:cNvSpPr txBox="1"/>
          <p:nvPr/>
        </p:nvSpPr>
        <p:spPr>
          <a:xfrm>
            <a:off x="2976758" y="79033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735">
                <a:latin typeface="Alatsi"/>
                <a:ea typeface="Alatsi"/>
                <a:cs typeface="Alatsi"/>
                <a:sym typeface="Alatsi"/>
              </a:rPr>
              <a:t>Integrantes del proyecto</a:t>
            </a:r>
            <a:endParaRPr/>
          </a:p>
        </p:txBody>
      </p:sp>
      <p:sp>
        <p:nvSpPr>
          <p:cNvPr id="125" name="Google Shape;125;g31b83cfe2b7_1_0"/>
          <p:cNvSpPr txBox="1"/>
          <p:nvPr/>
        </p:nvSpPr>
        <p:spPr>
          <a:xfrm>
            <a:off x="7101175" y="2802450"/>
            <a:ext cx="6819000" cy="1401600"/>
          </a:xfrm>
          <a:prstGeom prst="rect">
            <a:avLst/>
          </a:prstGeom>
          <a:noFill/>
          <a:ln>
            <a:noFill/>
          </a:ln>
        </p:spPr>
        <p:txBody>
          <a:bodyPr anchorCtr="0" anchor="t" bIns="0" lIns="0" spcFirstLastPara="1" rIns="0" wrap="square" tIns="0">
            <a:spAutoFit/>
          </a:bodyPr>
          <a:lstStyle/>
          <a:p>
            <a:pPr indent="0" lvl="0" marL="1371600" marR="0" rtl="0" algn="l">
              <a:lnSpc>
                <a:spcPct val="140009"/>
              </a:lnSpc>
              <a:spcBef>
                <a:spcPts val="0"/>
              </a:spcBef>
              <a:spcAft>
                <a:spcPts val="0"/>
              </a:spcAft>
              <a:buNone/>
            </a:pPr>
            <a:r>
              <a:rPr lang="en-US" sz="2712">
                <a:latin typeface="Alatsi"/>
                <a:ea typeface="Alatsi"/>
                <a:cs typeface="Alatsi"/>
                <a:sym typeface="Alatsi"/>
              </a:rPr>
              <a:t>    Bryan Balladares</a:t>
            </a:r>
            <a:endParaRPr sz="27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Programador y QA</a:t>
            </a:r>
            <a:endParaRPr sz="22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Desarrollo de </a:t>
            </a:r>
            <a:r>
              <a:rPr lang="en-US" sz="2212">
                <a:latin typeface="Alatsi"/>
                <a:ea typeface="Alatsi"/>
                <a:cs typeface="Alatsi"/>
                <a:sym typeface="Alatsi"/>
              </a:rPr>
              <a:t>módulo</a:t>
            </a:r>
            <a:r>
              <a:rPr lang="en-US" sz="2212">
                <a:latin typeface="Alatsi"/>
                <a:ea typeface="Alatsi"/>
                <a:cs typeface="Alatsi"/>
                <a:sym typeface="Alatsi"/>
              </a:rPr>
              <a:t> base y Encargado de pruebas</a:t>
            </a:r>
            <a:endParaRPr sz="2212">
              <a:latin typeface="Alatsi"/>
              <a:ea typeface="Alatsi"/>
              <a:cs typeface="Alatsi"/>
              <a:sym typeface="Alatsi"/>
            </a:endParaRPr>
          </a:p>
        </p:txBody>
      </p:sp>
      <p:grpSp>
        <p:nvGrpSpPr>
          <p:cNvPr id="126" name="Google Shape;126;g31b83cfe2b7_1_0"/>
          <p:cNvGrpSpPr/>
          <p:nvPr/>
        </p:nvGrpSpPr>
        <p:grpSpPr>
          <a:xfrm>
            <a:off x="3458650" y="4524074"/>
            <a:ext cx="10726891" cy="2477781"/>
            <a:chOff x="0" y="-47625"/>
            <a:chExt cx="898520" cy="603395"/>
          </a:xfrm>
        </p:grpSpPr>
        <p:sp>
          <p:nvSpPr>
            <p:cNvPr id="127" name="Google Shape;127;g31b83cfe2b7_1_0"/>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31b83cfe2b7_1_0"/>
            <p:cNvSpPr txBox="1"/>
            <p:nvPr/>
          </p:nvSpPr>
          <p:spPr>
            <a:xfrm>
              <a:off x="0" y="-47625"/>
              <a:ext cx="898500" cy="510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 name="Google Shape;129;g31b83cfe2b7_1_0"/>
          <p:cNvGrpSpPr/>
          <p:nvPr/>
        </p:nvGrpSpPr>
        <p:grpSpPr>
          <a:xfrm>
            <a:off x="3722075" y="7055650"/>
            <a:ext cx="10259122" cy="2615898"/>
            <a:chOff x="0" y="-47625"/>
            <a:chExt cx="898520" cy="603395"/>
          </a:xfrm>
        </p:grpSpPr>
        <p:sp>
          <p:nvSpPr>
            <p:cNvPr id="130" name="Google Shape;130;g31b83cfe2b7_1_0"/>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1b83cfe2b7_1_0"/>
            <p:cNvSpPr txBox="1"/>
            <p:nvPr/>
          </p:nvSpPr>
          <p:spPr>
            <a:xfrm>
              <a:off x="0" y="-47625"/>
              <a:ext cx="898500" cy="510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2" name="Google Shape;132;g31b83cfe2b7_1_0"/>
          <p:cNvSpPr txBox="1"/>
          <p:nvPr/>
        </p:nvSpPr>
        <p:spPr>
          <a:xfrm>
            <a:off x="6897375" y="5220275"/>
            <a:ext cx="6819000" cy="1401600"/>
          </a:xfrm>
          <a:prstGeom prst="rect">
            <a:avLst/>
          </a:prstGeom>
          <a:noFill/>
          <a:ln>
            <a:noFill/>
          </a:ln>
        </p:spPr>
        <p:txBody>
          <a:bodyPr anchorCtr="0" anchor="t" bIns="0" lIns="0" spcFirstLastPara="1" rIns="0" wrap="square" tIns="0">
            <a:spAutoFit/>
          </a:bodyPr>
          <a:lstStyle/>
          <a:p>
            <a:pPr indent="457200" lvl="0" marL="1371600" marR="0" rtl="0" algn="l">
              <a:lnSpc>
                <a:spcPct val="140009"/>
              </a:lnSpc>
              <a:spcBef>
                <a:spcPts val="0"/>
              </a:spcBef>
              <a:spcAft>
                <a:spcPts val="0"/>
              </a:spcAft>
              <a:buNone/>
            </a:pPr>
            <a:r>
              <a:rPr lang="en-US" sz="2712">
                <a:latin typeface="Alatsi"/>
                <a:ea typeface="Alatsi"/>
                <a:cs typeface="Alatsi"/>
                <a:sym typeface="Alatsi"/>
              </a:rPr>
              <a:t>Ignacio Estay</a:t>
            </a:r>
            <a:endParaRPr sz="27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Scrum Master y Programador</a:t>
            </a:r>
            <a:endParaRPr sz="22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Desarrollo de módulos Reserva de horas y Notificaciones</a:t>
            </a:r>
            <a:endParaRPr sz="2212">
              <a:latin typeface="Alatsi"/>
              <a:ea typeface="Alatsi"/>
              <a:cs typeface="Alatsi"/>
              <a:sym typeface="Alatsi"/>
            </a:endParaRPr>
          </a:p>
        </p:txBody>
      </p:sp>
      <p:sp>
        <p:nvSpPr>
          <p:cNvPr id="133" name="Google Shape;133;g31b83cfe2b7_1_0"/>
          <p:cNvSpPr txBox="1"/>
          <p:nvPr/>
        </p:nvSpPr>
        <p:spPr>
          <a:xfrm>
            <a:off x="6764800" y="7495600"/>
            <a:ext cx="6819000" cy="1401600"/>
          </a:xfrm>
          <a:prstGeom prst="rect">
            <a:avLst/>
          </a:prstGeom>
          <a:noFill/>
          <a:ln>
            <a:noFill/>
          </a:ln>
        </p:spPr>
        <p:txBody>
          <a:bodyPr anchorCtr="0" anchor="t" bIns="0" lIns="0" spcFirstLastPara="1" rIns="0" wrap="square" tIns="0">
            <a:spAutoFit/>
          </a:bodyPr>
          <a:lstStyle/>
          <a:p>
            <a:pPr indent="457200" lvl="0" marL="1371600" marR="0" rtl="0" algn="l">
              <a:lnSpc>
                <a:spcPct val="140009"/>
              </a:lnSpc>
              <a:spcBef>
                <a:spcPts val="0"/>
              </a:spcBef>
              <a:spcAft>
                <a:spcPts val="0"/>
              </a:spcAft>
              <a:buNone/>
            </a:pPr>
            <a:r>
              <a:rPr lang="en-US" sz="2712">
                <a:latin typeface="Alatsi"/>
                <a:ea typeface="Alatsi"/>
                <a:cs typeface="Alatsi"/>
                <a:sym typeface="Alatsi"/>
              </a:rPr>
              <a:t>Ignacio Llorens</a:t>
            </a:r>
            <a:endParaRPr sz="27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Programador Full Stack</a:t>
            </a:r>
            <a:endParaRPr sz="2212">
              <a:latin typeface="Alatsi"/>
              <a:ea typeface="Alatsi"/>
              <a:cs typeface="Alatsi"/>
              <a:sym typeface="Alatsi"/>
            </a:endParaRPr>
          </a:p>
          <a:p>
            <a:pPr indent="0" lvl="0" marL="0" marR="0" rtl="0" algn="l">
              <a:lnSpc>
                <a:spcPct val="140009"/>
              </a:lnSpc>
              <a:spcBef>
                <a:spcPts val="0"/>
              </a:spcBef>
              <a:spcAft>
                <a:spcPts val="0"/>
              </a:spcAft>
              <a:buNone/>
            </a:pPr>
            <a:r>
              <a:rPr lang="en-US" sz="2212">
                <a:latin typeface="Alatsi"/>
                <a:ea typeface="Alatsi"/>
                <a:cs typeface="Alatsi"/>
                <a:sym typeface="Alatsi"/>
              </a:rPr>
              <a:t>Desarrollo de módulos ADMIN, Usuarios y Mascotas</a:t>
            </a:r>
            <a:endParaRPr sz="2212">
              <a:latin typeface="Alatsi"/>
              <a:ea typeface="Alatsi"/>
              <a:cs typeface="Alatsi"/>
              <a:sym typeface="Alatsi"/>
            </a:endParaRPr>
          </a:p>
        </p:txBody>
      </p:sp>
      <p:pic>
        <p:nvPicPr>
          <p:cNvPr id="134" name="Google Shape;134;g31b83cfe2b7_1_0"/>
          <p:cNvPicPr preferRelativeResize="0"/>
          <p:nvPr/>
        </p:nvPicPr>
        <p:blipFill>
          <a:blip r:embed="rId4">
            <a:alphaModFix/>
          </a:blip>
          <a:stretch>
            <a:fillRect/>
          </a:stretch>
        </p:blipFill>
        <p:spPr>
          <a:xfrm>
            <a:off x="315775" y="-875275"/>
            <a:ext cx="3142875" cy="3142875"/>
          </a:xfrm>
          <a:prstGeom prst="rect">
            <a:avLst/>
          </a:prstGeom>
          <a:noFill/>
          <a:ln>
            <a:noFill/>
          </a:ln>
        </p:spPr>
      </p:pic>
      <p:pic>
        <p:nvPicPr>
          <p:cNvPr id="135" name="Google Shape;135;g31b83cfe2b7_1_0"/>
          <p:cNvPicPr preferRelativeResize="0"/>
          <p:nvPr/>
        </p:nvPicPr>
        <p:blipFill>
          <a:blip r:embed="rId5">
            <a:alphaModFix/>
          </a:blip>
          <a:stretch>
            <a:fillRect/>
          </a:stretch>
        </p:blipFill>
        <p:spPr>
          <a:xfrm>
            <a:off x="5046050" y="4778250"/>
            <a:ext cx="1562627" cy="2083512"/>
          </a:xfrm>
          <a:prstGeom prst="rect">
            <a:avLst/>
          </a:prstGeom>
          <a:noFill/>
          <a:ln>
            <a:noFill/>
          </a:ln>
        </p:spPr>
      </p:pic>
      <p:pic>
        <p:nvPicPr>
          <p:cNvPr id="136" name="Google Shape;136;g31b83cfe2b7_1_0"/>
          <p:cNvPicPr preferRelativeResize="0"/>
          <p:nvPr/>
        </p:nvPicPr>
        <p:blipFill>
          <a:blip r:embed="rId6">
            <a:alphaModFix/>
          </a:blip>
          <a:stretch>
            <a:fillRect/>
          </a:stretch>
        </p:blipFill>
        <p:spPr>
          <a:xfrm>
            <a:off x="4863725" y="7495612"/>
            <a:ext cx="1744951" cy="1944424"/>
          </a:xfrm>
          <a:prstGeom prst="rect">
            <a:avLst/>
          </a:prstGeom>
          <a:noFill/>
          <a:ln>
            <a:noFill/>
          </a:ln>
        </p:spPr>
      </p:pic>
      <p:pic>
        <p:nvPicPr>
          <p:cNvPr id="137" name="Google Shape;137;g31b83cfe2b7_1_0"/>
          <p:cNvPicPr preferRelativeResize="0"/>
          <p:nvPr/>
        </p:nvPicPr>
        <p:blipFill>
          <a:blip r:embed="rId7">
            <a:alphaModFix/>
          </a:blip>
          <a:stretch>
            <a:fillRect/>
          </a:stretch>
        </p:blipFill>
        <p:spPr>
          <a:xfrm>
            <a:off x="5246696" y="2456788"/>
            <a:ext cx="1459230" cy="19444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grpSp>
        <p:nvGrpSpPr>
          <p:cNvPr id="694" name="Google Shape;694;g31e1faf7848_3_5"/>
          <p:cNvGrpSpPr/>
          <p:nvPr/>
        </p:nvGrpSpPr>
        <p:grpSpPr>
          <a:xfrm>
            <a:off x="0" y="-301726"/>
            <a:ext cx="18366629" cy="10588810"/>
            <a:chOff x="0" y="-47625"/>
            <a:chExt cx="4816592" cy="2757000"/>
          </a:xfrm>
        </p:grpSpPr>
        <p:sp>
          <p:nvSpPr>
            <p:cNvPr id="695" name="Google Shape;695;g31e1faf7848_3_5"/>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696" name="Google Shape;696;g31e1faf7848_3_5"/>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97" name="Google Shape;697;g31e1faf7848_3_5"/>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698" name="Google Shape;698;g31e1faf7848_3_5"/>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699" name="Google Shape;699;g31e1faf7848_3_5"/>
          <p:cNvGrpSpPr/>
          <p:nvPr/>
        </p:nvGrpSpPr>
        <p:grpSpPr>
          <a:xfrm>
            <a:off x="16118621" y="-98041"/>
            <a:ext cx="1562625" cy="1771271"/>
            <a:chOff x="0" y="-130721"/>
            <a:chExt cx="2083500" cy="2361695"/>
          </a:xfrm>
        </p:grpSpPr>
        <p:grpSp>
          <p:nvGrpSpPr>
            <p:cNvPr id="700" name="Google Shape;700;g31e1faf7848_3_5"/>
            <p:cNvGrpSpPr/>
            <p:nvPr/>
          </p:nvGrpSpPr>
          <p:grpSpPr>
            <a:xfrm>
              <a:off x="75599" y="-130721"/>
              <a:ext cx="1932614" cy="2361695"/>
              <a:chOff x="0" y="-47625"/>
              <a:chExt cx="704100" cy="860425"/>
            </a:xfrm>
          </p:grpSpPr>
          <p:sp>
            <p:nvSpPr>
              <p:cNvPr id="701" name="Google Shape;701;g31e1faf7848_3_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31e1faf7848_3_5"/>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03" name="Google Shape;703;g31e1faf7848_3_5"/>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11</a:t>
              </a:r>
              <a:endParaRPr b="1"/>
            </a:p>
          </p:txBody>
        </p:sp>
      </p:grpSp>
      <p:pic>
        <p:nvPicPr>
          <p:cNvPr id="704" name="Google Shape;704;g31e1faf7848_3_5"/>
          <p:cNvPicPr preferRelativeResize="0"/>
          <p:nvPr/>
        </p:nvPicPr>
        <p:blipFill>
          <a:blip r:embed="rId4">
            <a:alphaModFix/>
          </a:blip>
          <a:stretch>
            <a:fillRect/>
          </a:stretch>
        </p:blipFill>
        <p:spPr>
          <a:xfrm>
            <a:off x="315775" y="-875275"/>
            <a:ext cx="3142875" cy="3142875"/>
          </a:xfrm>
          <a:prstGeom prst="rect">
            <a:avLst/>
          </a:prstGeom>
          <a:noFill/>
          <a:ln>
            <a:noFill/>
          </a:ln>
        </p:spPr>
      </p:pic>
      <p:sp>
        <p:nvSpPr>
          <p:cNvPr id="705" name="Google Shape;705;g31e1faf7848_3_5"/>
          <p:cNvSpPr txBox="1"/>
          <p:nvPr/>
        </p:nvSpPr>
        <p:spPr>
          <a:xfrm>
            <a:off x="1973675" y="3753138"/>
            <a:ext cx="861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706" name="Google Shape;706;g31e1faf7848_3_5"/>
          <p:cNvSpPr txBox="1"/>
          <p:nvPr/>
        </p:nvSpPr>
        <p:spPr>
          <a:xfrm>
            <a:off x="1973675" y="2142250"/>
            <a:ext cx="13859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707" name="Google Shape;707;g31e1faf7848_3_5"/>
          <p:cNvSpPr/>
          <p:nvPr/>
        </p:nvSpPr>
        <p:spPr>
          <a:xfrm>
            <a:off x="869800" y="4503500"/>
            <a:ext cx="6605007" cy="2720571"/>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708" name="Google Shape;708;g31e1faf7848_3_5"/>
          <p:cNvSpPr txBox="1"/>
          <p:nvPr/>
        </p:nvSpPr>
        <p:spPr>
          <a:xfrm>
            <a:off x="1580600" y="5205663"/>
            <a:ext cx="5183400" cy="12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53">
                <a:latin typeface="Alatsi"/>
                <a:ea typeface="Alatsi"/>
                <a:cs typeface="Alatsi"/>
                <a:sym typeface="Alatsi"/>
              </a:rPr>
              <a:t>Pruebas automatizadas Selenium (Funcionalidad)</a:t>
            </a:r>
            <a:endParaRPr sz="3800">
              <a:solidFill>
                <a:schemeClr val="dk1"/>
              </a:solidFill>
              <a:latin typeface="Calibri"/>
              <a:ea typeface="Calibri"/>
              <a:cs typeface="Calibri"/>
              <a:sym typeface="Calibri"/>
            </a:endParaRPr>
          </a:p>
        </p:txBody>
      </p:sp>
      <p:pic>
        <p:nvPicPr>
          <p:cNvPr id="709" name="Google Shape;709;g31e1faf7848_3_5"/>
          <p:cNvPicPr preferRelativeResize="0"/>
          <p:nvPr/>
        </p:nvPicPr>
        <p:blipFill>
          <a:blip r:embed="rId5">
            <a:alphaModFix/>
          </a:blip>
          <a:stretch>
            <a:fillRect/>
          </a:stretch>
        </p:blipFill>
        <p:spPr>
          <a:xfrm>
            <a:off x="7822375" y="2142250"/>
            <a:ext cx="7480900" cy="7933700"/>
          </a:xfrm>
          <a:prstGeom prst="rect">
            <a:avLst/>
          </a:prstGeom>
          <a:noFill/>
          <a:ln>
            <a:noFill/>
          </a:ln>
        </p:spPr>
      </p:pic>
      <p:grpSp>
        <p:nvGrpSpPr>
          <p:cNvPr id="710" name="Google Shape;710;g31e1faf7848_3_5"/>
          <p:cNvGrpSpPr/>
          <p:nvPr/>
        </p:nvGrpSpPr>
        <p:grpSpPr>
          <a:xfrm>
            <a:off x="3634150" y="-119448"/>
            <a:ext cx="11063712" cy="1992989"/>
            <a:chOff x="0" y="-47625"/>
            <a:chExt cx="1328400" cy="247604"/>
          </a:xfrm>
        </p:grpSpPr>
        <p:sp>
          <p:nvSpPr>
            <p:cNvPr id="711" name="Google Shape;711;g31e1faf7848_3_5"/>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31e1faf7848_3_5"/>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13" name="Google Shape;713;g31e1faf7848_3_5"/>
          <p:cNvSpPr txBox="1"/>
          <p:nvPr/>
        </p:nvSpPr>
        <p:spPr>
          <a:xfrm>
            <a:off x="2909851" y="658446"/>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735">
                <a:latin typeface="Alatsi"/>
                <a:ea typeface="Alatsi"/>
                <a:cs typeface="Alatsi"/>
                <a:sym typeface="Alatsi"/>
              </a:rPr>
              <a:t>Resultados obtenidos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g31b83cfe2b7_1_150"/>
          <p:cNvGrpSpPr/>
          <p:nvPr/>
        </p:nvGrpSpPr>
        <p:grpSpPr>
          <a:xfrm>
            <a:off x="0" y="-2"/>
            <a:ext cx="18288118" cy="10497553"/>
            <a:chOff x="0" y="-47625"/>
            <a:chExt cx="4816592" cy="2757000"/>
          </a:xfrm>
        </p:grpSpPr>
        <p:sp>
          <p:nvSpPr>
            <p:cNvPr id="719" name="Google Shape;719;g31b83cfe2b7_1_150"/>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720" name="Google Shape;720;g31b83cfe2b7_1_150"/>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21" name="Google Shape;721;g31b83cfe2b7_1_150"/>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722" name="Google Shape;722;g31b83cfe2b7_1_150"/>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723" name="Google Shape;723;g31b83cfe2b7_1_150"/>
          <p:cNvGrpSpPr/>
          <p:nvPr/>
        </p:nvGrpSpPr>
        <p:grpSpPr>
          <a:xfrm>
            <a:off x="16118621" y="-98041"/>
            <a:ext cx="1562625" cy="1771271"/>
            <a:chOff x="0" y="-130721"/>
            <a:chExt cx="2083500" cy="2361695"/>
          </a:xfrm>
        </p:grpSpPr>
        <p:grpSp>
          <p:nvGrpSpPr>
            <p:cNvPr id="724" name="Google Shape;724;g31b83cfe2b7_1_150"/>
            <p:cNvGrpSpPr/>
            <p:nvPr/>
          </p:nvGrpSpPr>
          <p:grpSpPr>
            <a:xfrm>
              <a:off x="75599" y="-130721"/>
              <a:ext cx="1932614" cy="2361695"/>
              <a:chOff x="0" y="-47625"/>
              <a:chExt cx="704100" cy="860425"/>
            </a:xfrm>
          </p:grpSpPr>
          <p:sp>
            <p:nvSpPr>
              <p:cNvPr id="725" name="Google Shape;725;g31b83cfe2b7_1_15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31b83cfe2b7_1_150"/>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27" name="Google Shape;727;g31b83cfe2b7_1_150"/>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12</a:t>
              </a:r>
              <a:endParaRPr b="1"/>
            </a:p>
          </p:txBody>
        </p:sp>
      </p:grpSp>
      <p:grpSp>
        <p:nvGrpSpPr>
          <p:cNvPr id="728" name="Google Shape;728;g31b83cfe2b7_1_150"/>
          <p:cNvGrpSpPr/>
          <p:nvPr/>
        </p:nvGrpSpPr>
        <p:grpSpPr>
          <a:xfrm>
            <a:off x="3063550" y="3364226"/>
            <a:ext cx="12161635" cy="1992989"/>
            <a:chOff x="0" y="-47625"/>
            <a:chExt cx="1328400" cy="247604"/>
          </a:xfrm>
        </p:grpSpPr>
        <p:sp>
          <p:nvSpPr>
            <p:cNvPr id="729" name="Google Shape;729;g31b83cfe2b7_1_150"/>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31b83cfe2b7_1_150"/>
            <p:cNvSpPr txBox="1"/>
            <p:nvPr/>
          </p:nvSpPr>
          <p:spPr>
            <a:xfrm>
              <a:off x="0" y="-47625"/>
              <a:ext cx="1328400" cy="247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31" name="Google Shape;731;g31b83cfe2b7_1_150"/>
          <p:cNvSpPr txBox="1"/>
          <p:nvPr/>
        </p:nvSpPr>
        <p:spPr>
          <a:xfrm>
            <a:off x="2831326" y="4165221"/>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735">
                <a:latin typeface="Alatsi"/>
                <a:ea typeface="Alatsi"/>
                <a:cs typeface="Alatsi"/>
                <a:sym typeface="Alatsi"/>
              </a:rPr>
              <a:t>Obstáculos</a:t>
            </a:r>
            <a:r>
              <a:rPr lang="en-US" sz="5735">
                <a:latin typeface="Alatsi"/>
                <a:ea typeface="Alatsi"/>
                <a:cs typeface="Alatsi"/>
                <a:sym typeface="Alatsi"/>
              </a:rPr>
              <a:t> durante el desarrollo</a:t>
            </a:r>
            <a:endParaRPr/>
          </a:p>
        </p:txBody>
      </p:sp>
      <p:pic>
        <p:nvPicPr>
          <p:cNvPr id="732" name="Google Shape;732;g31b83cfe2b7_1_150"/>
          <p:cNvPicPr preferRelativeResize="0"/>
          <p:nvPr/>
        </p:nvPicPr>
        <p:blipFill>
          <a:blip r:embed="rId4">
            <a:alphaModFix/>
          </a:blip>
          <a:stretch>
            <a:fillRect/>
          </a:stretch>
        </p:blipFill>
        <p:spPr>
          <a:xfrm>
            <a:off x="7429863" y="5772300"/>
            <a:ext cx="3429000" cy="3429000"/>
          </a:xfrm>
          <a:prstGeom prst="rect">
            <a:avLst/>
          </a:prstGeom>
          <a:noFill/>
          <a:ln>
            <a:noFill/>
          </a:ln>
        </p:spPr>
      </p:pic>
      <p:pic>
        <p:nvPicPr>
          <p:cNvPr id="733" name="Google Shape;733;g31b83cfe2b7_1_150"/>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grpSp>
        <p:nvGrpSpPr>
          <p:cNvPr id="738" name="Google Shape;738;p12"/>
          <p:cNvGrpSpPr/>
          <p:nvPr/>
        </p:nvGrpSpPr>
        <p:grpSpPr>
          <a:xfrm>
            <a:off x="0" y="2"/>
            <a:ext cx="18288122" cy="10497118"/>
            <a:chOff x="0" y="-47625"/>
            <a:chExt cx="4816593" cy="2756958"/>
          </a:xfrm>
        </p:grpSpPr>
        <p:sp>
          <p:nvSpPr>
            <p:cNvPr id="739" name="Google Shape;739;p12"/>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740" name="Google Shape;740;p12"/>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1" name="Google Shape;741;p12"/>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742" name="Google Shape;742;p12"/>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743" name="Google Shape;743;p12"/>
          <p:cNvGrpSpPr/>
          <p:nvPr/>
        </p:nvGrpSpPr>
        <p:grpSpPr>
          <a:xfrm>
            <a:off x="16118621" y="-98041"/>
            <a:ext cx="1562626" cy="1771266"/>
            <a:chOff x="0" y="-130721"/>
            <a:chExt cx="2083500" cy="2361688"/>
          </a:xfrm>
        </p:grpSpPr>
        <p:grpSp>
          <p:nvGrpSpPr>
            <p:cNvPr id="744" name="Google Shape;744;p12"/>
            <p:cNvGrpSpPr/>
            <p:nvPr/>
          </p:nvGrpSpPr>
          <p:grpSpPr>
            <a:xfrm>
              <a:off x="75599" y="-130721"/>
              <a:ext cx="1932284" cy="2361688"/>
              <a:chOff x="0" y="-47625"/>
              <a:chExt cx="703982" cy="860425"/>
            </a:xfrm>
          </p:grpSpPr>
          <p:sp>
            <p:nvSpPr>
              <p:cNvPr id="745" name="Google Shape;745;p1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7" name="Google Shape;747;p12"/>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13</a:t>
              </a:r>
              <a:endParaRPr b="1"/>
            </a:p>
          </p:txBody>
        </p:sp>
      </p:grpSp>
      <p:grpSp>
        <p:nvGrpSpPr>
          <p:cNvPr id="748" name="Google Shape;748;p12"/>
          <p:cNvGrpSpPr/>
          <p:nvPr/>
        </p:nvGrpSpPr>
        <p:grpSpPr>
          <a:xfrm>
            <a:off x="3063550" y="2439898"/>
            <a:ext cx="12160838" cy="1771285"/>
            <a:chOff x="0" y="-47625"/>
            <a:chExt cx="1328313" cy="247604"/>
          </a:xfrm>
        </p:grpSpPr>
        <p:sp>
          <p:nvSpPr>
            <p:cNvPr id="749" name="Google Shape;749;p12"/>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51" name="Google Shape;751;p12"/>
          <p:cNvSpPr/>
          <p:nvPr/>
        </p:nvSpPr>
        <p:spPr>
          <a:xfrm>
            <a:off x="6915686" y="4650722"/>
            <a:ext cx="4456754" cy="4456754"/>
          </a:xfrm>
          <a:custGeom>
            <a:rect b="b" l="l" r="r" t="t"/>
            <a:pathLst>
              <a:path extrusionOk="0" h="4456754" w="4456754">
                <a:moveTo>
                  <a:pt x="0" y="0"/>
                </a:moveTo>
                <a:lnTo>
                  <a:pt x="4456754" y="0"/>
                </a:lnTo>
                <a:lnTo>
                  <a:pt x="4456754" y="4456754"/>
                </a:lnTo>
                <a:lnTo>
                  <a:pt x="0" y="4456754"/>
                </a:lnTo>
                <a:lnTo>
                  <a:pt x="0" y="0"/>
                </a:lnTo>
                <a:close/>
              </a:path>
            </a:pathLst>
          </a:custGeom>
          <a:blipFill rotWithShape="1">
            <a:blip r:embed="rId4">
              <a:alphaModFix/>
            </a:blip>
            <a:stretch>
              <a:fillRect b="0" l="0" r="0" t="0"/>
            </a:stretch>
          </a:blipFill>
          <a:ln>
            <a:noFill/>
          </a:ln>
        </p:spPr>
      </p:sp>
      <p:sp>
        <p:nvSpPr>
          <p:cNvPr id="752" name="Google Shape;752;p12"/>
          <p:cNvSpPr txBox="1"/>
          <p:nvPr/>
        </p:nvSpPr>
        <p:spPr>
          <a:xfrm>
            <a:off x="2831451" y="3104634"/>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Preguntas</a:t>
            </a:r>
            <a:endParaRPr/>
          </a:p>
        </p:txBody>
      </p:sp>
      <p:pic>
        <p:nvPicPr>
          <p:cNvPr id="753" name="Google Shape;753;p12"/>
          <p:cNvPicPr preferRelativeResize="0"/>
          <p:nvPr/>
        </p:nvPicPr>
        <p:blipFill>
          <a:blip r:embed="rId5">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3"/>
          <p:cNvGrpSpPr/>
          <p:nvPr/>
        </p:nvGrpSpPr>
        <p:grpSpPr>
          <a:xfrm>
            <a:off x="0" y="0"/>
            <a:ext cx="18433579" cy="10885626"/>
            <a:chOff x="0" y="0"/>
            <a:chExt cx="4816592" cy="2866977"/>
          </a:xfrm>
        </p:grpSpPr>
        <p:sp>
          <p:nvSpPr>
            <p:cNvPr id="143" name="Google Shape;143;p3"/>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144" name="Google Shape;144;p3"/>
            <p:cNvSpPr txBox="1"/>
            <p:nvPr/>
          </p:nvSpPr>
          <p:spPr>
            <a:xfrm>
              <a:off x="0" y="109977"/>
              <a:ext cx="48165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3"/>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46" name="Google Shape;146;p3"/>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47" name="Google Shape;147;p3"/>
          <p:cNvGrpSpPr/>
          <p:nvPr/>
        </p:nvGrpSpPr>
        <p:grpSpPr>
          <a:xfrm>
            <a:off x="16118621" y="-98041"/>
            <a:ext cx="1562626" cy="1771266"/>
            <a:chOff x="0" y="-130721"/>
            <a:chExt cx="2083500" cy="2361688"/>
          </a:xfrm>
        </p:grpSpPr>
        <p:grpSp>
          <p:nvGrpSpPr>
            <p:cNvPr id="148" name="Google Shape;148;p3"/>
            <p:cNvGrpSpPr/>
            <p:nvPr/>
          </p:nvGrpSpPr>
          <p:grpSpPr>
            <a:xfrm>
              <a:off x="75599" y="-130721"/>
              <a:ext cx="1932284" cy="2361688"/>
              <a:chOff x="0" y="-47625"/>
              <a:chExt cx="703982" cy="860425"/>
            </a:xfrm>
          </p:grpSpPr>
          <p:sp>
            <p:nvSpPr>
              <p:cNvPr id="149" name="Google Shape;149;p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1" name="Google Shape;151;p3"/>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2</a:t>
              </a:r>
              <a:endParaRPr b="1"/>
            </a:p>
          </p:txBody>
        </p:sp>
      </p:grpSp>
      <p:grpSp>
        <p:nvGrpSpPr>
          <p:cNvPr id="152" name="Google Shape;152;p3"/>
          <p:cNvGrpSpPr/>
          <p:nvPr/>
        </p:nvGrpSpPr>
        <p:grpSpPr>
          <a:xfrm>
            <a:off x="3775700" y="222101"/>
            <a:ext cx="10728616" cy="2057418"/>
            <a:chOff x="0" y="-47625"/>
            <a:chExt cx="2356177" cy="488814"/>
          </a:xfrm>
        </p:grpSpPr>
        <p:sp>
          <p:nvSpPr>
            <p:cNvPr id="153" name="Google Shape;153;p3"/>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 name="Google Shape;155;p3"/>
          <p:cNvGrpSpPr/>
          <p:nvPr/>
        </p:nvGrpSpPr>
        <p:grpSpPr>
          <a:xfrm>
            <a:off x="145307" y="2399597"/>
            <a:ext cx="10096669" cy="6780350"/>
            <a:chOff x="0" y="-47625"/>
            <a:chExt cx="898520" cy="603395"/>
          </a:xfrm>
        </p:grpSpPr>
        <p:sp>
          <p:nvSpPr>
            <p:cNvPr id="156" name="Google Shape;156;p3"/>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a:off x="0" y="-47625"/>
              <a:ext cx="898520"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3"/>
          <p:cNvSpPr/>
          <p:nvPr/>
        </p:nvSpPr>
        <p:spPr>
          <a:xfrm>
            <a:off x="10543527" y="3195098"/>
            <a:ext cx="4614797" cy="5189330"/>
          </a:xfrm>
          <a:custGeom>
            <a:rect b="b" l="l" r="r" t="t"/>
            <a:pathLst>
              <a:path extrusionOk="0" h="5189330" w="4614797">
                <a:moveTo>
                  <a:pt x="0" y="0"/>
                </a:moveTo>
                <a:lnTo>
                  <a:pt x="4614797" y="0"/>
                </a:lnTo>
                <a:lnTo>
                  <a:pt x="4614797" y="5189330"/>
                </a:lnTo>
                <a:lnTo>
                  <a:pt x="0" y="5189330"/>
                </a:lnTo>
                <a:lnTo>
                  <a:pt x="0" y="0"/>
                </a:lnTo>
                <a:close/>
              </a:path>
            </a:pathLst>
          </a:custGeom>
          <a:blipFill rotWithShape="1">
            <a:blip r:embed="rId4">
              <a:alphaModFix/>
            </a:blip>
            <a:stretch>
              <a:fillRect b="0" l="0" r="0" t="0"/>
            </a:stretch>
          </a:blipFill>
          <a:ln>
            <a:noFill/>
          </a:ln>
        </p:spPr>
      </p:sp>
      <p:sp>
        <p:nvSpPr>
          <p:cNvPr id="159" name="Google Shape;159;p3"/>
          <p:cNvSpPr txBox="1"/>
          <p:nvPr/>
        </p:nvSpPr>
        <p:spPr>
          <a:xfrm>
            <a:off x="2831410" y="875198"/>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Contexto</a:t>
            </a:r>
            <a:endParaRPr/>
          </a:p>
        </p:txBody>
      </p:sp>
      <p:sp>
        <p:nvSpPr>
          <p:cNvPr id="160" name="Google Shape;160;p3"/>
          <p:cNvSpPr txBox="1"/>
          <p:nvPr/>
        </p:nvSpPr>
        <p:spPr>
          <a:xfrm>
            <a:off x="2052793" y="3428999"/>
            <a:ext cx="6281700" cy="53574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Todo desarrollo informático parte de una problemática en </a:t>
            </a:r>
            <a:r>
              <a:rPr lang="en-US" sz="2853">
                <a:latin typeface="Alatsi"/>
                <a:ea typeface="Alatsi"/>
                <a:cs typeface="Alatsi"/>
                <a:sym typeface="Alatsi"/>
              </a:rPr>
              <a:t>específico</a:t>
            </a:r>
            <a:r>
              <a:rPr b="0" i="0" lang="en-US" sz="2853" u="none" cap="none" strike="noStrike">
                <a:solidFill>
                  <a:srgbClr val="000000"/>
                </a:solidFill>
                <a:latin typeface="Alatsi"/>
                <a:ea typeface="Alatsi"/>
                <a:cs typeface="Alatsi"/>
                <a:sym typeface="Alatsi"/>
              </a:rPr>
              <a:t>, problemáticas que pueden presentarse en la vida cotidiana de las pymes de nuestro país. </a:t>
            </a:r>
            <a:endParaRPr/>
          </a:p>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Es el caso de la Veterinaria Chacabuco que requiere una </a:t>
            </a:r>
            <a:r>
              <a:rPr lang="en-US" sz="2853">
                <a:latin typeface="Alatsi"/>
                <a:ea typeface="Alatsi"/>
                <a:cs typeface="Alatsi"/>
                <a:sym typeface="Alatsi"/>
              </a:rPr>
              <a:t>modernización</a:t>
            </a:r>
            <a:r>
              <a:rPr b="0" i="0" lang="en-US" sz="2853" u="none" cap="none" strike="noStrike">
                <a:solidFill>
                  <a:srgbClr val="000000"/>
                </a:solidFill>
                <a:latin typeface="Alatsi"/>
                <a:ea typeface="Alatsi"/>
                <a:cs typeface="Alatsi"/>
                <a:sym typeface="Alatsi"/>
              </a:rPr>
              <a:t> para sus servicios de registro y toma de reserva de horas para sus pacientes</a:t>
            </a:r>
            <a:endParaRPr/>
          </a:p>
        </p:txBody>
      </p:sp>
      <p:sp>
        <p:nvSpPr>
          <p:cNvPr id="161" name="Google Shape;161;p3"/>
          <p:cNvSpPr/>
          <p:nvPr/>
        </p:nvSpPr>
        <p:spPr>
          <a:xfrm>
            <a:off x="15459859" y="4847419"/>
            <a:ext cx="2221373" cy="2057400"/>
          </a:xfrm>
          <a:custGeom>
            <a:rect b="b" l="l" r="r" t="t"/>
            <a:pathLst>
              <a:path extrusionOk="0" h="2057400" w="2221373">
                <a:moveTo>
                  <a:pt x="0" y="0"/>
                </a:moveTo>
                <a:lnTo>
                  <a:pt x="2221374" y="0"/>
                </a:lnTo>
                <a:lnTo>
                  <a:pt x="2221374" y="2057400"/>
                </a:lnTo>
                <a:lnTo>
                  <a:pt x="0" y="2057400"/>
                </a:lnTo>
                <a:lnTo>
                  <a:pt x="0" y="0"/>
                </a:lnTo>
                <a:close/>
              </a:path>
            </a:pathLst>
          </a:custGeom>
          <a:blipFill rotWithShape="1">
            <a:blip r:embed="rId5">
              <a:alphaModFix/>
            </a:blip>
            <a:stretch>
              <a:fillRect b="0" l="0" r="0" t="0"/>
            </a:stretch>
          </a:blipFill>
          <a:ln>
            <a:noFill/>
          </a:ln>
        </p:spPr>
      </p:sp>
      <p:pic>
        <p:nvPicPr>
          <p:cNvPr id="162" name="Google Shape;162;p3"/>
          <p:cNvPicPr preferRelativeResize="0"/>
          <p:nvPr/>
        </p:nvPicPr>
        <p:blipFill>
          <a:blip r:embed="rId6">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4"/>
          <p:cNvGrpSpPr/>
          <p:nvPr/>
        </p:nvGrpSpPr>
        <p:grpSpPr>
          <a:xfrm>
            <a:off x="0" y="-180825"/>
            <a:ext cx="18433583" cy="10467894"/>
            <a:chOff x="0" y="-47625"/>
            <a:chExt cx="4816593" cy="2756958"/>
          </a:xfrm>
        </p:grpSpPr>
        <p:sp>
          <p:nvSpPr>
            <p:cNvPr id="168" name="Google Shape;168;p4"/>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169" name="Google Shape;169;p4"/>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4"/>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71" name="Google Shape;171;p4"/>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72" name="Google Shape;172;p4"/>
          <p:cNvGrpSpPr/>
          <p:nvPr/>
        </p:nvGrpSpPr>
        <p:grpSpPr>
          <a:xfrm>
            <a:off x="16118621" y="-98041"/>
            <a:ext cx="1562626" cy="1771266"/>
            <a:chOff x="0" y="-130721"/>
            <a:chExt cx="2083500" cy="2361688"/>
          </a:xfrm>
        </p:grpSpPr>
        <p:grpSp>
          <p:nvGrpSpPr>
            <p:cNvPr id="173" name="Google Shape;173;p4"/>
            <p:cNvGrpSpPr/>
            <p:nvPr/>
          </p:nvGrpSpPr>
          <p:grpSpPr>
            <a:xfrm>
              <a:off x="75599" y="-130721"/>
              <a:ext cx="1932284" cy="2361688"/>
              <a:chOff x="0" y="-47625"/>
              <a:chExt cx="703982" cy="860425"/>
            </a:xfrm>
          </p:grpSpPr>
          <p:sp>
            <p:nvSpPr>
              <p:cNvPr id="174" name="Google Shape;174;p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4"/>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3</a:t>
              </a:r>
              <a:endParaRPr/>
            </a:p>
          </p:txBody>
        </p:sp>
      </p:grpSp>
      <p:grpSp>
        <p:nvGrpSpPr>
          <p:cNvPr id="177" name="Google Shape;177;p4"/>
          <p:cNvGrpSpPr/>
          <p:nvPr/>
        </p:nvGrpSpPr>
        <p:grpSpPr>
          <a:xfrm>
            <a:off x="3875425" y="58301"/>
            <a:ext cx="10543421" cy="1679369"/>
            <a:chOff x="0" y="-47625"/>
            <a:chExt cx="2356177" cy="488814"/>
          </a:xfrm>
        </p:grpSpPr>
        <p:sp>
          <p:nvSpPr>
            <p:cNvPr id="178" name="Google Shape;178;p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4"/>
          <p:cNvGrpSpPr/>
          <p:nvPr/>
        </p:nvGrpSpPr>
        <p:grpSpPr>
          <a:xfrm>
            <a:off x="1028700" y="2102181"/>
            <a:ext cx="8250812" cy="6780350"/>
            <a:chOff x="0" y="-47625"/>
            <a:chExt cx="734254" cy="603395"/>
          </a:xfrm>
        </p:grpSpPr>
        <p:sp>
          <p:nvSpPr>
            <p:cNvPr id="181" name="Google Shape;181;p4"/>
            <p:cNvSpPr/>
            <p:nvPr/>
          </p:nvSpPr>
          <p:spPr>
            <a:xfrm>
              <a:off x="0" y="0"/>
              <a:ext cx="734254" cy="555770"/>
            </a:xfrm>
            <a:custGeom>
              <a:rect b="b" l="l" r="r" t="t"/>
              <a:pathLst>
                <a:path extrusionOk="0" h="555770" w="734254">
                  <a:moveTo>
                    <a:pt x="531054" y="0"/>
                  </a:moveTo>
                  <a:cubicBezTo>
                    <a:pt x="643279" y="0"/>
                    <a:pt x="734254" y="124413"/>
                    <a:pt x="734254" y="277885"/>
                  </a:cubicBezTo>
                  <a:cubicBezTo>
                    <a:pt x="734254" y="431357"/>
                    <a:pt x="643279" y="555770"/>
                    <a:pt x="531054"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txBox="1"/>
            <p:nvPr/>
          </p:nvSpPr>
          <p:spPr>
            <a:xfrm>
              <a:off x="0" y="-47625"/>
              <a:ext cx="734254"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4"/>
          <p:cNvSpPr txBox="1"/>
          <p:nvPr/>
        </p:nvSpPr>
        <p:spPr>
          <a:xfrm>
            <a:off x="2904183" y="58724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Propuesta</a:t>
            </a:r>
            <a:endParaRPr/>
          </a:p>
        </p:txBody>
      </p:sp>
      <p:sp>
        <p:nvSpPr>
          <p:cNvPr id="184" name="Google Shape;184;p4"/>
          <p:cNvSpPr txBox="1"/>
          <p:nvPr/>
        </p:nvSpPr>
        <p:spPr>
          <a:xfrm>
            <a:off x="2013255" y="3139199"/>
            <a:ext cx="6281700" cy="53442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553" u="none" cap="none" strike="noStrike">
                <a:solidFill>
                  <a:srgbClr val="000000"/>
                </a:solidFill>
                <a:latin typeface="Alatsi"/>
                <a:ea typeface="Alatsi"/>
                <a:cs typeface="Alatsi"/>
                <a:sym typeface="Alatsi"/>
              </a:rPr>
              <a:t>Los procesos de nuestro cliente son manuales y por consecuente, </a:t>
            </a:r>
            <a:r>
              <a:rPr lang="en-US" sz="2553">
                <a:latin typeface="Alatsi"/>
                <a:ea typeface="Alatsi"/>
                <a:cs typeface="Alatsi"/>
                <a:sym typeface="Alatsi"/>
              </a:rPr>
              <a:t>más</a:t>
            </a:r>
            <a:r>
              <a:rPr b="0" i="0" lang="en-US" sz="2553" u="none" cap="none" strike="noStrike">
                <a:solidFill>
                  <a:srgbClr val="000000"/>
                </a:solidFill>
                <a:latin typeface="Alatsi"/>
                <a:ea typeface="Alatsi"/>
                <a:cs typeface="Alatsi"/>
                <a:sym typeface="Alatsi"/>
              </a:rPr>
              <a:t> lentos que las empresas que </a:t>
            </a:r>
            <a:r>
              <a:rPr lang="en-US" sz="2553">
                <a:latin typeface="Alatsi"/>
                <a:ea typeface="Alatsi"/>
                <a:cs typeface="Alatsi"/>
                <a:sym typeface="Alatsi"/>
              </a:rPr>
              <a:t>sí</a:t>
            </a:r>
            <a:r>
              <a:rPr b="0" i="0" lang="en-US" sz="2553" u="none" cap="none" strike="noStrike">
                <a:solidFill>
                  <a:srgbClr val="000000"/>
                </a:solidFill>
                <a:latin typeface="Alatsi"/>
                <a:ea typeface="Alatsi"/>
                <a:cs typeface="Alatsi"/>
                <a:sym typeface="Alatsi"/>
              </a:rPr>
              <a:t> cuentan con un sistema gestor para dichos procesos</a:t>
            </a:r>
            <a:r>
              <a:rPr lang="en-US" sz="2553">
                <a:latin typeface="Alatsi"/>
                <a:ea typeface="Alatsi"/>
                <a:cs typeface="Alatsi"/>
                <a:sym typeface="Alatsi"/>
              </a:rPr>
              <a:t>.</a:t>
            </a:r>
            <a:r>
              <a:rPr b="0" i="0" lang="en-US" sz="2553" u="none" cap="none" strike="noStrike">
                <a:solidFill>
                  <a:srgbClr val="000000"/>
                </a:solidFill>
                <a:latin typeface="Alatsi"/>
                <a:ea typeface="Alatsi"/>
                <a:cs typeface="Alatsi"/>
                <a:sym typeface="Alatsi"/>
              </a:rPr>
              <a:t> </a:t>
            </a:r>
            <a:r>
              <a:rPr lang="en-US" sz="2553">
                <a:latin typeface="Alatsi"/>
                <a:ea typeface="Alatsi"/>
                <a:cs typeface="Alatsi"/>
                <a:sym typeface="Alatsi"/>
              </a:rPr>
              <a:t>E</a:t>
            </a:r>
            <a:r>
              <a:rPr b="0" i="0" lang="en-US" sz="2553" u="none" cap="none" strike="noStrike">
                <a:solidFill>
                  <a:srgbClr val="000000"/>
                </a:solidFill>
                <a:latin typeface="Alatsi"/>
                <a:ea typeface="Alatsi"/>
                <a:cs typeface="Alatsi"/>
                <a:sym typeface="Alatsi"/>
              </a:rPr>
              <a:t>s por esto que nuestra propuesta de solución informática tiene como </a:t>
            </a:r>
            <a:r>
              <a:rPr lang="en-US" sz="2553">
                <a:latin typeface="Alatsi"/>
                <a:ea typeface="Alatsi"/>
                <a:cs typeface="Alatsi"/>
                <a:sym typeface="Alatsi"/>
              </a:rPr>
              <a:t>objetivo general desarrollar un sitio web que facilite y automatice los procesos, brinde información clara sobre los servicios, atenciones, y mejore la interacción con los usuarios del sitio.</a:t>
            </a:r>
            <a:endParaRPr sz="1100"/>
          </a:p>
        </p:txBody>
      </p:sp>
      <p:grpSp>
        <p:nvGrpSpPr>
          <p:cNvPr id="185" name="Google Shape;185;p4"/>
          <p:cNvGrpSpPr/>
          <p:nvPr/>
        </p:nvGrpSpPr>
        <p:grpSpPr>
          <a:xfrm>
            <a:off x="10099036" y="3151600"/>
            <a:ext cx="6651535" cy="2116842"/>
            <a:chOff x="0" y="-241102"/>
            <a:chExt cx="8868713" cy="2822456"/>
          </a:xfrm>
        </p:grpSpPr>
        <p:grpSp>
          <p:nvGrpSpPr>
            <p:cNvPr id="186" name="Google Shape;186;p4"/>
            <p:cNvGrpSpPr/>
            <p:nvPr/>
          </p:nvGrpSpPr>
          <p:grpSpPr>
            <a:xfrm>
              <a:off x="0" y="-241102"/>
              <a:ext cx="8868713" cy="2822456"/>
              <a:chOff x="0" y="-47625"/>
              <a:chExt cx="1751844" cy="557522"/>
            </a:xfrm>
          </p:grpSpPr>
          <p:sp>
            <p:nvSpPr>
              <p:cNvPr id="187" name="Google Shape;187;p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188" name="Google Shape;188;p4"/>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4"/>
            <p:cNvSpPr txBox="1"/>
            <p:nvPr/>
          </p:nvSpPr>
          <p:spPr>
            <a:xfrm>
              <a:off x="408219" y="254728"/>
              <a:ext cx="7735500" cy="2179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95" u="none" cap="none" strike="noStrike">
                  <a:solidFill>
                    <a:srgbClr val="000000"/>
                  </a:solidFill>
                  <a:latin typeface="Alatsi"/>
                  <a:ea typeface="Alatsi"/>
                  <a:cs typeface="Alatsi"/>
                  <a:sym typeface="Alatsi"/>
                </a:rPr>
                <a:t>Registro de Reservas en </a:t>
              </a:r>
              <a:r>
                <a:rPr lang="en-US" sz="2795">
                  <a:latin typeface="Alatsi"/>
                  <a:ea typeface="Alatsi"/>
                  <a:cs typeface="Alatsi"/>
                  <a:sym typeface="Alatsi"/>
                </a:rPr>
                <a:t>línea</a:t>
              </a:r>
              <a:r>
                <a:rPr b="0" i="0" lang="en-US" sz="2795" u="none" cap="none" strike="noStrike">
                  <a:solidFill>
                    <a:srgbClr val="000000"/>
                  </a:solidFill>
                  <a:latin typeface="Alatsi"/>
                  <a:ea typeface="Alatsi"/>
                  <a:cs typeface="Alatsi"/>
                  <a:sym typeface="Alatsi"/>
                </a:rPr>
                <a:t> para los pacientes, reduciendo tiempos de espera</a:t>
              </a:r>
              <a:endParaRPr sz="1200"/>
            </a:p>
          </p:txBody>
        </p:sp>
      </p:grpSp>
      <p:grpSp>
        <p:nvGrpSpPr>
          <p:cNvPr id="190" name="Google Shape;190;p4"/>
          <p:cNvGrpSpPr/>
          <p:nvPr/>
        </p:nvGrpSpPr>
        <p:grpSpPr>
          <a:xfrm>
            <a:off x="10336479" y="6682382"/>
            <a:ext cx="6651535" cy="2116842"/>
            <a:chOff x="0" y="-241102"/>
            <a:chExt cx="8868713" cy="2822456"/>
          </a:xfrm>
        </p:grpSpPr>
        <p:grpSp>
          <p:nvGrpSpPr>
            <p:cNvPr id="191" name="Google Shape;191;p4"/>
            <p:cNvGrpSpPr/>
            <p:nvPr/>
          </p:nvGrpSpPr>
          <p:grpSpPr>
            <a:xfrm>
              <a:off x="0" y="-241102"/>
              <a:ext cx="8868713" cy="2822456"/>
              <a:chOff x="0" y="-47625"/>
              <a:chExt cx="1751844" cy="557522"/>
            </a:xfrm>
          </p:grpSpPr>
          <p:sp>
            <p:nvSpPr>
              <p:cNvPr id="192" name="Google Shape;192;p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193" name="Google Shape;193;p4"/>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4"/>
            <p:cNvSpPr txBox="1"/>
            <p:nvPr/>
          </p:nvSpPr>
          <p:spPr>
            <a:xfrm>
              <a:off x="272387" y="194950"/>
              <a:ext cx="7735500" cy="2179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795">
                  <a:latin typeface="Alatsi"/>
                  <a:ea typeface="Alatsi"/>
                  <a:cs typeface="Alatsi"/>
                  <a:sym typeface="Alatsi"/>
                </a:rPr>
                <a:t>Envíos automáticos de correos y recordatorios de descuentos o promociones para el usuario</a:t>
              </a:r>
              <a:endParaRPr/>
            </a:p>
          </p:txBody>
        </p:sp>
      </p:grpSp>
      <p:sp>
        <p:nvSpPr>
          <p:cNvPr id="195" name="Google Shape;195;p4"/>
          <p:cNvSpPr txBox="1"/>
          <p:nvPr/>
        </p:nvSpPr>
        <p:spPr>
          <a:xfrm>
            <a:off x="16356220" y="937709"/>
            <a:ext cx="1449300" cy="15099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96" name="Google Shape;196;p4"/>
          <p:cNvGrpSpPr/>
          <p:nvPr/>
        </p:nvGrpSpPr>
        <p:grpSpPr>
          <a:xfrm>
            <a:off x="12073450" y="2163899"/>
            <a:ext cx="3177571" cy="987698"/>
            <a:chOff x="0" y="-47625"/>
            <a:chExt cx="2356200" cy="488814"/>
          </a:xfrm>
        </p:grpSpPr>
        <p:sp>
          <p:nvSpPr>
            <p:cNvPr id="197" name="Google Shape;197;p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4"/>
          <p:cNvSpPr txBox="1"/>
          <p:nvPr/>
        </p:nvSpPr>
        <p:spPr>
          <a:xfrm>
            <a:off x="12697388" y="2354100"/>
            <a:ext cx="2251500" cy="7851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00">
                <a:solidFill>
                  <a:schemeClr val="dk1"/>
                </a:solidFill>
                <a:latin typeface="Alatsi"/>
                <a:ea typeface="Alatsi"/>
                <a:cs typeface="Alatsi"/>
                <a:sym typeface="Alatsi"/>
              </a:rPr>
              <a:t>Reservas</a:t>
            </a:r>
            <a:endParaRPr sz="3900"/>
          </a:p>
        </p:txBody>
      </p:sp>
      <p:grpSp>
        <p:nvGrpSpPr>
          <p:cNvPr id="200" name="Google Shape;200;p4"/>
          <p:cNvGrpSpPr/>
          <p:nvPr/>
        </p:nvGrpSpPr>
        <p:grpSpPr>
          <a:xfrm>
            <a:off x="12181600" y="5432900"/>
            <a:ext cx="3534316" cy="1085020"/>
            <a:chOff x="0" y="-47625"/>
            <a:chExt cx="2401682" cy="488814"/>
          </a:xfrm>
        </p:grpSpPr>
        <p:sp>
          <p:nvSpPr>
            <p:cNvPr id="201" name="Google Shape;201;p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3" name="Google Shape;203;p4"/>
          <p:cNvSpPr txBox="1"/>
          <p:nvPr/>
        </p:nvSpPr>
        <p:spPr>
          <a:xfrm>
            <a:off x="12307150" y="5647350"/>
            <a:ext cx="3283200" cy="7851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00">
                <a:solidFill>
                  <a:schemeClr val="dk1"/>
                </a:solidFill>
                <a:latin typeface="Alatsi"/>
                <a:ea typeface="Alatsi"/>
                <a:cs typeface="Alatsi"/>
                <a:sym typeface="Alatsi"/>
              </a:rPr>
              <a:t>Notificaciones</a:t>
            </a:r>
            <a:endParaRPr sz="3900"/>
          </a:p>
        </p:txBody>
      </p:sp>
      <p:pic>
        <p:nvPicPr>
          <p:cNvPr id="204" name="Google Shape;204;p4"/>
          <p:cNvPicPr preferRelativeResize="0"/>
          <p:nvPr/>
        </p:nvPicPr>
        <p:blipFill>
          <a:blip r:embed="rId4">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5"/>
          <p:cNvGrpSpPr/>
          <p:nvPr/>
        </p:nvGrpSpPr>
        <p:grpSpPr>
          <a:xfrm>
            <a:off x="0" y="-180827"/>
            <a:ext cx="18288122" cy="10467894"/>
            <a:chOff x="0" y="-47625"/>
            <a:chExt cx="4816593" cy="2756958"/>
          </a:xfrm>
        </p:grpSpPr>
        <p:sp>
          <p:nvSpPr>
            <p:cNvPr id="210" name="Google Shape;210;p5"/>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211" name="Google Shape;211;p5"/>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5"/>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13" name="Google Shape;213;p5"/>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214" name="Google Shape;214;p5"/>
          <p:cNvGrpSpPr/>
          <p:nvPr/>
        </p:nvGrpSpPr>
        <p:grpSpPr>
          <a:xfrm>
            <a:off x="16118621" y="-98041"/>
            <a:ext cx="1562626" cy="1771266"/>
            <a:chOff x="0" y="-130721"/>
            <a:chExt cx="2083500" cy="2361688"/>
          </a:xfrm>
        </p:grpSpPr>
        <p:grpSp>
          <p:nvGrpSpPr>
            <p:cNvPr id="215" name="Google Shape;215;p5"/>
            <p:cNvGrpSpPr/>
            <p:nvPr/>
          </p:nvGrpSpPr>
          <p:grpSpPr>
            <a:xfrm>
              <a:off x="75599" y="-130721"/>
              <a:ext cx="1932284" cy="2361688"/>
              <a:chOff x="0" y="-47625"/>
              <a:chExt cx="703982" cy="860425"/>
            </a:xfrm>
          </p:grpSpPr>
          <p:sp>
            <p:nvSpPr>
              <p:cNvPr id="216" name="Google Shape;216;p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5"/>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4</a:t>
              </a:r>
              <a:endParaRPr/>
            </a:p>
          </p:txBody>
        </p:sp>
      </p:grpSp>
      <p:grpSp>
        <p:nvGrpSpPr>
          <p:cNvPr id="219" name="Google Shape;219;p5"/>
          <p:cNvGrpSpPr/>
          <p:nvPr/>
        </p:nvGrpSpPr>
        <p:grpSpPr>
          <a:xfrm>
            <a:off x="518800" y="2815126"/>
            <a:ext cx="8095033" cy="5300406"/>
            <a:chOff x="0" y="-207339"/>
            <a:chExt cx="10477650" cy="7067208"/>
          </a:xfrm>
        </p:grpSpPr>
        <p:grpSp>
          <p:nvGrpSpPr>
            <p:cNvPr id="220" name="Google Shape;220;p5"/>
            <p:cNvGrpSpPr/>
            <p:nvPr/>
          </p:nvGrpSpPr>
          <p:grpSpPr>
            <a:xfrm>
              <a:off x="0" y="-207339"/>
              <a:ext cx="10127277" cy="7067208"/>
              <a:chOff x="0" y="-47625"/>
              <a:chExt cx="2326200" cy="1623313"/>
            </a:xfrm>
          </p:grpSpPr>
          <p:sp>
            <p:nvSpPr>
              <p:cNvPr id="221" name="Google Shape;221;p5"/>
              <p:cNvSpPr/>
              <p:nvPr/>
            </p:nvSpPr>
            <p:spPr>
              <a:xfrm>
                <a:off x="0" y="0"/>
                <a:ext cx="2326100" cy="1575688"/>
              </a:xfrm>
              <a:custGeom>
                <a:rect b="b" l="l" r="r" t="t"/>
                <a:pathLst>
                  <a:path extrusionOk="0" h="1575688" w="2326100">
                    <a:moveTo>
                      <a:pt x="0" y="0"/>
                    </a:moveTo>
                    <a:lnTo>
                      <a:pt x="2326100" y="0"/>
                    </a:lnTo>
                    <a:lnTo>
                      <a:pt x="2326100" y="1575688"/>
                    </a:lnTo>
                    <a:lnTo>
                      <a:pt x="0" y="1575688"/>
                    </a:lnTo>
                    <a:close/>
                  </a:path>
                </a:pathLst>
              </a:custGeom>
              <a:gradFill>
                <a:gsLst>
                  <a:gs pos="0">
                    <a:srgbClr val="BBBABA"/>
                  </a:gs>
                  <a:gs pos="100000">
                    <a:srgbClr val="FFFFFF"/>
                  </a:gs>
                </a:gsLst>
                <a:lin ang="0" scaled="0"/>
              </a:gradFill>
              <a:ln>
                <a:noFill/>
              </a:ln>
            </p:spPr>
          </p:sp>
          <p:sp>
            <p:nvSpPr>
              <p:cNvPr id="222" name="Google Shape;222;p5"/>
              <p:cNvSpPr txBox="1"/>
              <p:nvPr/>
            </p:nvSpPr>
            <p:spPr>
              <a:xfrm>
                <a:off x="0" y="-47625"/>
                <a:ext cx="2326200" cy="1623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5"/>
            <p:cNvSpPr txBox="1"/>
            <p:nvPr/>
          </p:nvSpPr>
          <p:spPr>
            <a:xfrm>
              <a:off x="181950" y="265993"/>
              <a:ext cx="10295700" cy="65625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S:  Diseñar una interfaz de usuario que sea fácil de navegar y visualmente atractiva para los usuarios finales.</a:t>
              </a:r>
              <a:endParaRPr sz="1950"/>
            </a:p>
            <a:p>
              <a:pPr indent="0" lvl="0" marL="0" marR="0" rtl="0" algn="l">
                <a:lnSpc>
                  <a:spcPct val="139979"/>
                </a:lnSpc>
                <a:spcBef>
                  <a:spcPts val="0"/>
                </a:spcBef>
                <a:spcAft>
                  <a:spcPts val="0"/>
                </a:spcAft>
                <a:buNone/>
              </a:pPr>
              <a:r>
                <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M: Realizar pruebas de usabilidad con al menos 20 usuarios y obtener una calificación de satisfacción de al menos el 85%</a:t>
              </a:r>
              <a:endParaRPr sz="1950"/>
            </a:p>
            <a:p>
              <a:pPr indent="0" lvl="0" marL="0" marR="0" rtl="0" algn="l">
                <a:lnSpc>
                  <a:spcPct val="139979"/>
                </a:lnSpc>
                <a:spcBef>
                  <a:spcPts val="0"/>
                </a:spcBef>
                <a:spcAft>
                  <a:spcPts val="0"/>
                </a:spcAft>
                <a:buNone/>
              </a:pPr>
              <a:r>
                <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A: Utilizar principios de diseño centrado en el usuario y herramientas de prototipado para crear una interfaz </a:t>
              </a:r>
              <a:endParaRPr sz="1950"/>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eficiente.</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R: Una interfaz intuitiva mejorará la experiencia del usuario y facilitará el uso del sistema.</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T: Completar el diseño de la interfaz en 10 semanas</a:t>
              </a:r>
              <a:endParaRPr sz="1950"/>
            </a:p>
          </p:txBody>
        </p:sp>
      </p:grpSp>
      <p:grpSp>
        <p:nvGrpSpPr>
          <p:cNvPr id="224" name="Google Shape;224;p5"/>
          <p:cNvGrpSpPr/>
          <p:nvPr/>
        </p:nvGrpSpPr>
        <p:grpSpPr>
          <a:xfrm>
            <a:off x="518792" y="7992758"/>
            <a:ext cx="17162441" cy="1839848"/>
            <a:chOff x="0" y="-468515"/>
            <a:chExt cx="22883254" cy="2453131"/>
          </a:xfrm>
        </p:grpSpPr>
        <p:grpSp>
          <p:nvGrpSpPr>
            <p:cNvPr id="225" name="Google Shape;225;p5"/>
            <p:cNvGrpSpPr/>
            <p:nvPr/>
          </p:nvGrpSpPr>
          <p:grpSpPr>
            <a:xfrm>
              <a:off x="0" y="-468515"/>
              <a:ext cx="22883254" cy="2453131"/>
              <a:chOff x="0" y="-47625"/>
              <a:chExt cx="2326100" cy="249363"/>
            </a:xfrm>
          </p:grpSpPr>
          <p:sp>
            <p:nvSpPr>
              <p:cNvPr id="226" name="Google Shape;226;p5"/>
              <p:cNvSpPr/>
              <p:nvPr/>
            </p:nvSpPr>
            <p:spPr>
              <a:xfrm>
                <a:off x="0" y="0"/>
                <a:ext cx="2326100" cy="201738"/>
              </a:xfrm>
              <a:custGeom>
                <a:rect b="b" l="l" r="r" t="t"/>
                <a:pathLst>
                  <a:path extrusionOk="0" h="201738" w="2326100">
                    <a:moveTo>
                      <a:pt x="0" y="0"/>
                    </a:moveTo>
                    <a:lnTo>
                      <a:pt x="2326100" y="0"/>
                    </a:lnTo>
                    <a:lnTo>
                      <a:pt x="2326100" y="201738"/>
                    </a:lnTo>
                    <a:lnTo>
                      <a:pt x="0" y="201738"/>
                    </a:lnTo>
                    <a:close/>
                  </a:path>
                </a:pathLst>
              </a:custGeom>
              <a:gradFill>
                <a:gsLst>
                  <a:gs pos="0">
                    <a:srgbClr val="BBBABA"/>
                  </a:gs>
                  <a:gs pos="100000">
                    <a:srgbClr val="FFFFFF"/>
                  </a:gs>
                </a:gsLst>
                <a:lin ang="0" scaled="0"/>
              </a:gradFill>
              <a:ln>
                <a:noFill/>
              </a:ln>
            </p:spPr>
          </p:sp>
          <p:sp>
            <p:nvSpPr>
              <p:cNvPr id="227" name="Google Shape;227;p5"/>
              <p:cNvSpPr txBox="1"/>
              <p:nvPr/>
            </p:nvSpPr>
            <p:spPr>
              <a:xfrm>
                <a:off x="0" y="-47625"/>
                <a:ext cx="2326100" cy="2493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8" name="Google Shape;228;p5"/>
            <p:cNvSpPr txBox="1"/>
            <p:nvPr/>
          </p:nvSpPr>
          <p:spPr>
            <a:xfrm>
              <a:off x="1794813" y="284460"/>
              <a:ext cx="19959300" cy="975300"/>
            </a:xfrm>
            <a:prstGeom prst="rect">
              <a:avLst/>
            </a:prstGeom>
            <a:noFill/>
            <a:ln>
              <a:noFill/>
            </a:ln>
          </p:spPr>
          <p:txBody>
            <a:bodyPr anchorCtr="0" anchor="t" bIns="0" lIns="0" spcFirstLastPara="1" rIns="0" wrap="square" tIns="0">
              <a:spAutoFit/>
            </a:bodyPr>
            <a:lstStyle/>
            <a:p>
              <a:pPr indent="0" lvl="0" marL="0" marR="0" rtl="0" algn="l">
                <a:lnSpc>
                  <a:spcPct val="34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5"/>
          <p:cNvSpPr/>
          <p:nvPr/>
        </p:nvSpPr>
        <p:spPr>
          <a:xfrm>
            <a:off x="648864" y="8475432"/>
            <a:ext cx="1086353" cy="1102388"/>
          </a:xfrm>
          <a:custGeom>
            <a:rect b="b" l="l" r="r" t="t"/>
            <a:pathLst>
              <a:path extrusionOk="0" h="1102388" w="1086353">
                <a:moveTo>
                  <a:pt x="0" y="0"/>
                </a:moveTo>
                <a:lnTo>
                  <a:pt x="1086353" y="0"/>
                </a:lnTo>
                <a:lnTo>
                  <a:pt x="1086353" y="1102388"/>
                </a:lnTo>
                <a:lnTo>
                  <a:pt x="0" y="1102388"/>
                </a:lnTo>
                <a:lnTo>
                  <a:pt x="0" y="0"/>
                </a:lnTo>
                <a:close/>
              </a:path>
            </a:pathLst>
          </a:custGeom>
          <a:blipFill rotWithShape="1">
            <a:blip r:embed="rId4">
              <a:alphaModFix/>
            </a:blip>
            <a:stretch>
              <a:fillRect b="0" l="0" r="0" t="0"/>
            </a:stretch>
          </a:blipFill>
          <a:ln>
            <a:noFill/>
          </a:ln>
        </p:spPr>
      </p:sp>
      <p:grpSp>
        <p:nvGrpSpPr>
          <p:cNvPr id="230" name="Google Shape;230;p5"/>
          <p:cNvGrpSpPr/>
          <p:nvPr/>
        </p:nvGrpSpPr>
        <p:grpSpPr>
          <a:xfrm>
            <a:off x="3814338" y="-4177"/>
            <a:ext cx="10571327" cy="1583542"/>
            <a:chOff x="0" y="-47625"/>
            <a:chExt cx="2356200" cy="428100"/>
          </a:xfrm>
        </p:grpSpPr>
        <p:sp>
          <p:nvSpPr>
            <p:cNvPr id="231" name="Google Shape;231;p5"/>
            <p:cNvSpPr/>
            <p:nvPr/>
          </p:nvSpPr>
          <p:spPr>
            <a:xfrm>
              <a:off x="0" y="0"/>
              <a:ext cx="2356177" cy="380398"/>
            </a:xfrm>
            <a:custGeom>
              <a:rect b="b" l="l" r="r" t="t"/>
              <a:pathLst>
                <a:path extrusionOk="0" h="380398" w="2356177">
                  <a:moveTo>
                    <a:pt x="2152977" y="0"/>
                  </a:moveTo>
                  <a:cubicBezTo>
                    <a:pt x="2265201" y="0"/>
                    <a:pt x="2356177" y="85155"/>
                    <a:pt x="2356177" y="190199"/>
                  </a:cubicBezTo>
                  <a:cubicBezTo>
                    <a:pt x="2356177" y="295243"/>
                    <a:pt x="2265201" y="380398"/>
                    <a:pt x="2152977" y="380398"/>
                  </a:cubicBezTo>
                  <a:lnTo>
                    <a:pt x="203200" y="380398"/>
                  </a:lnTo>
                  <a:cubicBezTo>
                    <a:pt x="90976" y="380398"/>
                    <a:pt x="0" y="295243"/>
                    <a:pt x="0" y="190199"/>
                  </a:cubicBezTo>
                  <a:cubicBezTo>
                    <a:pt x="0" y="85155"/>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txBox="1"/>
            <p:nvPr/>
          </p:nvSpPr>
          <p:spPr>
            <a:xfrm>
              <a:off x="0" y="-47625"/>
              <a:ext cx="2356200" cy="428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3" name="Google Shape;233;p5"/>
          <p:cNvSpPr txBox="1"/>
          <p:nvPr/>
        </p:nvSpPr>
        <p:spPr>
          <a:xfrm>
            <a:off x="2831326" y="48717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Objetivos</a:t>
            </a:r>
            <a:endParaRPr/>
          </a:p>
        </p:txBody>
      </p:sp>
      <p:sp>
        <p:nvSpPr>
          <p:cNvPr id="234" name="Google Shape;234;p5"/>
          <p:cNvSpPr txBox="1"/>
          <p:nvPr/>
        </p:nvSpPr>
        <p:spPr>
          <a:xfrm>
            <a:off x="1859156" y="8560830"/>
            <a:ext cx="14864445" cy="101699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Los objetivos SMART son específicos, mensurables, alcanzables, relevantes y temporales. Son metas concretas que permiten analizar el desempeño de nuestros esfuerzos, Se establecieron los objetivos del proyecto usando esta metodología, así asegurando un entendimiento completo del alcance de nuestro proyecto</a:t>
            </a:r>
            <a:endParaRPr/>
          </a:p>
        </p:txBody>
      </p:sp>
      <p:grpSp>
        <p:nvGrpSpPr>
          <p:cNvPr id="235" name="Google Shape;235;p5"/>
          <p:cNvGrpSpPr/>
          <p:nvPr/>
        </p:nvGrpSpPr>
        <p:grpSpPr>
          <a:xfrm>
            <a:off x="648875" y="1701675"/>
            <a:ext cx="6418016" cy="1085020"/>
            <a:chOff x="0" y="-47625"/>
            <a:chExt cx="2401682" cy="488814"/>
          </a:xfrm>
        </p:grpSpPr>
        <p:sp>
          <p:nvSpPr>
            <p:cNvPr id="236" name="Google Shape;236;p5"/>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5"/>
          <p:cNvSpPr txBox="1"/>
          <p:nvPr/>
        </p:nvSpPr>
        <p:spPr>
          <a:xfrm>
            <a:off x="906200" y="1963500"/>
            <a:ext cx="6060900" cy="7851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00">
                <a:solidFill>
                  <a:schemeClr val="dk1"/>
                </a:solidFill>
                <a:latin typeface="Alatsi"/>
                <a:ea typeface="Alatsi"/>
                <a:cs typeface="Alatsi"/>
                <a:sym typeface="Alatsi"/>
              </a:rPr>
              <a:t>Diseñar interfaz de usuario</a:t>
            </a:r>
            <a:endParaRPr sz="3900"/>
          </a:p>
        </p:txBody>
      </p:sp>
      <p:grpSp>
        <p:nvGrpSpPr>
          <p:cNvPr id="239" name="Google Shape;239;p5"/>
          <p:cNvGrpSpPr/>
          <p:nvPr/>
        </p:nvGrpSpPr>
        <p:grpSpPr>
          <a:xfrm>
            <a:off x="9264550" y="1776498"/>
            <a:ext cx="5548126" cy="1085020"/>
            <a:chOff x="0" y="-47625"/>
            <a:chExt cx="2401682" cy="488814"/>
          </a:xfrm>
        </p:grpSpPr>
        <p:sp>
          <p:nvSpPr>
            <p:cNvPr id="240" name="Google Shape;240;p5"/>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5"/>
          <p:cNvSpPr txBox="1"/>
          <p:nvPr/>
        </p:nvSpPr>
        <p:spPr>
          <a:xfrm>
            <a:off x="9733275" y="1963500"/>
            <a:ext cx="46002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40045"/>
              </a:lnSpc>
              <a:spcBef>
                <a:spcPts val="0"/>
              </a:spcBef>
              <a:spcAft>
                <a:spcPts val="0"/>
              </a:spcAft>
              <a:buNone/>
            </a:pPr>
            <a:r>
              <a:rPr lang="en-US" sz="3900">
                <a:solidFill>
                  <a:schemeClr val="dk1"/>
                </a:solidFill>
                <a:latin typeface="Alatsi"/>
                <a:ea typeface="Alatsi"/>
                <a:cs typeface="Alatsi"/>
                <a:sym typeface="Alatsi"/>
              </a:rPr>
              <a:t>Gestión</a:t>
            </a:r>
            <a:r>
              <a:rPr lang="en-US" sz="3900">
                <a:solidFill>
                  <a:schemeClr val="dk1"/>
                </a:solidFill>
                <a:latin typeface="Alatsi"/>
                <a:ea typeface="Alatsi"/>
                <a:cs typeface="Alatsi"/>
                <a:sym typeface="Alatsi"/>
              </a:rPr>
              <a:t> de mascotas</a:t>
            </a:r>
            <a:endParaRPr sz="3900">
              <a:solidFill>
                <a:schemeClr val="dk1"/>
              </a:solidFill>
              <a:latin typeface="Alatsi"/>
              <a:ea typeface="Alatsi"/>
              <a:cs typeface="Alatsi"/>
              <a:sym typeface="Alatsi"/>
            </a:endParaRPr>
          </a:p>
        </p:txBody>
      </p:sp>
      <p:pic>
        <p:nvPicPr>
          <p:cNvPr id="243" name="Google Shape;243;p5"/>
          <p:cNvPicPr preferRelativeResize="0"/>
          <p:nvPr/>
        </p:nvPicPr>
        <p:blipFill>
          <a:blip r:embed="rId5">
            <a:alphaModFix/>
          </a:blip>
          <a:stretch>
            <a:fillRect/>
          </a:stretch>
        </p:blipFill>
        <p:spPr>
          <a:xfrm>
            <a:off x="315775" y="-875275"/>
            <a:ext cx="3142875" cy="3142875"/>
          </a:xfrm>
          <a:prstGeom prst="rect">
            <a:avLst/>
          </a:prstGeom>
          <a:noFill/>
          <a:ln>
            <a:noFill/>
          </a:ln>
        </p:spPr>
      </p:pic>
      <p:grpSp>
        <p:nvGrpSpPr>
          <p:cNvPr id="244" name="Google Shape;244;p5"/>
          <p:cNvGrpSpPr/>
          <p:nvPr/>
        </p:nvGrpSpPr>
        <p:grpSpPr>
          <a:xfrm>
            <a:off x="8343400" y="2989375"/>
            <a:ext cx="9256960" cy="5120855"/>
            <a:chOff x="-989117" y="864200"/>
            <a:chExt cx="12342614" cy="7786004"/>
          </a:xfrm>
        </p:grpSpPr>
        <p:grpSp>
          <p:nvGrpSpPr>
            <p:cNvPr id="245" name="Google Shape;245;p5"/>
            <p:cNvGrpSpPr/>
            <p:nvPr/>
          </p:nvGrpSpPr>
          <p:grpSpPr>
            <a:xfrm>
              <a:off x="-989117" y="864200"/>
              <a:ext cx="12342614" cy="7786004"/>
              <a:chOff x="-227195" y="198502"/>
              <a:chExt cx="2835036" cy="1788406"/>
            </a:xfrm>
          </p:grpSpPr>
          <p:sp>
            <p:nvSpPr>
              <p:cNvPr id="246" name="Google Shape;246;p5"/>
              <p:cNvSpPr/>
              <p:nvPr/>
            </p:nvSpPr>
            <p:spPr>
              <a:xfrm>
                <a:off x="-142277" y="198502"/>
                <a:ext cx="2750118" cy="1788406"/>
              </a:xfrm>
              <a:custGeom>
                <a:rect b="b" l="l" r="r" t="t"/>
                <a:pathLst>
                  <a:path extrusionOk="0" h="1575688" w="2534671">
                    <a:moveTo>
                      <a:pt x="0" y="0"/>
                    </a:moveTo>
                    <a:lnTo>
                      <a:pt x="2534671" y="0"/>
                    </a:lnTo>
                    <a:lnTo>
                      <a:pt x="2534671" y="1575688"/>
                    </a:lnTo>
                    <a:lnTo>
                      <a:pt x="0" y="1575688"/>
                    </a:lnTo>
                    <a:close/>
                  </a:path>
                </a:pathLst>
              </a:custGeom>
              <a:gradFill>
                <a:gsLst>
                  <a:gs pos="0">
                    <a:srgbClr val="BBBABA"/>
                  </a:gs>
                  <a:gs pos="100000">
                    <a:srgbClr val="FFFFFF"/>
                  </a:gs>
                </a:gsLst>
                <a:lin ang="0" scaled="0"/>
              </a:gradFill>
              <a:ln>
                <a:noFill/>
              </a:ln>
            </p:spPr>
          </p:sp>
          <p:sp>
            <p:nvSpPr>
              <p:cNvPr id="247" name="Google Shape;247;p5"/>
              <p:cNvSpPr txBox="1"/>
              <p:nvPr/>
            </p:nvSpPr>
            <p:spPr>
              <a:xfrm>
                <a:off x="-227195" y="576738"/>
                <a:ext cx="2534700" cy="99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p5"/>
            <p:cNvSpPr txBox="1"/>
            <p:nvPr/>
          </p:nvSpPr>
          <p:spPr>
            <a:xfrm>
              <a:off x="-251881" y="1153959"/>
              <a:ext cx="11506200" cy="74835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S: Desarrollar un módulo de gestión de fichas de mascotas que permita a los funcionarios consultar datos.</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M: Implementar el módulo y realizar pruebas funcionales que demuestran que al menos el 90% de las funcionalidades operan correctamente.</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A: Utilizar servicios de información que permitan facilitar la gestión de datos </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R: La gestión eficiente de las fichas de mascotas es crucial para el funcionamiento del sistema y la satisfacción del usuario.</a:t>
              </a:r>
              <a:endParaRPr b="0" i="0" sz="1950"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t/>
              </a:r>
              <a:endParaRPr sz="1950">
                <a:latin typeface="Alatsi"/>
                <a:ea typeface="Alatsi"/>
                <a:cs typeface="Alatsi"/>
                <a:sym typeface="Alatsi"/>
              </a:endParaRPr>
            </a:p>
            <a:p>
              <a:pPr indent="0" lvl="0" marL="0" marR="0" rtl="0" algn="l">
                <a:lnSpc>
                  <a:spcPct val="139979"/>
                </a:lnSpc>
                <a:spcBef>
                  <a:spcPts val="0"/>
                </a:spcBef>
                <a:spcAft>
                  <a:spcPts val="0"/>
                </a:spcAft>
                <a:buNone/>
              </a:pPr>
              <a:r>
                <a:rPr b="0" i="0" lang="en-US" sz="1950" u="none" cap="none" strike="noStrike">
                  <a:solidFill>
                    <a:srgbClr val="000000"/>
                  </a:solidFill>
                  <a:latin typeface="Alatsi"/>
                  <a:ea typeface="Alatsi"/>
                  <a:cs typeface="Alatsi"/>
                  <a:sym typeface="Alatsi"/>
                </a:rPr>
                <a:t>T: Finalizar la implementación y pruebas del módulo en 10 semanas</a:t>
              </a:r>
              <a:endParaRPr sz="195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6"/>
          <p:cNvGrpSpPr/>
          <p:nvPr/>
        </p:nvGrpSpPr>
        <p:grpSpPr>
          <a:xfrm>
            <a:off x="0" y="-180826"/>
            <a:ext cx="18288000" cy="10467826"/>
            <a:chOff x="0" y="-47625"/>
            <a:chExt cx="4816593" cy="2756958"/>
          </a:xfrm>
        </p:grpSpPr>
        <p:sp>
          <p:nvSpPr>
            <p:cNvPr id="254" name="Google Shape;254;p6"/>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255" name="Google Shape;255;p6"/>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6"/>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57" name="Google Shape;257;p6"/>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258" name="Google Shape;258;p6"/>
          <p:cNvGrpSpPr/>
          <p:nvPr/>
        </p:nvGrpSpPr>
        <p:grpSpPr>
          <a:xfrm>
            <a:off x="16118621" y="-98041"/>
            <a:ext cx="1562626" cy="1771266"/>
            <a:chOff x="0" y="-130721"/>
            <a:chExt cx="2083500" cy="2361688"/>
          </a:xfrm>
        </p:grpSpPr>
        <p:grpSp>
          <p:nvGrpSpPr>
            <p:cNvPr id="259" name="Google Shape;259;p6"/>
            <p:cNvGrpSpPr/>
            <p:nvPr/>
          </p:nvGrpSpPr>
          <p:grpSpPr>
            <a:xfrm>
              <a:off x="75599" y="-130721"/>
              <a:ext cx="1932284" cy="2361688"/>
              <a:chOff x="0" y="-47625"/>
              <a:chExt cx="703982" cy="860425"/>
            </a:xfrm>
          </p:grpSpPr>
          <p:sp>
            <p:nvSpPr>
              <p:cNvPr id="260" name="Google Shape;260;p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2" name="Google Shape;262;p6"/>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4</a:t>
              </a:r>
              <a:endParaRPr/>
            </a:p>
          </p:txBody>
        </p:sp>
      </p:grpSp>
      <p:grpSp>
        <p:nvGrpSpPr>
          <p:cNvPr id="263" name="Google Shape;263;p6"/>
          <p:cNvGrpSpPr/>
          <p:nvPr/>
        </p:nvGrpSpPr>
        <p:grpSpPr>
          <a:xfrm>
            <a:off x="648864" y="2824913"/>
            <a:ext cx="7675266" cy="5290631"/>
            <a:chOff x="0" y="-194306"/>
            <a:chExt cx="10233687" cy="7054175"/>
          </a:xfrm>
        </p:grpSpPr>
        <p:grpSp>
          <p:nvGrpSpPr>
            <p:cNvPr id="264" name="Google Shape;264;p6"/>
            <p:cNvGrpSpPr/>
            <p:nvPr/>
          </p:nvGrpSpPr>
          <p:grpSpPr>
            <a:xfrm>
              <a:off x="0" y="-194306"/>
              <a:ext cx="10233687" cy="7054175"/>
              <a:chOff x="0" y="-47625"/>
              <a:chExt cx="2508310" cy="1729002"/>
            </a:xfrm>
          </p:grpSpPr>
          <p:sp>
            <p:nvSpPr>
              <p:cNvPr id="265" name="Google Shape;265;p6"/>
              <p:cNvSpPr/>
              <p:nvPr/>
            </p:nvSpPr>
            <p:spPr>
              <a:xfrm>
                <a:off x="0" y="0"/>
                <a:ext cx="2508310" cy="1681377"/>
              </a:xfrm>
              <a:custGeom>
                <a:rect b="b" l="l" r="r" t="t"/>
                <a:pathLst>
                  <a:path extrusionOk="0" h="1681377" w="2508310">
                    <a:moveTo>
                      <a:pt x="0" y="0"/>
                    </a:moveTo>
                    <a:lnTo>
                      <a:pt x="2508310" y="0"/>
                    </a:lnTo>
                    <a:lnTo>
                      <a:pt x="2508310" y="1681377"/>
                    </a:lnTo>
                    <a:lnTo>
                      <a:pt x="0" y="1681377"/>
                    </a:lnTo>
                    <a:close/>
                  </a:path>
                </a:pathLst>
              </a:custGeom>
              <a:gradFill>
                <a:gsLst>
                  <a:gs pos="0">
                    <a:srgbClr val="BBBABA"/>
                  </a:gs>
                  <a:gs pos="100000">
                    <a:srgbClr val="FFFFFF"/>
                  </a:gs>
                </a:gsLst>
                <a:lin ang="0" scaled="0"/>
              </a:gradFill>
              <a:ln>
                <a:noFill/>
              </a:ln>
            </p:spPr>
          </p:sp>
          <p:sp>
            <p:nvSpPr>
              <p:cNvPr id="266" name="Google Shape;266;p6"/>
              <p:cNvSpPr txBox="1"/>
              <p:nvPr/>
            </p:nvSpPr>
            <p:spPr>
              <a:xfrm>
                <a:off x="0" y="-47625"/>
                <a:ext cx="2508310" cy="1729002"/>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6"/>
            <p:cNvSpPr txBox="1"/>
            <p:nvPr/>
          </p:nvSpPr>
          <p:spPr>
            <a:xfrm>
              <a:off x="346248" y="124944"/>
              <a:ext cx="9753600" cy="65637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 </a:t>
              </a:r>
              <a:r>
                <a:rPr b="0" i="0" lang="en-US" sz="1950" u="none" cap="none" strike="noStrike">
                  <a:solidFill>
                    <a:srgbClr val="000000"/>
                  </a:solidFill>
                  <a:latin typeface="Alatsi"/>
                  <a:ea typeface="Alatsi"/>
                  <a:cs typeface="Alatsi"/>
                  <a:sym typeface="Alatsi"/>
                </a:rPr>
                <a:t>S: Desarrollar un sistema de citas en línea con opciones para programar, modificar y cancelar citas.</a:t>
              </a:r>
              <a:endParaRPr sz="1950"/>
            </a:p>
            <a:p>
              <a:pPr indent="0" lvl="0" marL="0" marR="0" rtl="0" algn="l">
                <a:lnSpc>
                  <a:spcPct val="140010"/>
                </a:lnSpc>
                <a:spcBef>
                  <a:spcPts val="0"/>
                </a:spcBef>
                <a:spcAft>
                  <a:spcPts val="0"/>
                </a:spcAft>
                <a:buNone/>
              </a:pPr>
              <a:r>
                <a:t/>
              </a:r>
              <a:endParaRPr b="0" i="0" sz="1950"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950" u="none" cap="none" strike="noStrike">
                  <a:solidFill>
                    <a:srgbClr val="000000"/>
                  </a:solidFill>
                  <a:latin typeface="Alatsi"/>
                  <a:ea typeface="Alatsi"/>
                  <a:cs typeface="Alatsi"/>
                  <a:sym typeface="Alatsi"/>
                </a:rPr>
                <a:t> M: Asegurar que el sistema permita realizar al menos el 90% de las operaciones de citas sin errores y sea accesible en dispositivos móviles y de escritorio.</a:t>
              </a:r>
              <a:endParaRPr sz="1950"/>
            </a:p>
            <a:p>
              <a:pPr indent="0" lvl="0" marL="0" marR="0" rtl="0" algn="l">
                <a:lnSpc>
                  <a:spcPct val="140010"/>
                </a:lnSpc>
                <a:spcBef>
                  <a:spcPts val="0"/>
                </a:spcBef>
                <a:spcAft>
                  <a:spcPts val="0"/>
                </a:spcAft>
                <a:buNone/>
              </a:pPr>
              <a:r>
                <a:t/>
              </a:r>
              <a:endParaRPr b="0" i="0" sz="1950"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950" u="none" cap="none" strike="noStrike">
                  <a:solidFill>
                    <a:srgbClr val="000000"/>
                  </a:solidFill>
                  <a:latin typeface="Alatsi"/>
                  <a:ea typeface="Alatsi"/>
                  <a:cs typeface="Alatsi"/>
                  <a:sym typeface="Alatsi"/>
                </a:rPr>
                <a:t>A: Integrar un calendario interactivo y opciones de gestión de citas.</a:t>
              </a:r>
              <a:endParaRPr sz="1950"/>
            </a:p>
            <a:p>
              <a:pPr indent="0" lvl="0" marL="0" marR="0" rtl="0" algn="l">
                <a:lnSpc>
                  <a:spcPct val="140010"/>
                </a:lnSpc>
                <a:spcBef>
                  <a:spcPts val="0"/>
                </a:spcBef>
                <a:spcAft>
                  <a:spcPts val="0"/>
                </a:spcAft>
                <a:buNone/>
              </a:pPr>
              <a:r>
                <a:t/>
              </a:r>
              <a:endParaRPr b="0" i="0" sz="1950"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950" u="none" cap="none" strike="noStrike">
                  <a:solidFill>
                    <a:srgbClr val="000000"/>
                  </a:solidFill>
                  <a:latin typeface="Alatsi"/>
                  <a:ea typeface="Alatsi"/>
                  <a:cs typeface="Alatsi"/>
                  <a:sym typeface="Alatsi"/>
                </a:rPr>
                <a:t> R: Facilitar la gestión de citas mejorará la eficiencia del sistema y la satisfacción del usuario.</a:t>
              </a:r>
              <a:endParaRPr b="0" i="0" sz="1950"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950" u="none" cap="none" strike="noStrike">
                  <a:solidFill>
                    <a:srgbClr val="000000"/>
                  </a:solidFill>
                  <a:latin typeface="Alatsi"/>
                  <a:ea typeface="Alatsi"/>
                  <a:cs typeface="Alatsi"/>
                  <a:sym typeface="Alatsi"/>
                </a:rPr>
                <a:t> T: Completar el desarrollo del sistema de citas en línea en 10 semanas</a:t>
              </a:r>
              <a:endParaRPr sz="1950"/>
            </a:p>
          </p:txBody>
        </p:sp>
      </p:grpSp>
      <p:sp>
        <p:nvSpPr>
          <p:cNvPr id="268" name="Google Shape;268;p6"/>
          <p:cNvSpPr txBox="1"/>
          <p:nvPr/>
        </p:nvSpPr>
        <p:spPr>
          <a:xfrm>
            <a:off x="-59805" y="940134"/>
            <a:ext cx="7680900" cy="2154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t/>
            </a:r>
            <a:endParaRPr/>
          </a:p>
        </p:txBody>
      </p:sp>
      <p:grpSp>
        <p:nvGrpSpPr>
          <p:cNvPr id="269" name="Google Shape;269;p6"/>
          <p:cNvGrpSpPr/>
          <p:nvPr/>
        </p:nvGrpSpPr>
        <p:grpSpPr>
          <a:xfrm>
            <a:off x="518792" y="7992758"/>
            <a:ext cx="17162440" cy="1839848"/>
            <a:chOff x="0" y="-468515"/>
            <a:chExt cx="22883254" cy="2453131"/>
          </a:xfrm>
        </p:grpSpPr>
        <p:grpSp>
          <p:nvGrpSpPr>
            <p:cNvPr id="270" name="Google Shape;270;p6"/>
            <p:cNvGrpSpPr/>
            <p:nvPr/>
          </p:nvGrpSpPr>
          <p:grpSpPr>
            <a:xfrm>
              <a:off x="0" y="-468515"/>
              <a:ext cx="22883254" cy="2453131"/>
              <a:chOff x="0" y="-47625"/>
              <a:chExt cx="2326100" cy="249363"/>
            </a:xfrm>
          </p:grpSpPr>
          <p:sp>
            <p:nvSpPr>
              <p:cNvPr id="271" name="Google Shape;271;p6"/>
              <p:cNvSpPr/>
              <p:nvPr/>
            </p:nvSpPr>
            <p:spPr>
              <a:xfrm>
                <a:off x="0" y="0"/>
                <a:ext cx="2326100" cy="201738"/>
              </a:xfrm>
              <a:custGeom>
                <a:rect b="b" l="l" r="r" t="t"/>
                <a:pathLst>
                  <a:path extrusionOk="0" h="201738" w="2326100">
                    <a:moveTo>
                      <a:pt x="0" y="0"/>
                    </a:moveTo>
                    <a:lnTo>
                      <a:pt x="2326100" y="0"/>
                    </a:lnTo>
                    <a:lnTo>
                      <a:pt x="2326100" y="201738"/>
                    </a:lnTo>
                    <a:lnTo>
                      <a:pt x="0" y="201738"/>
                    </a:lnTo>
                    <a:close/>
                  </a:path>
                </a:pathLst>
              </a:custGeom>
              <a:gradFill>
                <a:gsLst>
                  <a:gs pos="0">
                    <a:srgbClr val="BBBABA"/>
                  </a:gs>
                  <a:gs pos="100000">
                    <a:srgbClr val="FFFFFF"/>
                  </a:gs>
                </a:gsLst>
                <a:lin ang="0" scaled="0"/>
              </a:gradFill>
              <a:ln>
                <a:noFill/>
              </a:ln>
            </p:spPr>
          </p:sp>
          <p:sp>
            <p:nvSpPr>
              <p:cNvPr id="272" name="Google Shape;272;p6"/>
              <p:cNvSpPr txBox="1"/>
              <p:nvPr/>
            </p:nvSpPr>
            <p:spPr>
              <a:xfrm>
                <a:off x="0" y="-47625"/>
                <a:ext cx="2326100" cy="2493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6"/>
            <p:cNvSpPr txBox="1"/>
            <p:nvPr/>
          </p:nvSpPr>
          <p:spPr>
            <a:xfrm>
              <a:off x="1794813" y="284460"/>
              <a:ext cx="19959337" cy="975375"/>
            </a:xfrm>
            <a:prstGeom prst="rect">
              <a:avLst/>
            </a:prstGeom>
            <a:noFill/>
            <a:ln>
              <a:noFill/>
            </a:ln>
          </p:spPr>
          <p:txBody>
            <a:bodyPr anchorCtr="0" anchor="t" bIns="0" lIns="0" spcFirstLastPara="1" rIns="0" wrap="square" tIns="0">
              <a:spAutoFit/>
            </a:bodyPr>
            <a:lstStyle/>
            <a:p>
              <a:pPr indent="0" lvl="0" marL="0" marR="0" rtl="0" algn="l">
                <a:lnSpc>
                  <a:spcPct val="34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6"/>
          <p:cNvGrpSpPr/>
          <p:nvPr/>
        </p:nvGrpSpPr>
        <p:grpSpPr>
          <a:xfrm>
            <a:off x="3814338" y="-4177"/>
            <a:ext cx="10571327" cy="1583542"/>
            <a:chOff x="0" y="-47625"/>
            <a:chExt cx="2356200" cy="428100"/>
          </a:xfrm>
        </p:grpSpPr>
        <p:sp>
          <p:nvSpPr>
            <p:cNvPr id="275" name="Google Shape;275;p6"/>
            <p:cNvSpPr/>
            <p:nvPr/>
          </p:nvSpPr>
          <p:spPr>
            <a:xfrm>
              <a:off x="0" y="0"/>
              <a:ext cx="2356177" cy="380398"/>
            </a:xfrm>
            <a:custGeom>
              <a:rect b="b" l="l" r="r" t="t"/>
              <a:pathLst>
                <a:path extrusionOk="0" h="380398" w="2356177">
                  <a:moveTo>
                    <a:pt x="2152977" y="0"/>
                  </a:moveTo>
                  <a:cubicBezTo>
                    <a:pt x="2265201" y="0"/>
                    <a:pt x="2356177" y="85155"/>
                    <a:pt x="2356177" y="190199"/>
                  </a:cubicBezTo>
                  <a:cubicBezTo>
                    <a:pt x="2356177" y="295243"/>
                    <a:pt x="2265201" y="380398"/>
                    <a:pt x="2152977" y="380398"/>
                  </a:cubicBezTo>
                  <a:lnTo>
                    <a:pt x="203200" y="380398"/>
                  </a:lnTo>
                  <a:cubicBezTo>
                    <a:pt x="90976" y="380398"/>
                    <a:pt x="0" y="295243"/>
                    <a:pt x="0" y="190199"/>
                  </a:cubicBezTo>
                  <a:cubicBezTo>
                    <a:pt x="0" y="85155"/>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txBox="1"/>
            <p:nvPr/>
          </p:nvSpPr>
          <p:spPr>
            <a:xfrm>
              <a:off x="0" y="-47625"/>
              <a:ext cx="2356200" cy="428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6"/>
          <p:cNvSpPr/>
          <p:nvPr/>
        </p:nvSpPr>
        <p:spPr>
          <a:xfrm>
            <a:off x="648864" y="8475432"/>
            <a:ext cx="1086353" cy="1102388"/>
          </a:xfrm>
          <a:custGeom>
            <a:rect b="b" l="l" r="r" t="t"/>
            <a:pathLst>
              <a:path extrusionOk="0" h="1102388" w="1086353">
                <a:moveTo>
                  <a:pt x="0" y="0"/>
                </a:moveTo>
                <a:lnTo>
                  <a:pt x="1086353" y="0"/>
                </a:lnTo>
                <a:lnTo>
                  <a:pt x="1086353" y="1102388"/>
                </a:lnTo>
                <a:lnTo>
                  <a:pt x="0" y="1102388"/>
                </a:lnTo>
                <a:lnTo>
                  <a:pt x="0" y="0"/>
                </a:lnTo>
                <a:close/>
              </a:path>
            </a:pathLst>
          </a:custGeom>
          <a:blipFill rotWithShape="1">
            <a:blip r:embed="rId4">
              <a:alphaModFix/>
            </a:blip>
            <a:stretch>
              <a:fillRect b="0" l="0" r="0" t="0"/>
            </a:stretch>
          </a:blipFill>
          <a:ln>
            <a:noFill/>
          </a:ln>
        </p:spPr>
      </p:sp>
      <p:sp>
        <p:nvSpPr>
          <p:cNvPr id="278" name="Google Shape;278;p6"/>
          <p:cNvSpPr txBox="1"/>
          <p:nvPr/>
        </p:nvSpPr>
        <p:spPr>
          <a:xfrm>
            <a:off x="2831326" y="487173"/>
            <a:ext cx="12625200" cy="978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Objetivos</a:t>
            </a:r>
            <a:endParaRPr/>
          </a:p>
        </p:txBody>
      </p:sp>
      <p:sp>
        <p:nvSpPr>
          <p:cNvPr id="279" name="Google Shape;279;p6"/>
          <p:cNvSpPr txBox="1"/>
          <p:nvPr/>
        </p:nvSpPr>
        <p:spPr>
          <a:xfrm>
            <a:off x="1859156" y="8560830"/>
            <a:ext cx="14864445" cy="101699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Los objetivos SMART son específicos, mensurables, alcanzables, relevantes y temporales. Son metas concretas que permiten analizar el desempeño de nuestros esfuerzos, Se establecieron los objetivos del proyecto usando esta metodología, así asegurando un entendimiento completo del alcance de nuestro proyecto</a:t>
            </a:r>
            <a:endParaRPr/>
          </a:p>
        </p:txBody>
      </p:sp>
      <p:grpSp>
        <p:nvGrpSpPr>
          <p:cNvPr id="280" name="Google Shape;280;p6"/>
          <p:cNvGrpSpPr/>
          <p:nvPr/>
        </p:nvGrpSpPr>
        <p:grpSpPr>
          <a:xfrm>
            <a:off x="648875" y="1830351"/>
            <a:ext cx="5677337" cy="978263"/>
            <a:chOff x="0" y="-47625"/>
            <a:chExt cx="2401682" cy="488814"/>
          </a:xfrm>
        </p:grpSpPr>
        <p:sp>
          <p:nvSpPr>
            <p:cNvPr id="281" name="Google Shape;281;p6"/>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3" name="Google Shape;283;p6"/>
          <p:cNvSpPr txBox="1"/>
          <p:nvPr/>
        </p:nvSpPr>
        <p:spPr>
          <a:xfrm>
            <a:off x="1158038" y="1978950"/>
            <a:ext cx="4659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Sistema de Citas</a:t>
            </a:r>
            <a:endParaRPr>
              <a:solidFill>
                <a:schemeClr val="dk1"/>
              </a:solidFill>
            </a:endParaRPr>
          </a:p>
        </p:txBody>
      </p:sp>
      <p:grpSp>
        <p:nvGrpSpPr>
          <p:cNvPr id="284" name="Google Shape;284;p6"/>
          <p:cNvGrpSpPr/>
          <p:nvPr/>
        </p:nvGrpSpPr>
        <p:grpSpPr>
          <a:xfrm>
            <a:off x="9144000" y="1883724"/>
            <a:ext cx="7426242" cy="978263"/>
            <a:chOff x="0" y="-47625"/>
            <a:chExt cx="2401682" cy="488814"/>
          </a:xfrm>
        </p:grpSpPr>
        <p:sp>
          <p:nvSpPr>
            <p:cNvPr id="285" name="Google Shape;285;p6"/>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7" name="Google Shape;287;p6"/>
          <p:cNvSpPr txBox="1"/>
          <p:nvPr/>
        </p:nvSpPr>
        <p:spPr>
          <a:xfrm>
            <a:off x="9653181" y="2032325"/>
            <a:ext cx="68175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Notificaciones y recordatorios</a:t>
            </a:r>
            <a:endParaRPr>
              <a:solidFill>
                <a:schemeClr val="dk1"/>
              </a:solidFill>
            </a:endParaRPr>
          </a:p>
        </p:txBody>
      </p:sp>
      <p:pic>
        <p:nvPicPr>
          <p:cNvPr id="288" name="Google Shape;288;p6"/>
          <p:cNvPicPr preferRelativeResize="0"/>
          <p:nvPr/>
        </p:nvPicPr>
        <p:blipFill>
          <a:blip r:embed="rId5">
            <a:alphaModFix/>
          </a:blip>
          <a:stretch>
            <a:fillRect/>
          </a:stretch>
        </p:blipFill>
        <p:spPr>
          <a:xfrm>
            <a:off x="315775" y="-875275"/>
            <a:ext cx="3142875" cy="3142875"/>
          </a:xfrm>
          <a:prstGeom prst="rect">
            <a:avLst/>
          </a:prstGeom>
          <a:noFill/>
          <a:ln>
            <a:noFill/>
          </a:ln>
        </p:spPr>
      </p:pic>
      <p:grpSp>
        <p:nvGrpSpPr>
          <p:cNvPr id="289" name="Google Shape;289;p6"/>
          <p:cNvGrpSpPr/>
          <p:nvPr/>
        </p:nvGrpSpPr>
        <p:grpSpPr>
          <a:xfrm>
            <a:off x="8343400" y="2989375"/>
            <a:ext cx="9337825" cy="5120855"/>
            <a:chOff x="-989117" y="864200"/>
            <a:chExt cx="12450433" cy="7786004"/>
          </a:xfrm>
        </p:grpSpPr>
        <p:grpSp>
          <p:nvGrpSpPr>
            <p:cNvPr id="290" name="Google Shape;290;p6"/>
            <p:cNvGrpSpPr/>
            <p:nvPr/>
          </p:nvGrpSpPr>
          <p:grpSpPr>
            <a:xfrm>
              <a:off x="-989117" y="864200"/>
              <a:ext cx="12342614" cy="7786004"/>
              <a:chOff x="-227195" y="198502"/>
              <a:chExt cx="2835036" cy="1788406"/>
            </a:xfrm>
          </p:grpSpPr>
          <p:sp>
            <p:nvSpPr>
              <p:cNvPr id="291" name="Google Shape;291;p6"/>
              <p:cNvSpPr/>
              <p:nvPr/>
            </p:nvSpPr>
            <p:spPr>
              <a:xfrm>
                <a:off x="-142277" y="198502"/>
                <a:ext cx="2750118" cy="1788406"/>
              </a:xfrm>
              <a:custGeom>
                <a:rect b="b" l="l" r="r" t="t"/>
                <a:pathLst>
                  <a:path extrusionOk="0" h="1575688" w="2534671">
                    <a:moveTo>
                      <a:pt x="0" y="0"/>
                    </a:moveTo>
                    <a:lnTo>
                      <a:pt x="2534671" y="0"/>
                    </a:lnTo>
                    <a:lnTo>
                      <a:pt x="2534671" y="1575688"/>
                    </a:lnTo>
                    <a:lnTo>
                      <a:pt x="0" y="1575688"/>
                    </a:lnTo>
                    <a:close/>
                  </a:path>
                </a:pathLst>
              </a:custGeom>
              <a:gradFill>
                <a:gsLst>
                  <a:gs pos="0">
                    <a:srgbClr val="BBBABA"/>
                  </a:gs>
                  <a:gs pos="100000">
                    <a:srgbClr val="FFFFFF"/>
                  </a:gs>
                </a:gsLst>
                <a:lin ang="0" scaled="0"/>
              </a:gradFill>
              <a:ln>
                <a:noFill/>
              </a:ln>
            </p:spPr>
          </p:sp>
          <p:sp>
            <p:nvSpPr>
              <p:cNvPr id="292" name="Google Shape;292;p6"/>
              <p:cNvSpPr txBox="1"/>
              <p:nvPr/>
            </p:nvSpPr>
            <p:spPr>
              <a:xfrm>
                <a:off x="-227195" y="576738"/>
                <a:ext cx="2534700" cy="99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3" name="Google Shape;293;p6"/>
            <p:cNvSpPr txBox="1"/>
            <p:nvPr/>
          </p:nvSpPr>
          <p:spPr>
            <a:xfrm>
              <a:off x="-251883" y="1153959"/>
              <a:ext cx="11713200" cy="74835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None/>
              </a:pPr>
              <a:r>
                <a:rPr lang="en-US" sz="1950">
                  <a:solidFill>
                    <a:schemeClr val="dk1"/>
                  </a:solidFill>
                  <a:latin typeface="Alatsi"/>
                  <a:ea typeface="Alatsi"/>
                  <a:cs typeface="Alatsi"/>
                  <a:sym typeface="Alatsi"/>
                </a:rPr>
                <a:t>S: Implementar un sistema de notificaciones y recordatorios para informar a los usuarios sobre citas programadas y eventos importantes.</a:t>
              </a:r>
              <a:endParaRPr sz="1950">
                <a:solidFill>
                  <a:schemeClr val="dk1"/>
                </a:solidFill>
              </a:endParaRPr>
            </a:p>
            <a:p>
              <a:pPr indent="0" lvl="0" marL="0" rtl="0" algn="l">
                <a:lnSpc>
                  <a:spcPct val="139979"/>
                </a:lnSpc>
                <a:spcBef>
                  <a:spcPts val="0"/>
                </a:spcBef>
                <a:spcAft>
                  <a:spcPts val="0"/>
                </a:spcAft>
                <a:buNone/>
              </a:pPr>
              <a:r>
                <a:t/>
              </a:r>
              <a:endParaRPr sz="1950">
                <a:solidFill>
                  <a:schemeClr val="dk1"/>
                </a:solidFill>
                <a:latin typeface="Alatsi"/>
                <a:ea typeface="Alatsi"/>
                <a:cs typeface="Alatsi"/>
                <a:sym typeface="Alatsi"/>
              </a:endParaRPr>
            </a:p>
            <a:p>
              <a:pPr indent="0" lvl="0" marL="0" rtl="0" algn="l">
                <a:lnSpc>
                  <a:spcPct val="139979"/>
                </a:lnSpc>
                <a:spcBef>
                  <a:spcPts val="0"/>
                </a:spcBef>
                <a:spcAft>
                  <a:spcPts val="0"/>
                </a:spcAft>
                <a:buNone/>
              </a:pPr>
              <a:r>
                <a:rPr lang="en-US" sz="1950">
                  <a:solidFill>
                    <a:schemeClr val="dk1"/>
                  </a:solidFill>
                  <a:latin typeface="Alatsi"/>
                  <a:ea typeface="Alatsi"/>
                  <a:cs typeface="Alatsi"/>
                  <a:sym typeface="Alatsi"/>
                </a:rPr>
                <a:t>M: Implementar el módulo y realizar pruebas funcionales que demuestran que al menos el 95% de las notificaciones y un 90% de los recordatorios sean correctos.</a:t>
              </a:r>
              <a:endParaRPr sz="1950">
                <a:solidFill>
                  <a:schemeClr val="dk1"/>
                </a:solidFill>
              </a:endParaRPr>
            </a:p>
            <a:p>
              <a:pPr indent="0" lvl="0" marL="0" rtl="0" algn="l">
                <a:lnSpc>
                  <a:spcPct val="139979"/>
                </a:lnSpc>
                <a:spcBef>
                  <a:spcPts val="0"/>
                </a:spcBef>
                <a:spcAft>
                  <a:spcPts val="0"/>
                </a:spcAft>
                <a:buNone/>
              </a:pPr>
              <a:r>
                <a:t/>
              </a:r>
              <a:endParaRPr sz="1950">
                <a:solidFill>
                  <a:schemeClr val="dk1"/>
                </a:solidFill>
                <a:latin typeface="Alatsi"/>
                <a:ea typeface="Alatsi"/>
                <a:cs typeface="Alatsi"/>
                <a:sym typeface="Alatsi"/>
              </a:endParaRPr>
            </a:p>
            <a:p>
              <a:pPr indent="0" lvl="0" marL="0" rtl="0" algn="l">
                <a:lnSpc>
                  <a:spcPct val="139979"/>
                </a:lnSpc>
                <a:spcBef>
                  <a:spcPts val="0"/>
                </a:spcBef>
                <a:spcAft>
                  <a:spcPts val="0"/>
                </a:spcAft>
                <a:buNone/>
              </a:pPr>
              <a:r>
                <a:rPr lang="en-US" sz="1950">
                  <a:solidFill>
                    <a:schemeClr val="dk1"/>
                  </a:solidFill>
                  <a:latin typeface="Alatsi"/>
                  <a:ea typeface="Alatsi"/>
                  <a:cs typeface="Alatsi"/>
                  <a:sym typeface="Alatsi"/>
                </a:rPr>
                <a:t> A: Utilizar servicios de notificación por correo electrónico y configurarlos para enviar recordatorios automáticos.</a:t>
              </a:r>
              <a:endParaRPr sz="1950">
                <a:solidFill>
                  <a:schemeClr val="dk1"/>
                </a:solidFill>
              </a:endParaRPr>
            </a:p>
            <a:p>
              <a:pPr indent="0" lvl="0" marL="0" rtl="0" algn="l">
                <a:lnSpc>
                  <a:spcPct val="139979"/>
                </a:lnSpc>
                <a:spcBef>
                  <a:spcPts val="0"/>
                </a:spcBef>
                <a:spcAft>
                  <a:spcPts val="0"/>
                </a:spcAft>
                <a:buNone/>
              </a:pPr>
              <a:r>
                <a:t/>
              </a:r>
              <a:endParaRPr sz="1950">
                <a:solidFill>
                  <a:schemeClr val="dk1"/>
                </a:solidFill>
              </a:endParaRPr>
            </a:p>
            <a:p>
              <a:pPr indent="0" lvl="0" marL="0" rtl="0" algn="l">
                <a:lnSpc>
                  <a:spcPct val="139979"/>
                </a:lnSpc>
                <a:spcBef>
                  <a:spcPts val="0"/>
                </a:spcBef>
                <a:spcAft>
                  <a:spcPts val="0"/>
                </a:spcAft>
                <a:buNone/>
              </a:pPr>
              <a:r>
                <a:rPr lang="en-US" sz="1950">
                  <a:solidFill>
                    <a:schemeClr val="dk1"/>
                  </a:solidFill>
                  <a:latin typeface="Alatsi"/>
                  <a:ea typeface="Alatsi"/>
                  <a:cs typeface="Alatsi"/>
                  <a:sym typeface="Alatsi"/>
                </a:rPr>
                <a:t>R: Las notificaciones y recordatorios ayudarán a reducir las faltas y mejorar la organización de citas y eventos.</a:t>
              </a:r>
              <a:endParaRPr sz="1950">
                <a:solidFill>
                  <a:schemeClr val="dk1"/>
                </a:solidFill>
                <a:latin typeface="Alatsi"/>
                <a:ea typeface="Alatsi"/>
                <a:cs typeface="Alatsi"/>
                <a:sym typeface="Alatsi"/>
              </a:endParaRPr>
            </a:p>
            <a:p>
              <a:pPr indent="0" lvl="0" marL="0" rtl="0" algn="l">
                <a:lnSpc>
                  <a:spcPct val="139979"/>
                </a:lnSpc>
                <a:spcBef>
                  <a:spcPts val="0"/>
                </a:spcBef>
                <a:spcAft>
                  <a:spcPts val="0"/>
                </a:spcAft>
                <a:buClr>
                  <a:schemeClr val="dk1"/>
                </a:buClr>
                <a:buFont typeface="Arial"/>
                <a:buNone/>
              </a:pPr>
              <a:r>
                <a:rPr lang="en-US" sz="1950">
                  <a:solidFill>
                    <a:schemeClr val="dk1"/>
                  </a:solidFill>
                  <a:latin typeface="Alatsi"/>
                  <a:ea typeface="Alatsi"/>
                  <a:cs typeface="Alatsi"/>
                  <a:sym typeface="Alatsi"/>
                </a:rPr>
                <a:t>T: Lanzar el sistema de notificaciones y recordatorios en 10 semanas</a:t>
              </a:r>
              <a:endParaRPr sz="1950">
                <a:latin typeface="Alatsi"/>
                <a:ea typeface="Alatsi"/>
                <a:cs typeface="Alatsi"/>
                <a:sym typeface="Alats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g31b83cfe2b7_1_34"/>
          <p:cNvGrpSpPr/>
          <p:nvPr/>
        </p:nvGrpSpPr>
        <p:grpSpPr>
          <a:xfrm>
            <a:off x="0" y="-180825"/>
            <a:ext cx="18433579" cy="10468053"/>
            <a:chOff x="0" y="-47625"/>
            <a:chExt cx="4816592" cy="2757000"/>
          </a:xfrm>
        </p:grpSpPr>
        <p:sp>
          <p:nvSpPr>
            <p:cNvPr id="299" name="Google Shape;299;g31b83cfe2b7_1_34"/>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300" name="Google Shape;300;g31b83cfe2b7_1_34"/>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g31b83cfe2b7_1_34"/>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02" name="Google Shape;302;g31b83cfe2b7_1_34"/>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03" name="Google Shape;303;g31b83cfe2b7_1_34"/>
          <p:cNvGrpSpPr/>
          <p:nvPr/>
        </p:nvGrpSpPr>
        <p:grpSpPr>
          <a:xfrm>
            <a:off x="16118621" y="-98041"/>
            <a:ext cx="1562625" cy="1771271"/>
            <a:chOff x="0" y="-130721"/>
            <a:chExt cx="2083500" cy="2361695"/>
          </a:xfrm>
        </p:grpSpPr>
        <p:grpSp>
          <p:nvGrpSpPr>
            <p:cNvPr id="304" name="Google Shape;304;g31b83cfe2b7_1_34"/>
            <p:cNvGrpSpPr/>
            <p:nvPr/>
          </p:nvGrpSpPr>
          <p:grpSpPr>
            <a:xfrm>
              <a:off x="75599" y="-130721"/>
              <a:ext cx="1932614" cy="2361695"/>
              <a:chOff x="0" y="-47625"/>
              <a:chExt cx="704100" cy="860425"/>
            </a:xfrm>
          </p:grpSpPr>
          <p:sp>
            <p:nvSpPr>
              <p:cNvPr id="305" name="Google Shape;305;g31b83cfe2b7_1_3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1b83cfe2b7_1_34"/>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7" name="Google Shape;307;g31b83cfe2b7_1_34"/>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5</a:t>
              </a:r>
              <a:endParaRPr/>
            </a:p>
          </p:txBody>
        </p:sp>
      </p:grpSp>
      <p:grpSp>
        <p:nvGrpSpPr>
          <p:cNvPr id="308" name="Google Shape;308;g31b83cfe2b7_1_34"/>
          <p:cNvGrpSpPr/>
          <p:nvPr/>
        </p:nvGrpSpPr>
        <p:grpSpPr>
          <a:xfrm>
            <a:off x="3704450" y="58301"/>
            <a:ext cx="10785741" cy="1679369"/>
            <a:chOff x="0" y="-47625"/>
            <a:chExt cx="2356200" cy="488814"/>
          </a:xfrm>
        </p:grpSpPr>
        <p:sp>
          <p:nvSpPr>
            <p:cNvPr id="309" name="Google Shape;309;g31b83cfe2b7_1_3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31b83cfe2b7_1_34"/>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1" name="Google Shape;311;g31b83cfe2b7_1_34"/>
          <p:cNvSpPr txBox="1"/>
          <p:nvPr/>
        </p:nvSpPr>
        <p:spPr>
          <a:xfrm>
            <a:off x="2976771" y="58724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735">
                <a:latin typeface="Alatsi"/>
                <a:ea typeface="Alatsi"/>
                <a:cs typeface="Alatsi"/>
                <a:sym typeface="Alatsi"/>
              </a:rPr>
              <a:t>Alcance y limitaciones</a:t>
            </a:r>
            <a:endParaRPr/>
          </a:p>
        </p:txBody>
      </p:sp>
      <p:grpSp>
        <p:nvGrpSpPr>
          <p:cNvPr id="312" name="Google Shape;312;g31b83cfe2b7_1_34"/>
          <p:cNvGrpSpPr/>
          <p:nvPr/>
        </p:nvGrpSpPr>
        <p:grpSpPr>
          <a:xfrm>
            <a:off x="2302150" y="3158713"/>
            <a:ext cx="13974427" cy="2116841"/>
            <a:chOff x="0" y="-241102"/>
            <a:chExt cx="8868710" cy="2822455"/>
          </a:xfrm>
        </p:grpSpPr>
        <p:grpSp>
          <p:nvGrpSpPr>
            <p:cNvPr id="313" name="Google Shape;313;g31b83cfe2b7_1_34"/>
            <p:cNvGrpSpPr/>
            <p:nvPr/>
          </p:nvGrpSpPr>
          <p:grpSpPr>
            <a:xfrm>
              <a:off x="0" y="-241102"/>
              <a:ext cx="8868710" cy="2822455"/>
              <a:chOff x="0" y="-47625"/>
              <a:chExt cx="1751844" cy="557522"/>
            </a:xfrm>
          </p:grpSpPr>
          <p:sp>
            <p:nvSpPr>
              <p:cNvPr id="314" name="Google Shape;314;g31b83cfe2b7_1_3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315" name="Google Shape;315;g31b83cfe2b7_1_34"/>
              <p:cNvSpPr txBox="1"/>
              <p:nvPr/>
            </p:nvSpPr>
            <p:spPr>
              <a:xfrm>
                <a:off x="0" y="-47625"/>
                <a:ext cx="1751700" cy="55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6" name="Google Shape;316;g31b83cfe2b7_1_34"/>
            <p:cNvSpPr txBox="1"/>
            <p:nvPr/>
          </p:nvSpPr>
          <p:spPr>
            <a:xfrm>
              <a:off x="408219" y="254728"/>
              <a:ext cx="7735500" cy="2179800"/>
            </a:xfrm>
            <a:prstGeom prst="rect">
              <a:avLst/>
            </a:prstGeom>
            <a:noFill/>
            <a:ln>
              <a:noFill/>
            </a:ln>
          </p:spPr>
          <p:txBody>
            <a:bodyPr anchorCtr="0" anchor="t" bIns="0" lIns="0" spcFirstLastPara="1" rIns="0" wrap="square" tIns="0">
              <a:spAutoFit/>
            </a:bodyPr>
            <a:lstStyle/>
            <a:p>
              <a:pPr indent="-406082" lvl="0" marL="457200" marR="0" rtl="0" algn="l">
                <a:lnSpc>
                  <a:spcPct val="140000"/>
                </a:lnSpc>
                <a:spcBef>
                  <a:spcPts val="0"/>
                </a:spcBef>
                <a:spcAft>
                  <a:spcPts val="0"/>
                </a:spcAft>
                <a:buSzPts val="2795"/>
                <a:buFont typeface="Alatsi"/>
                <a:buChar char="●"/>
              </a:pPr>
              <a:r>
                <a:rPr b="0" i="0" lang="en-US" sz="2795" u="none" cap="none" strike="noStrike">
                  <a:solidFill>
                    <a:srgbClr val="000000"/>
                  </a:solidFill>
                  <a:latin typeface="Alatsi"/>
                  <a:ea typeface="Alatsi"/>
                  <a:cs typeface="Alatsi"/>
                  <a:sym typeface="Alatsi"/>
                </a:rPr>
                <a:t>Registro de Reservas en </a:t>
              </a:r>
              <a:r>
                <a:rPr lang="en-US" sz="2795">
                  <a:latin typeface="Alatsi"/>
                  <a:ea typeface="Alatsi"/>
                  <a:cs typeface="Alatsi"/>
                  <a:sym typeface="Alatsi"/>
                </a:rPr>
                <a:t>línea</a:t>
              </a:r>
              <a:r>
                <a:rPr b="0" i="0" lang="en-US" sz="2795" u="none" cap="none" strike="noStrike">
                  <a:solidFill>
                    <a:srgbClr val="000000"/>
                  </a:solidFill>
                  <a:latin typeface="Alatsi"/>
                  <a:ea typeface="Alatsi"/>
                  <a:cs typeface="Alatsi"/>
                  <a:sym typeface="Alatsi"/>
                </a:rPr>
                <a:t> para los pacientes</a:t>
              </a:r>
              <a:endParaRPr b="0" i="0" sz="2795" u="none" cap="none" strike="noStrike">
                <a:solidFill>
                  <a:srgbClr val="000000"/>
                </a:solidFill>
                <a:latin typeface="Alatsi"/>
                <a:ea typeface="Alatsi"/>
                <a:cs typeface="Alatsi"/>
                <a:sym typeface="Alatsi"/>
              </a:endParaRPr>
            </a:p>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Gestión</a:t>
              </a:r>
              <a:r>
                <a:rPr lang="en-US" sz="2795">
                  <a:latin typeface="Alatsi"/>
                  <a:ea typeface="Alatsi"/>
                  <a:cs typeface="Alatsi"/>
                  <a:sym typeface="Alatsi"/>
                </a:rPr>
                <a:t> de usuarios y mascotas</a:t>
              </a:r>
              <a:endParaRPr sz="2795">
                <a:latin typeface="Alatsi"/>
                <a:ea typeface="Alatsi"/>
                <a:cs typeface="Alatsi"/>
                <a:sym typeface="Alatsi"/>
              </a:endParaRPr>
            </a:p>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Administracion interna</a:t>
              </a:r>
              <a:endParaRPr sz="2795">
                <a:latin typeface="Alatsi"/>
                <a:ea typeface="Alatsi"/>
                <a:cs typeface="Alatsi"/>
                <a:sym typeface="Alatsi"/>
              </a:endParaRPr>
            </a:p>
          </p:txBody>
        </p:sp>
      </p:grpSp>
      <p:sp>
        <p:nvSpPr>
          <p:cNvPr id="317" name="Google Shape;317;g31b83cfe2b7_1_34"/>
          <p:cNvSpPr txBox="1"/>
          <p:nvPr/>
        </p:nvSpPr>
        <p:spPr>
          <a:xfrm>
            <a:off x="16175283" y="1051709"/>
            <a:ext cx="1449300" cy="150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318" name="Google Shape;318;g31b83cfe2b7_1_34"/>
          <p:cNvGrpSpPr/>
          <p:nvPr/>
        </p:nvGrpSpPr>
        <p:grpSpPr>
          <a:xfrm>
            <a:off x="7323225" y="2166299"/>
            <a:ext cx="3177571" cy="987698"/>
            <a:chOff x="0" y="-47625"/>
            <a:chExt cx="2356200" cy="488814"/>
          </a:xfrm>
        </p:grpSpPr>
        <p:sp>
          <p:nvSpPr>
            <p:cNvPr id="319" name="Google Shape;319;g31b83cfe2b7_1_3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1b83cfe2b7_1_34"/>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1" name="Google Shape;321;g31b83cfe2b7_1_34"/>
          <p:cNvSpPr txBox="1"/>
          <p:nvPr/>
        </p:nvSpPr>
        <p:spPr>
          <a:xfrm>
            <a:off x="7964625" y="2267600"/>
            <a:ext cx="2251500" cy="7851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00">
                <a:solidFill>
                  <a:schemeClr val="dk1"/>
                </a:solidFill>
                <a:latin typeface="Alatsi"/>
                <a:ea typeface="Alatsi"/>
                <a:cs typeface="Alatsi"/>
                <a:sym typeface="Alatsi"/>
              </a:rPr>
              <a:t>Alcance</a:t>
            </a:r>
            <a:endParaRPr sz="3900"/>
          </a:p>
        </p:txBody>
      </p:sp>
      <p:grpSp>
        <p:nvGrpSpPr>
          <p:cNvPr id="322" name="Google Shape;322;g31b83cfe2b7_1_34"/>
          <p:cNvGrpSpPr/>
          <p:nvPr/>
        </p:nvGrpSpPr>
        <p:grpSpPr>
          <a:xfrm>
            <a:off x="7144850" y="5582863"/>
            <a:ext cx="3534316" cy="1085020"/>
            <a:chOff x="0" y="-47625"/>
            <a:chExt cx="2401682" cy="488814"/>
          </a:xfrm>
        </p:grpSpPr>
        <p:sp>
          <p:nvSpPr>
            <p:cNvPr id="323" name="Google Shape;323;g31b83cfe2b7_1_3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1b83cfe2b7_1_34"/>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g31b83cfe2b7_1_34"/>
          <p:cNvGrpSpPr/>
          <p:nvPr/>
        </p:nvGrpSpPr>
        <p:grpSpPr>
          <a:xfrm>
            <a:off x="2302150" y="6696598"/>
            <a:ext cx="13974460" cy="2707049"/>
            <a:chOff x="0" y="-47625"/>
            <a:chExt cx="1751844" cy="557522"/>
          </a:xfrm>
        </p:grpSpPr>
        <p:sp>
          <p:nvSpPr>
            <p:cNvPr id="326" name="Google Shape;326;g31b83cfe2b7_1_3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327" name="Google Shape;327;g31b83cfe2b7_1_34"/>
            <p:cNvSpPr txBox="1"/>
            <p:nvPr/>
          </p:nvSpPr>
          <p:spPr>
            <a:xfrm>
              <a:off x="28375" y="-47625"/>
              <a:ext cx="1723200" cy="55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8" name="Google Shape;328;g31b83cfe2b7_1_34"/>
          <p:cNvSpPr txBox="1"/>
          <p:nvPr/>
        </p:nvSpPr>
        <p:spPr>
          <a:xfrm>
            <a:off x="7448775" y="5732825"/>
            <a:ext cx="3283200" cy="7851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00">
                <a:solidFill>
                  <a:schemeClr val="dk1"/>
                </a:solidFill>
                <a:latin typeface="Alatsi"/>
                <a:ea typeface="Alatsi"/>
                <a:cs typeface="Alatsi"/>
                <a:sym typeface="Alatsi"/>
              </a:rPr>
              <a:t>Limitaciones</a:t>
            </a:r>
            <a:endParaRPr sz="3900"/>
          </a:p>
        </p:txBody>
      </p:sp>
      <p:sp>
        <p:nvSpPr>
          <p:cNvPr id="329" name="Google Shape;329;g31b83cfe2b7_1_34"/>
          <p:cNvSpPr txBox="1"/>
          <p:nvPr/>
        </p:nvSpPr>
        <p:spPr>
          <a:xfrm>
            <a:off x="2817668" y="6975210"/>
            <a:ext cx="12188700" cy="2237100"/>
          </a:xfrm>
          <a:prstGeom prst="rect">
            <a:avLst/>
          </a:prstGeom>
          <a:noFill/>
          <a:ln>
            <a:noFill/>
          </a:ln>
        </p:spPr>
        <p:txBody>
          <a:bodyPr anchorCtr="0" anchor="t" bIns="0" lIns="0" spcFirstLastPara="1" rIns="0" wrap="square" tIns="0">
            <a:spAutoFit/>
          </a:bodyPr>
          <a:lstStyle/>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Dependencia de </a:t>
            </a:r>
            <a:r>
              <a:rPr lang="en-US" sz="2795">
                <a:latin typeface="Alatsi"/>
                <a:ea typeface="Alatsi"/>
                <a:cs typeface="Alatsi"/>
                <a:sym typeface="Alatsi"/>
              </a:rPr>
              <a:t>conexión</a:t>
            </a:r>
            <a:r>
              <a:rPr lang="en-US" sz="2795">
                <a:latin typeface="Alatsi"/>
                <a:ea typeface="Alatsi"/>
                <a:cs typeface="Alatsi"/>
                <a:sym typeface="Alatsi"/>
              </a:rPr>
              <a:t> a internet</a:t>
            </a:r>
            <a:endParaRPr sz="2795">
              <a:latin typeface="Alatsi"/>
              <a:ea typeface="Alatsi"/>
              <a:cs typeface="Alatsi"/>
              <a:sym typeface="Alatsi"/>
            </a:endParaRPr>
          </a:p>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Implementacion inicial</a:t>
            </a:r>
            <a:endParaRPr sz="2795">
              <a:latin typeface="Alatsi"/>
              <a:ea typeface="Alatsi"/>
              <a:cs typeface="Alatsi"/>
              <a:sym typeface="Alatsi"/>
            </a:endParaRPr>
          </a:p>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Capacidades tecnicas nivel usuario</a:t>
            </a:r>
            <a:endParaRPr sz="2795">
              <a:latin typeface="Alatsi"/>
              <a:ea typeface="Alatsi"/>
              <a:cs typeface="Alatsi"/>
              <a:sym typeface="Alatsi"/>
            </a:endParaRPr>
          </a:p>
          <a:p>
            <a:pPr indent="-406082" lvl="0" marL="457200" marR="0" rtl="0" algn="l">
              <a:lnSpc>
                <a:spcPct val="140000"/>
              </a:lnSpc>
              <a:spcBef>
                <a:spcPts val="0"/>
              </a:spcBef>
              <a:spcAft>
                <a:spcPts val="0"/>
              </a:spcAft>
              <a:buSzPts val="2795"/>
              <a:buFont typeface="Alatsi"/>
              <a:buChar char="●"/>
            </a:pPr>
            <a:r>
              <a:rPr lang="en-US" sz="2795">
                <a:latin typeface="Alatsi"/>
                <a:ea typeface="Alatsi"/>
                <a:cs typeface="Alatsi"/>
                <a:sym typeface="Alatsi"/>
              </a:rPr>
              <a:t>Registro masivo de horarios</a:t>
            </a:r>
            <a:endParaRPr sz="2795">
              <a:latin typeface="Alatsi"/>
              <a:ea typeface="Alatsi"/>
              <a:cs typeface="Alatsi"/>
              <a:sym typeface="Alatsi"/>
            </a:endParaRPr>
          </a:p>
        </p:txBody>
      </p:sp>
      <p:pic>
        <p:nvPicPr>
          <p:cNvPr id="330" name="Google Shape;330;g31b83cfe2b7_1_34"/>
          <p:cNvPicPr preferRelativeResize="0"/>
          <p:nvPr/>
        </p:nvPicPr>
        <p:blipFill>
          <a:blip r:embed="rId4">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7"/>
          <p:cNvGrpSpPr/>
          <p:nvPr/>
        </p:nvGrpSpPr>
        <p:grpSpPr>
          <a:xfrm>
            <a:off x="0" y="-180825"/>
            <a:ext cx="18433583" cy="10467894"/>
            <a:chOff x="0" y="-47625"/>
            <a:chExt cx="4816593" cy="2756958"/>
          </a:xfrm>
        </p:grpSpPr>
        <p:sp>
          <p:nvSpPr>
            <p:cNvPr id="336" name="Google Shape;336;p7"/>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337" name="Google Shape;337;p7"/>
            <p:cNvSpPr txBox="1"/>
            <p:nvPr/>
          </p:nvSpPr>
          <p:spPr>
            <a:xfrm>
              <a:off x="0" y="-47625"/>
              <a:ext cx="4816593" cy="2756958"/>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8" name="Google Shape;338;p7"/>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39" name="Google Shape;339;p7"/>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40" name="Google Shape;340;p7"/>
          <p:cNvGrpSpPr/>
          <p:nvPr/>
        </p:nvGrpSpPr>
        <p:grpSpPr>
          <a:xfrm>
            <a:off x="16118621" y="-98041"/>
            <a:ext cx="1562626" cy="1771266"/>
            <a:chOff x="0" y="-130721"/>
            <a:chExt cx="2083500" cy="2361688"/>
          </a:xfrm>
        </p:grpSpPr>
        <p:grpSp>
          <p:nvGrpSpPr>
            <p:cNvPr id="341" name="Google Shape;341;p7"/>
            <p:cNvGrpSpPr/>
            <p:nvPr/>
          </p:nvGrpSpPr>
          <p:grpSpPr>
            <a:xfrm>
              <a:off x="75599" y="-130721"/>
              <a:ext cx="1932284" cy="2361688"/>
              <a:chOff x="0" y="-47625"/>
              <a:chExt cx="703982" cy="860425"/>
            </a:xfrm>
          </p:grpSpPr>
          <p:sp>
            <p:nvSpPr>
              <p:cNvPr id="342" name="Google Shape;342;p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p7"/>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6</a:t>
              </a:r>
              <a:endParaRPr/>
            </a:p>
          </p:txBody>
        </p:sp>
      </p:grpSp>
      <p:grpSp>
        <p:nvGrpSpPr>
          <p:cNvPr id="345" name="Google Shape;345;p7"/>
          <p:cNvGrpSpPr/>
          <p:nvPr/>
        </p:nvGrpSpPr>
        <p:grpSpPr>
          <a:xfrm>
            <a:off x="3932425" y="58301"/>
            <a:ext cx="10058991" cy="1838918"/>
            <a:chOff x="0" y="-47625"/>
            <a:chExt cx="2356177" cy="488814"/>
          </a:xfrm>
        </p:grpSpPr>
        <p:sp>
          <p:nvSpPr>
            <p:cNvPr id="346" name="Google Shape;346;p7"/>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8" name="Google Shape;348;p7"/>
          <p:cNvGrpSpPr/>
          <p:nvPr/>
        </p:nvGrpSpPr>
        <p:grpSpPr>
          <a:xfrm>
            <a:off x="821950" y="2398202"/>
            <a:ext cx="8250812" cy="6649206"/>
            <a:chOff x="0" y="-47625"/>
            <a:chExt cx="734254" cy="524617"/>
          </a:xfrm>
        </p:grpSpPr>
        <p:sp>
          <p:nvSpPr>
            <p:cNvPr id="349" name="Google Shape;349;p7"/>
            <p:cNvSpPr/>
            <p:nvPr/>
          </p:nvSpPr>
          <p:spPr>
            <a:xfrm>
              <a:off x="0" y="0"/>
              <a:ext cx="734254" cy="476992"/>
            </a:xfrm>
            <a:custGeom>
              <a:rect b="b" l="l" r="r" t="t"/>
              <a:pathLst>
                <a:path extrusionOk="0" h="476992" w="734254">
                  <a:moveTo>
                    <a:pt x="531054" y="0"/>
                  </a:moveTo>
                  <a:cubicBezTo>
                    <a:pt x="643279" y="0"/>
                    <a:pt x="734254" y="106778"/>
                    <a:pt x="734254" y="238496"/>
                  </a:cubicBezTo>
                  <a:cubicBezTo>
                    <a:pt x="734254" y="370213"/>
                    <a:pt x="643279" y="476992"/>
                    <a:pt x="531054" y="476992"/>
                  </a:cubicBezTo>
                  <a:lnTo>
                    <a:pt x="203200" y="476992"/>
                  </a:lnTo>
                  <a:cubicBezTo>
                    <a:pt x="90976" y="476992"/>
                    <a:pt x="0" y="370213"/>
                    <a:pt x="0" y="238496"/>
                  </a:cubicBezTo>
                  <a:cubicBezTo>
                    <a:pt x="0" y="106778"/>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txBox="1"/>
            <p:nvPr/>
          </p:nvSpPr>
          <p:spPr>
            <a:xfrm>
              <a:off x="0" y="-47625"/>
              <a:ext cx="734254" cy="5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1" name="Google Shape;351;p7"/>
          <p:cNvGrpSpPr/>
          <p:nvPr/>
        </p:nvGrpSpPr>
        <p:grpSpPr>
          <a:xfrm>
            <a:off x="9467086" y="3200485"/>
            <a:ext cx="6651535" cy="2116841"/>
            <a:chOff x="0" y="-241102"/>
            <a:chExt cx="8868713" cy="2822456"/>
          </a:xfrm>
        </p:grpSpPr>
        <p:grpSp>
          <p:nvGrpSpPr>
            <p:cNvPr id="352" name="Google Shape;352;p7"/>
            <p:cNvGrpSpPr/>
            <p:nvPr/>
          </p:nvGrpSpPr>
          <p:grpSpPr>
            <a:xfrm>
              <a:off x="0" y="-241102"/>
              <a:ext cx="8868713" cy="2822456"/>
              <a:chOff x="0" y="-47625"/>
              <a:chExt cx="1751844" cy="557522"/>
            </a:xfrm>
          </p:grpSpPr>
          <p:sp>
            <p:nvSpPr>
              <p:cNvPr id="353" name="Google Shape;353;p7"/>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354" name="Google Shape;354;p7"/>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5" name="Google Shape;355;p7"/>
            <p:cNvSpPr txBox="1"/>
            <p:nvPr/>
          </p:nvSpPr>
          <p:spPr>
            <a:xfrm>
              <a:off x="695604" y="133350"/>
              <a:ext cx="7735500" cy="233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Registro de Reservas en </a:t>
              </a:r>
              <a:r>
                <a:rPr lang="en-US" sz="2995">
                  <a:latin typeface="Alatsi"/>
                  <a:ea typeface="Alatsi"/>
                  <a:cs typeface="Alatsi"/>
                  <a:sym typeface="Alatsi"/>
                </a:rPr>
                <a:t>línea</a:t>
              </a:r>
              <a:r>
                <a:rPr b="0" i="0" lang="en-US" sz="2995" u="none" cap="none" strike="noStrike">
                  <a:solidFill>
                    <a:srgbClr val="000000"/>
                  </a:solidFill>
                  <a:latin typeface="Alatsi"/>
                  <a:ea typeface="Alatsi"/>
                  <a:cs typeface="Alatsi"/>
                  <a:sym typeface="Alatsi"/>
                </a:rPr>
                <a:t> para los pacientes, reduciendo tiempos de espera</a:t>
              </a:r>
              <a:endParaRPr/>
            </a:p>
          </p:txBody>
        </p:sp>
      </p:grpSp>
      <p:grpSp>
        <p:nvGrpSpPr>
          <p:cNvPr id="356" name="Google Shape;356;p7"/>
          <p:cNvGrpSpPr/>
          <p:nvPr/>
        </p:nvGrpSpPr>
        <p:grpSpPr>
          <a:xfrm>
            <a:off x="9467086" y="6620596"/>
            <a:ext cx="6651535" cy="2646670"/>
            <a:chOff x="0" y="-241102"/>
            <a:chExt cx="8868713" cy="3528894"/>
          </a:xfrm>
        </p:grpSpPr>
        <p:grpSp>
          <p:nvGrpSpPr>
            <p:cNvPr id="357" name="Google Shape;357;p7"/>
            <p:cNvGrpSpPr/>
            <p:nvPr/>
          </p:nvGrpSpPr>
          <p:grpSpPr>
            <a:xfrm>
              <a:off x="0" y="-241102"/>
              <a:ext cx="8868713" cy="3528894"/>
              <a:chOff x="0" y="-47625"/>
              <a:chExt cx="1751844" cy="697065"/>
            </a:xfrm>
          </p:grpSpPr>
          <p:sp>
            <p:nvSpPr>
              <p:cNvPr id="358" name="Google Shape;358;p7"/>
              <p:cNvSpPr/>
              <p:nvPr/>
            </p:nvSpPr>
            <p:spPr>
              <a:xfrm>
                <a:off x="0" y="0"/>
                <a:ext cx="1751844" cy="649440"/>
              </a:xfrm>
              <a:custGeom>
                <a:rect b="b" l="l" r="r" t="t"/>
                <a:pathLst>
                  <a:path extrusionOk="0" h="649440" w="1751844">
                    <a:moveTo>
                      <a:pt x="0" y="0"/>
                    </a:moveTo>
                    <a:lnTo>
                      <a:pt x="1751844" y="0"/>
                    </a:lnTo>
                    <a:lnTo>
                      <a:pt x="1751844" y="649440"/>
                    </a:lnTo>
                    <a:lnTo>
                      <a:pt x="0" y="649440"/>
                    </a:lnTo>
                    <a:close/>
                  </a:path>
                </a:pathLst>
              </a:custGeom>
              <a:gradFill>
                <a:gsLst>
                  <a:gs pos="0">
                    <a:srgbClr val="BBBABA"/>
                  </a:gs>
                  <a:gs pos="100000">
                    <a:srgbClr val="FFFFFF"/>
                  </a:gs>
                </a:gsLst>
                <a:lin ang="0" scaled="0"/>
              </a:gradFill>
              <a:ln>
                <a:noFill/>
              </a:ln>
            </p:spPr>
          </p:sp>
          <p:sp>
            <p:nvSpPr>
              <p:cNvPr id="359" name="Google Shape;359;p7"/>
              <p:cNvSpPr txBox="1"/>
              <p:nvPr/>
            </p:nvSpPr>
            <p:spPr>
              <a:xfrm>
                <a:off x="0" y="-47625"/>
                <a:ext cx="1751844" cy="6970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0" name="Google Shape;360;p7"/>
            <p:cNvSpPr txBox="1"/>
            <p:nvPr/>
          </p:nvSpPr>
          <p:spPr>
            <a:xfrm>
              <a:off x="695604" y="133350"/>
              <a:ext cx="7735510" cy="27814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La reducción de tiempos de espera y una mejor gestión en sus procesos puede traer ganancias significativas al negocio</a:t>
              </a:r>
              <a:endParaRPr/>
            </a:p>
          </p:txBody>
        </p:sp>
      </p:grpSp>
      <p:sp>
        <p:nvSpPr>
          <p:cNvPr id="361" name="Google Shape;361;p7"/>
          <p:cNvSpPr/>
          <p:nvPr/>
        </p:nvSpPr>
        <p:spPr>
          <a:xfrm>
            <a:off x="16366566" y="3721286"/>
            <a:ext cx="1066721" cy="1066721"/>
          </a:xfrm>
          <a:custGeom>
            <a:rect b="b" l="l" r="r" t="t"/>
            <a:pathLst>
              <a:path extrusionOk="0" h="1066721" w="1066721">
                <a:moveTo>
                  <a:pt x="0" y="0"/>
                </a:moveTo>
                <a:lnTo>
                  <a:pt x="1066721" y="0"/>
                </a:lnTo>
                <a:lnTo>
                  <a:pt x="1066721" y="1066720"/>
                </a:lnTo>
                <a:lnTo>
                  <a:pt x="0" y="1066720"/>
                </a:lnTo>
                <a:lnTo>
                  <a:pt x="0" y="0"/>
                </a:lnTo>
                <a:close/>
              </a:path>
            </a:pathLst>
          </a:custGeom>
          <a:blipFill rotWithShape="1">
            <a:blip r:embed="rId4">
              <a:alphaModFix/>
            </a:blip>
            <a:stretch>
              <a:fillRect b="0" l="0" r="0" t="0"/>
            </a:stretch>
          </a:blipFill>
          <a:ln>
            <a:noFill/>
          </a:ln>
        </p:spPr>
      </p:sp>
      <p:sp>
        <p:nvSpPr>
          <p:cNvPr id="362" name="Google Shape;362;p7"/>
          <p:cNvSpPr/>
          <p:nvPr/>
        </p:nvSpPr>
        <p:spPr>
          <a:xfrm>
            <a:off x="16366566" y="7150927"/>
            <a:ext cx="1537471" cy="1237005"/>
          </a:xfrm>
          <a:custGeom>
            <a:rect b="b" l="l" r="r" t="t"/>
            <a:pathLst>
              <a:path extrusionOk="0" h="1237005" w="1537471">
                <a:moveTo>
                  <a:pt x="0" y="0"/>
                </a:moveTo>
                <a:lnTo>
                  <a:pt x="1537471" y="0"/>
                </a:lnTo>
                <a:lnTo>
                  <a:pt x="1537471" y="1237005"/>
                </a:lnTo>
                <a:lnTo>
                  <a:pt x="0" y="1237005"/>
                </a:lnTo>
                <a:lnTo>
                  <a:pt x="0" y="0"/>
                </a:lnTo>
                <a:close/>
              </a:path>
            </a:pathLst>
          </a:custGeom>
          <a:blipFill rotWithShape="1">
            <a:blip r:embed="rId5">
              <a:alphaModFix/>
            </a:blip>
            <a:stretch>
              <a:fillRect b="0" l="0" r="0" t="0"/>
            </a:stretch>
          </a:blipFill>
          <a:ln>
            <a:noFill/>
          </a:ln>
        </p:spPr>
      </p:sp>
      <p:sp>
        <p:nvSpPr>
          <p:cNvPr id="363" name="Google Shape;363;p7"/>
          <p:cNvSpPr txBox="1"/>
          <p:nvPr/>
        </p:nvSpPr>
        <p:spPr>
          <a:xfrm>
            <a:off x="2831408" y="69494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Relevancia</a:t>
            </a:r>
            <a:endParaRPr/>
          </a:p>
        </p:txBody>
      </p:sp>
      <p:sp>
        <p:nvSpPr>
          <p:cNvPr id="364" name="Google Shape;364;p7"/>
          <p:cNvSpPr txBox="1"/>
          <p:nvPr/>
        </p:nvSpPr>
        <p:spPr>
          <a:xfrm>
            <a:off x="2149250" y="3429001"/>
            <a:ext cx="5710200" cy="53574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La relevancia de nuestra solución de proyecto radica en el impacto que tendría en la gestión de datos en la veterinaria, tanto como para sus citas, como su gestión general de usuarios y pacientes.</a:t>
            </a:r>
            <a:endParaRPr/>
          </a:p>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La </a:t>
            </a:r>
            <a:r>
              <a:rPr lang="en-US" sz="2853">
                <a:latin typeface="Alatsi"/>
                <a:ea typeface="Alatsi"/>
                <a:cs typeface="Alatsi"/>
                <a:sym typeface="Alatsi"/>
              </a:rPr>
              <a:t>integración</a:t>
            </a:r>
            <a:r>
              <a:rPr b="0" i="0" lang="en-US" sz="2853" u="none" cap="none" strike="noStrike">
                <a:solidFill>
                  <a:srgbClr val="000000"/>
                </a:solidFill>
                <a:latin typeface="Alatsi"/>
                <a:ea typeface="Alatsi"/>
                <a:cs typeface="Alatsi"/>
                <a:sym typeface="Alatsi"/>
              </a:rPr>
              <a:t> y uso de este sistema puede traer </a:t>
            </a:r>
            <a:r>
              <a:rPr lang="en-US" sz="2853">
                <a:latin typeface="Alatsi"/>
                <a:ea typeface="Alatsi"/>
                <a:cs typeface="Alatsi"/>
                <a:sym typeface="Alatsi"/>
              </a:rPr>
              <a:t>varios</a:t>
            </a:r>
            <a:r>
              <a:rPr b="0" i="0" lang="en-US" sz="2853" u="none" cap="none" strike="noStrike">
                <a:solidFill>
                  <a:srgbClr val="000000"/>
                </a:solidFill>
                <a:latin typeface="Alatsi"/>
                <a:ea typeface="Alatsi"/>
                <a:cs typeface="Alatsi"/>
                <a:sym typeface="Alatsi"/>
              </a:rPr>
              <a:t> beneficios a nuestro cliente real</a:t>
            </a:r>
            <a:endParaRPr/>
          </a:p>
        </p:txBody>
      </p:sp>
      <p:grpSp>
        <p:nvGrpSpPr>
          <p:cNvPr id="365" name="Google Shape;365;p7"/>
          <p:cNvGrpSpPr/>
          <p:nvPr/>
        </p:nvGrpSpPr>
        <p:grpSpPr>
          <a:xfrm>
            <a:off x="9381575" y="2210449"/>
            <a:ext cx="3655361" cy="978263"/>
            <a:chOff x="0" y="-47625"/>
            <a:chExt cx="2401682" cy="488814"/>
          </a:xfrm>
        </p:grpSpPr>
        <p:sp>
          <p:nvSpPr>
            <p:cNvPr id="366" name="Google Shape;366;p7"/>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8" name="Google Shape;368;p7"/>
          <p:cNvSpPr txBox="1"/>
          <p:nvPr/>
        </p:nvSpPr>
        <p:spPr>
          <a:xfrm>
            <a:off x="10147825" y="2340125"/>
            <a:ext cx="3000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Tiempo</a:t>
            </a:r>
            <a:endParaRPr>
              <a:solidFill>
                <a:schemeClr val="dk1"/>
              </a:solidFill>
            </a:endParaRPr>
          </a:p>
        </p:txBody>
      </p:sp>
      <p:grpSp>
        <p:nvGrpSpPr>
          <p:cNvPr id="369" name="Google Shape;369;p7"/>
          <p:cNvGrpSpPr/>
          <p:nvPr/>
        </p:nvGrpSpPr>
        <p:grpSpPr>
          <a:xfrm>
            <a:off x="9467075" y="5618574"/>
            <a:ext cx="3655361" cy="978263"/>
            <a:chOff x="0" y="-47625"/>
            <a:chExt cx="2401682" cy="488814"/>
          </a:xfrm>
        </p:grpSpPr>
        <p:sp>
          <p:nvSpPr>
            <p:cNvPr id="370" name="Google Shape;370;p7"/>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2" name="Google Shape;372;p7"/>
          <p:cNvSpPr txBox="1"/>
          <p:nvPr/>
        </p:nvSpPr>
        <p:spPr>
          <a:xfrm>
            <a:off x="10036925" y="5799213"/>
            <a:ext cx="3000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Ganancias</a:t>
            </a:r>
            <a:endParaRPr>
              <a:solidFill>
                <a:schemeClr val="dk1"/>
              </a:solidFill>
            </a:endParaRPr>
          </a:p>
        </p:txBody>
      </p:sp>
      <p:pic>
        <p:nvPicPr>
          <p:cNvPr id="373" name="Google Shape;373;p7"/>
          <p:cNvPicPr preferRelativeResize="0"/>
          <p:nvPr/>
        </p:nvPicPr>
        <p:blipFill>
          <a:blip r:embed="rId6">
            <a:alphaModFix/>
          </a:blip>
          <a:stretch>
            <a:fillRect/>
          </a:stretch>
        </p:blipFill>
        <p:spPr>
          <a:xfrm>
            <a:off x="315775" y="-875275"/>
            <a:ext cx="3142875" cy="314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g3199cd5fdf5_1_79"/>
          <p:cNvGrpSpPr/>
          <p:nvPr/>
        </p:nvGrpSpPr>
        <p:grpSpPr>
          <a:xfrm>
            <a:off x="0" y="-180825"/>
            <a:ext cx="18433579" cy="10468053"/>
            <a:chOff x="0" y="-47625"/>
            <a:chExt cx="4816592" cy="2757000"/>
          </a:xfrm>
        </p:grpSpPr>
        <p:sp>
          <p:nvSpPr>
            <p:cNvPr id="379" name="Google Shape;379;g3199cd5fdf5_1_79"/>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1AB2A"/>
                </a:gs>
                <a:gs pos="100000">
                  <a:srgbClr val="203E13"/>
                </a:gs>
              </a:gsLst>
              <a:lin ang="5400012" scaled="0"/>
            </a:gradFill>
            <a:ln>
              <a:noFill/>
            </a:ln>
          </p:spPr>
        </p:sp>
        <p:sp>
          <p:nvSpPr>
            <p:cNvPr id="380" name="Google Shape;380;g3199cd5fdf5_1_79"/>
            <p:cNvSpPr txBox="1"/>
            <p:nvPr/>
          </p:nvSpPr>
          <p:spPr>
            <a:xfrm>
              <a:off x="0" y="-47625"/>
              <a:ext cx="4816500" cy="2757000"/>
            </a:xfrm>
            <a:prstGeom prst="rect">
              <a:avLst/>
            </a:prstGeom>
            <a:gradFill>
              <a:gsLst>
                <a:gs pos="0">
                  <a:srgbClr val="51AB2A"/>
                </a:gs>
                <a:gs pos="100000">
                  <a:srgbClr val="203E13"/>
                </a:gs>
              </a:gsLst>
              <a:lin ang="5400012" scaled="0"/>
            </a:gra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1" name="Google Shape;381;g3199cd5fdf5_1_79"/>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82" name="Google Shape;382;g3199cd5fdf5_1_79"/>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83" name="Google Shape;383;g3199cd5fdf5_1_79"/>
          <p:cNvGrpSpPr/>
          <p:nvPr/>
        </p:nvGrpSpPr>
        <p:grpSpPr>
          <a:xfrm>
            <a:off x="16118621" y="-98041"/>
            <a:ext cx="1562625" cy="1771271"/>
            <a:chOff x="0" y="-130721"/>
            <a:chExt cx="2083500" cy="2361695"/>
          </a:xfrm>
        </p:grpSpPr>
        <p:grpSp>
          <p:nvGrpSpPr>
            <p:cNvPr id="384" name="Google Shape;384;g3199cd5fdf5_1_79"/>
            <p:cNvGrpSpPr/>
            <p:nvPr/>
          </p:nvGrpSpPr>
          <p:grpSpPr>
            <a:xfrm>
              <a:off x="75599" y="-130721"/>
              <a:ext cx="1932614" cy="2361695"/>
              <a:chOff x="0" y="-47625"/>
              <a:chExt cx="704100" cy="860425"/>
            </a:xfrm>
          </p:grpSpPr>
          <p:sp>
            <p:nvSpPr>
              <p:cNvPr id="385" name="Google Shape;385;g3199cd5fdf5_1_7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3199cd5fdf5_1_79"/>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7" name="Google Shape;387;g3199cd5fdf5_1_79"/>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7</a:t>
              </a:r>
              <a:endParaRPr/>
            </a:p>
          </p:txBody>
        </p:sp>
      </p:grpSp>
      <p:grpSp>
        <p:nvGrpSpPr>
          <p:cNvPr id="388" name="Google Shape;388;g3199cd5fdf5_1_79"/>
          <p:cNvGrpSpPr/>
          <p:nvPr/>
        </p:nvGrpSpPr>
        <p:grpSpPr>
          <a:xfrm>
            <a:off x="3903925" y="58301"/>
            <a:ext cx="10343954" cy="1838918"/>
            <a:chOff x="0" y="-47625"/>
            <a:chExt cx="2356200" cy="488814"/>
          </a:xfrm>
        </p:grpSpPr>
        <p:sp>
          <p:nvSpPr>
            <p:cNvPr id="389" name="Google Shape;389;g3199cd5fdf5_1_79"/>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3199cd5fdf5_1_79"/>
            <p:cNvSpPr txBox="1"/>
            <p:nvPr/>
          </p:nvSpPr>
          <p:spPr>
            <a:xfrm>
              <a:off x="0"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1" name="Google Shape;391;g3199cd5fdf5_1_79"/>
          <p:cNvSpPr txBox="1"/>
          <p:nvPr/>
        </p:nvSpPr>
        <p:spPr>
          <a:xfrm>
            <a:off x="2831408" y="640265"/>
            <a:ext cx="12625200" cy="8829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Clr>
                <a:schemeClr val="dk1"/>
              </a:buClr>
              <a:buFont typeface="Arial"/>
              <a:buNone/>
            </a:pPr>
            <a:r>
              <a:rPr lang="en-US" sz="5735">
                <a:solidFill>
                  <a:schemeClr val="dk1"/>
                </a:solidFill>
                <a:latin typeface="Alatsi"/>
                <a:ea typeface="Alatsi"/>
                <a:cs typeface="Alatsi"/>
                <a:sym typeface="Alatsi"/>
              </a:rPr>
              <a:t>Metodología</a:t>
            </a:r>
            <a:endParaRPr/>
          </a:p>
        </p:txBody>
      </p:sp>
      <p:grpSp>
        <p:nvGrpSpPr>
          <p:cNvPr id="392" name="Google Shape;392;g3199cd5fdf5_1_79"/>
          <p:cNvGrpSpPr/>
          <p:nvPr/>
        </p:nvGrpSpPr>
        <p:grpSpPr>
          <a:xfrm>
            <a:off x="676100" y="1800202"/>
            <a:ext cx="17005126" cy="2839866"/>
            <a:chOff x="0" y="-47625"/>
            <a:chExt cx="1452300" cy="269100"/>
          </a:xfrm>
        </p:grpSpPr>
        <p:sp>
          <p:nvSpPr>
            <p:cNvPr id="393" name="Google Shape;393;g3199cd5fdf5_1_79"/>
            <p:cNvSpPr/>
            <p:nvPr/>
          </p:nvSpPr>
          <p:spPr>
            <a:xfrm>
              <a:off x="0" y="0"/>
              <a:ext cx="1452154" cy="221453"/>
            </a:xfrm>
            <a:custGeom>
              <a:rect b="b" l="l" r="r" t="t"/>
              <a:pathLst>
                <a:path extrusionOk="0" h="221453" w="1452154">
                  <a:moveTo>
                    <a:pt x="1248954" y="0"/>
                  </a:moveTo>
                  <a:cubicBezTo>
                    <a:pt x="1361178" y="0"/>
                    <a:pt x="1452154" y="49574"/>
                    <a:pt x="1452154" y="110726"/>
                  </a:cubicBezTo>
                  <a:cubicBezTo>
                    <a:pt x="1452154" y="171879"/>
                    <a:pt x="1361178" y="221453"/>
                    <a:pt x="1248954" y="221453"/>
                  </a:cubicBezTo>
                  <a:lnTo>
                    <a:pt x="203200" y="221453"/>
                  </a:lnTo>
                  <a:cubicBezTo>
                    <a:pt x="90976" y="221453"/>
                    <a:pt x="0" y="171879"/>
                    <a:pt x="0" y="110726"/>
                  </a:cubicBezTo>
                  <a:cubicBezTo>
                    <a:pt x="0" y="49574"/>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3199cd5fdf5_1_79"/>
            <p:cNvSpPr txBox="1"/>
            <p:nvPr/>
          </p:nvSpPr>
          <p:spPr>
            <a:xfrm>
              <a:off x="0" y="-47625"/>
              <a:ext cx="1452300" cy="269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5" name="Google Shape;395;g3199cd5fdf5_1_79"/>
          <p:cNvSpPr txBox="1"/>
          <p:nvPr/>
        </p:nvSpPr>
        <p:spPr>
          <a:xfrm>
            <a:off x="1143000" y="2343475"/>
            <a:ext cx="16324500" cy="2787900"/>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277" u="none" cap="none" strike="noStrike">
                <a:solidFill>
                  <a:srgbClr val="000000"/>
                </a:solidFill>
                <a:latin typeface="Alatsi"/>
                <a:ea typeface="Alatsi"/>
                <a:cs typeface="Alatsi"/>
                <a:sym typeface="Alatsi"/>
              </a:rPr>
              <a:t>Utilizaremos Metodología Ágil (Scrum)</a:t>
            </a:r>
            <a:endParaRPr/>
          </a:p>
          <a:p>
            <a:pPr indent="0" lvl="0" marL="0" marR="0" rtl="0" algn="ctr">
              <a:lnSpc>
                <a:spcPct val="139964"/>
              </a:lnSpc>
              <a:spcBef>
                <a:spcPts val="0"/>
              </a:spcBef>
              <a:spcAft>
                <a:spcPts val="0"/>
              </a:spcAft>
              <a:buNone/>
            </a:pPr>
            <a:r>
              <a:rPr b="0" i="0" lang="en-US" sz="2277" u="none" cap="none" strike="noStrike">
                <a:solidFill>
                  <a:srgbClr val="000000"/>
                </a:solidFill>
                <a:latin typeface="Alatsi"/>
                <a:ea typeface="Alatsi"/>
                <a:cs typeface="Alatsi"/>
                <a:sym typeface="Alatsi"/>
              </a:rPr>
              <a:t>Al utilizar Scrum, se garantiza una entrega continua de valor, una mejora constante del proceso, y una alta capacidad de adaptación a los cambios. Esto no solo asegura que el proyecto se mantenga alineado con los objetivos iniciales, sino que también permite que se ajusten las estrategias y entregables conforme se va avanzando en el proyecto, asegurando un resultado final que cumple con los requerimientos y expectativas del cliente.</a:t>
            </a:r>
            <a:endParaRPr/>
          </a:p>
          <a:p>
            <a:pPr indent="0" lvl="0" marL="0" marR="0" rtl="0" algn="ctr">
              <a:lnSpc>
                <a:spcPct val="133816"/>
              </a:lnSpc>
              <a:spcBef>
                <a:spcPts val="0"/>
              </a:spcBef>
              <a:spcAft>
                <a:spcPts val="0"/>
              </a:spcAft>
              <a:buNone/>
            </a:pPr>
            <a:r>
              <a:t/>
            </a:r>
            <a:endParaRPr b="0" i="0" sz="2177" u="none" cap="none" strike="noStrike">
              <a:solidFill>
                <a:srgbClr val="000000"/>
              </a:solidFill>
              <a:latin typeface="Alatsi"/>
              <a:ea typeface="Alatsi"/>
              <a:cs typeface="Alatsi"/>
              <a:sym typeface="Alatsi"/>
            </a:endParaRPr>
          </a:p>
        </p:txBody>
      </p:sp>
      <p:grpSp>
        <p:nvGrpSpPr>
          <p:cNvPr id="396" name="Google Shape;396;g3199cd5fdf5_1_79"/>
          <p:cNvGrpSpPr/>
          <p:nvPr/>
        </p:nvGrpSpPr>
        <p:grpSpPr>
          <a:xfrm>
            <a:off x="584200" y="6009497"/>
            <a:ext cx="4901962" cy="3189410"/>
            <a:chOff x="0" y="0"/>
            <a:chExt cx="6530724" cy="3939003"/>
          </a:xfrm>
        </p:grpSpPr>
        <p:sp>
          <p:nvSpPr>
            <p:cNvPr id="397" name="Google Shape;397;g3199cd5fdf5_1_79"/>
            <p:cNvSpPr/>
            <p:nvPr/>
          </p:nvSpPr>
          <p:spPr>
            <a:xfrm>
              <a:off x="0" y="0"/>
              <a:ext cx="6530724" cy="3939003"/>
            </a:xfrm>
            <a:custGeom>
              <a:rect b="b" l="l" r="r" t="t"/>
              <a:pathLst>
                <a:path extrusionOk="0" h="788984" w="1308107">
                  <a:moveTo>
                    <a:pt x="0" y="0"/>
                  </a:moveTo>
                  <a:lnTo>
                    <a:pt x="1308107" y="0"/>
                  </a:lnTo>
                  <a:lnTo>
                    <a:pt x="1308107" y="788984"/>
                  </a:lnTo>
                  <a:lnTo>
                    <a:pt x="0" y="788984"/>
                  </a:lnTo>
                  <a:close/>
                </a:path>
              </a:pathLst>
            </a:custGeom>
            <a:gradFill>
              <a:gsLst>
                <a:gs pos="0">
                  <a:srgbClr val="BBBABA"/>
                </a:gs>
                <a:gs pos="100000">
                  <a:srgbClr val="FFFFFF"/>
                </a:gs>
              </a:gsLst>
              <a:lin ang="0" scaled="0"/>
            </a:gradFill>
            <a:ln>
              <a:noFill/>
            </a:ln>
          </p:spPr>
        </p:sp>
        <p:sp>
          <p:nvSpPr>
            <p:cNvPr id="398" name="Google Shape;398;g3199cd5fdf5_1_79"/>
            <p:cNvSpPr txBox="1"/>
            <p:nvPr/>
          </p:nvSpPr>
          <p:spPr>
            <a:xfrm>
              <a:off x="417236" y="343757"/>
              <a:ext cx="5697300" cy="28665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2900" u="none" cap="none" strike="noStrike">
                  <a:solidFill>
                    <a:srgbClr val="000000"/>
                  </a:solidFill>
                  <a:latin typeface="Alatsi"/>
                  <a:ea typeface="Alatsi"/>
                  <a:cs typeface="Alatsi"/>
                  <a:sym typeface="Alatsi"/>
                </a:rPr>
                <a:t>-Reestructuración de excel</a:t>
              </a:r>
              <a:endParaRPr sz="2900"/>
            </a:p>
            <a:p>
              <a:pPr indent="0" lvl="0" marL="0" marR="0" rtl="0" algn="l">
                <a:lnSpc>
                  <a:spcPct val="139979"/>
                </a:lnSpc>
                <a:spcBef>
                  <a:spcPts val="0"/>
                </a:spcBef>
                <a:spcAft>
                  <a:spcPts val="0"/>
                </a:spcAft>
                <a:buNone/>
              </a:pPr>
              <a:r>
                <a:rPr b="0" i="0" lang="en-US" sz="2900" u="none" cap="none" strike="noStrike">
                  <a:solidFill>
                    <a:srgbClr val="000000"/>
                  </a:solidFill>
                  <a:latin typeface="Alatsi"/>
                  <a:ea typeface="Alatsi"/>
                  <a:cs typeface="Alatsi"/>
                  <a:sym typeface="Alatsi"/>
                </a:rPr>
                <a:t>-Digitalización de ficha</a:t>
              </a:r>
              <a:endParaRPr sz="2900"/>
            </a:p>
            <a:p>
              <a:pPr indent="0" lvl="0" marL="0" marR="0" rtl="0" algn="l">
                <a:lnSpc>
                  <a:spcPct val="139979"/>
                </a:lnSpc>
                <a:spcBef>
                  <a:spcPts val="0"/>
                </a:spcBef>
                <a:spcAft>
                  <a:spcPts val="0"/>
                </a:spcAft>
                <a:buNone/>
              </a:pPr>
              <a:r>
                <a:rPr b="0" i="0" lang="en-US" sz="2900" u="none" cap="none" strike="noStrike">
                  <a:solidFill>
                    <a:srgbClr val="000000"/>
                  </a:solidFill>
                  <a:latin typeface="Alatsi"/>
                  <a:ea typeface="Alatsi"/>
                  <a:cs typeface="Alatsi"/>
                  <a:sym typeface="Alatsi"/>
                </a:rPr>
                <a:t>-</a:t>
              </a:r>
              <a:r>
                <a:rPr lang="en-US" sz="2900">
                  <a:latin typeface="Alatsi"/>
                  <a:ea typeface="Alatsi"/>
                  <a:cs typeface="Alatsi"/>
                  <a:sym typeface="Alatsi"/>
                </a:rPr>
                <a:t>Login </a:t>
              </a:r>
              <a:endParaRPr sz="2900"/>
            </a:p>
            <a:p>
              <a:pPr indent="0" lvl="0" marL="0" marR="0" rtl="0" algn="l">
                <a:lnSpc>
                  <a:spcPct val="139979"/>
                </a:lnSpc>
                <a:spcBef>
                  <a:spcPts val="0"/>
                </a:spcBef>
                <a:spcAft>
                  <a:spcPts val="0"/>
                </a:spcAft>
                <a:buNone/>
              </a:pPr>
              <a:r>
                <a:rPr b="0" i="0" lang="en-US" sz="2900" u="none" cap="none" strike="noStrike">
                  <a:solidFill>
                    <a:srgbClr val="000000"/>
                  </a:solidFill>
                  <a:latin typeface="Alatsi"/>
                  <a:ea typeface="Alatsi"/>
                  <a:cs typeface="Alatsi"/>
                  <a:sym typeface="Alatsi"/>
                </a:rPr>
                <a:t>-</a:t>
              </a:r>
              <a:r>
                <a:rPr lang="en-US" sz="2900">
                  <a:latin typeface="Alatsi"/>
                  <a:ea typeface="Alatsi"/>
                  <a:cs typeface="Alatsi"/>
                  <a:sym typeface="Alatsi"/>
                </a:rPr>
                <a:t>Registro</a:t>
              </a:r>
              <a:endParaRPr sz="2900"/>
            </a:p>
          </p:txBody>
        </p:sp>
      </p:grpSp>
      <p:grpSp>
        <p:nvGrpSpPr>
          <p:cNvPr id="399" name="Google Shape;399;g3199cd5fdf5_1_79"/>
          <p:cNvGrpSpPr/>
          <p:nvPr/>
        </p:nvGrpSpPr>
        <p:grpSpPr>
          <a:xfrm>
            <a:off x="6371200" y="5778630"/>
            <a:ext cx="5008895" cy="3383061"/>
            <a:chOff x="0" y="-288903"/>
            <a:chExt cx="6550143" cy="4229355"/>
          </a:xfrm>
        </p:grpSpPr>
        <p:grpSp>
          <p:nvGrpSpPr>
            <p:cNvPr id="400" name="Google Shape;400;g3199cd5fdf5_1_79"/>
            <p:cNvGrpSpPr/>
            <p:nvPr/>
          </p:nvGrpSpPr>
          <p:grpSpPr>
            <a:xfrm>
              <a:off x="0" y="-288903"/>
              <a:ext cx="6550143" cy="4229355"/>
              <a:chOff x="0" y="-47625"/>
              <a:chExt cx="1079777" cy="697200"/>
            </a:xfrm>
          </p:grpSpPr>
          <p:sp>
            <p:nvSpPr>
              <p:cNvPr id="401" name="Google Shape;401;g3199cd5fdf5_1_79"/>
              <p:cNvSpPr/>
              <p:nvPr/>
            </p:nvSpPr>
            <p:spPr>
              <a:xfrm>
                <a:off x="0" y="0"/>
                <a:ext cx="1079777" cy="649440"/>
              </a:xfrm>
              <a:custGeom>
                <a:rect b="b" l="l" r="r" t="t"/>
                <a:pathLst>
                  <a:path extrusionOk="0" h="649440" w="1079777">
                    <a:moveTo>
                      <a:pt x="0" y="0"/>
                    </a:moveTo>
                    <a:lnTo>
                      <a:pt x="1079777" y="0"/>
                    </a:lnTo>
                    <a:lnTo>
                      <a:pt x="1079777" y="649440"/>
                    </a:lnTo>
                    <a:lnTo>
                      <a:pt x="0" y="649440"/>
                    </a:lnTo>
                    <a:close/>
                  </a:path>
                </a:pathLst>
              </a:custGeom>
              <a:gradFill>
                <a:gsLst>
                  <a:gs pos="0">
                    <a:srgbClr val="BBBABA"/>
                  </a:gs>
                  <a:gs pos="100000">
                    <a:srgbClr val="FFFFFF"/>
                  </a:gs>
                </a:gsLst>
                <a:lin ang="0" scaled="0"/>
              </a:gradFill>
              <a:ln>
                <a:noFill/>
              </a:ln>
            </p:spPr>
          </p:sp>
          <p:sp>
            <p:nvSpPr>
              <p:cNvPr id="402" name="Google Shape;402;g3199cd5fdf5_1_79"/>
              <p:cNvSpPr txBox="1"/>
              <p:nvPr/>
            </p:nvSpPr>
            <p:spPr>
              <a:xfrm>
                <a:off x="0" y="-47625"/>
                <a:ext cx="1079700" cy="697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3" name="Google Shape;403;g3199cd5fdf5_1_79"/>
            <p:cNvSpPr txBox="1"/>
            <p:nvPr/>
          </p:nvSpPr>
          <p:spPr>
            <a:xfrm>
              <a:off x="418485" y="589085"/>
              <a:ext cx="5713200" cy="21204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2900">
                  <a:latin typeface="Alatsi"/>
                  <a:ea typeface="Alatsi"/>
                  <a:cs typeface="Alatsi"/>
                  <a:sym typeface="Alatsi"/>
                </a:rPr>
                <a:t>-Perfil</a:t>
              </a:r>
              <a:endParaRPr sz="2900">
                <a:latin typeface="Alatsi"/>
                <a:ea typeface="Alatsi"/>
                <a:cs typeface="Alatsi"/>
                <a:sym typeface="Alatsi"/>
              </a:endParaRPr>
            </a:p>
            <a:p>
              <a:pPr indent="0" lvl="0" marL="0" marR="0" rtl="0" algn="l">
                <a:lnSpc>
                  <a:spcPct val="139979"/>
                </a:lnSpc>
                <a:spcBef>
                  <a:spcPts val="0"/>
                </a:spcBef>
                <a:spcAft>
                  <a:spcPts val="0"/>
                </a:spcAft>
                <a:buNone/>
              </a:pPr>
              <a:r>
                <a:rPr lang="en-US" sz="2900">
                  <a:latin typeface="Alatsi"/>
                  <a:ea typeface="Alatsi"/>
                  <a:cs typeface="Alatsi"/>
                  <a:sym typeface="Alatsi"/>
                </a:rPr>
                <a:t>-CRUD Mascotas</a:t>
              </a:r>
              <a:endParaRPr sz="2900">
                <a:latin typeface="Alatsi"/>
                <a:ea typeface="Alatsi"/>
                <a:cs typeface="Alatsi"/>
                <a:sym typeface="Alatsi"/>
              </a:endParaRPr>
            </a:p>
            <a:p>
              <a:pPr indent="0" lvl="0" marL="0" marR="0" rtl="0" algn="l">
                <a:lnSpc>
                  <a:spcPct val="139979"/>
                </a:lnSpc>
                <a:spcBef>
                  <a:spcPts val="0"/>
                </a:spcBef>
                <a:spcAft>
                  <a:spcPts val="0"/>
                </a:spcAft>
                <a:buNone/>
              </a:pPr>
              <a:r>
                <a:rPr lang="en-US" sz="2900">
                  <a:latin typeface="Alatsi"/>
                  <a:ea typeface="Alatsi"/>
                  <a:cs typeface="Alatsi"/>
                  <a:sym typeface="Alatsi"/>
                </a:rPr>
                <a:t>-CRUD Usuarios</a:t>
              </a:r>
              <a:endParaRPr sz="2900"/>
            </a:p>
          </p:txBody>
        </p:sp>
      </p:grpSp>
      <p:grpSp>
        <p:nvGrpSpPr>
          <p:cNvPr id="404" name="Google Shape;404;g3199cd5fdf5_1_79"/>
          <p:cNvGrpSpPr/>
          <p:nvPr/>
        </p:nvGrpSpPr>
        <p:grpSpPr>
          <a:xfrm>
            <a:off x="12513550" y="6024700"/>
            <a:ext cx="5167668" cy="3517998"/>
            <a:chOff x="0" y="0"/>
            <a:chExt cx="6890224" cy="4327181"/>
          </a:xfrm>
        </p:grpSpPr>
        <p:grpSp>
          <p:nvGrpSpPr>
            <p:cNvPr id="405" name="Google Shape;405;g3199cd5fdf5_1_79"/>
            <p:cNvGrpSpPr/>
            <p:nvPr/>
          </p:nvGrpSpPr>
          <p:grpSpPr>
            <a:xfrm>
              <a:off x="0" y="0"/>
              <a:ext cx="6890224" cy="4327181"/>
              <a:chOff x="0" y="0"/>
              <a:chExt cx="1120307" cy="703572"/>
            </a:xfrm>
          </p:grpSpPr>
          <p:sp>
            <p:nvSpPr>
              <p:cNvPr id="406" name="Google Shape;406;g3199cd5fdf5_1_79"/>
              <p:cNvSpPr/>
              <p:nvPr/>
            </p:nvSpPr>
            <p:spPr>
              <a:xfrm>
                <a:off x="0" y="0"/>
                <a:ext cx="1026088" cy="649440"/>
              </a:xfrm>
              <a:custGeom>
                <a:rect b="b" l="l" r="r" t="t"/>
                <a:pathLst>
                  <a:path extrusionOk="0" h="649440" w="1026088">
                    <a:moveTo>
                      <a:pt x="0" y="0"/>
                    </a:moveTo>
                    <a:lnTo>
                      <a:pt x="1026088" y="0"/>
                    </a:lnTo>
                    <a:lnTo>
                      <a:pt x="1026088" y="649440"/>
                    </a:lnTo>
                    <a:lnTo>
                      <a:pt x="0" y="649440"/>
                    </a:lnTo>
                    <a:close/>
                  </a:path>
                </a:pathLst>
              </a:custGeom>
              <a:gradFill>
                <a:gsLst>
                  <a:gs pos="0">
                    <a:srgbClr val="BBBABA"/>
                  </a:gs>
                  <a:gs pos="100000">
                    <a:srgbClr val="FFFFFF"/>
                  </a:gs>
                </a:gsLst>
                <a:lin ang="0" scaled="0"/>
              </a:gradFill>
              <a:ln>
                <a:noFill/>
              </a:ln>
            </p:spPr>
          </p:sp>
          <p:sp>
            <p:nvSpPr>
              <p:cNvPr id="407" name="Google Shape;407;g3199cd5fdf5_1_79"/>
              <p:cNvSpPr txBox="1"/>
              <p:nvPr/>
            </p:nvSpPr>
            <p:spPr>
              <a:xfrm>
                <a:off x="94307" y="6372"/>
                <a:ext cx="1026000" cy="697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8" name="Google Shape;408;g3199cd5fdf5_1_79"/>
            <p:cNvSpPr txBox="1"/>
            <p:nvPr/>
          </p:nvSpPr>
          <p:spPr>
            <a:xfrm>
              <a:off x="403154" y="594499"/>
              <a:ext cx="5504400" cy="20862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2900">
                  <a:latin typeface="Alatsi"/>
                  <a:ea typeface="Alatsi"/>
                  <a:cs typeface="Alatsi"/>
                  <a:sym typeface="Alatsi"/>
                </a:rPr>
                <a:t>-Notificación usuario</a:t>
              </a:r>
              <a:endParaRPr sz="2900">
                <a:latin typeface="Alatsi"/>
                <a:ea typeface="Alatsi"/>
                <a:cs typeface="Alatsi"/>
                <a:sym typeface="Alatsi"/>
              </a:endParaRPr>
            </a:p>
            <a:p>
              <a:pPr indent="0" lvl="0" marL="0" marR="0" rtl="0" algn="l">
                <a:lnSpc>
                  <a:spcPct val="139979"/>
                </a:lnSpc>
                <a:spcBef>
                  <a:spcPts val="0"/>
                </a:spcBef>
                <a:spcAft>
                  <a:spcPts val="0"/>
                </a:spcAft>
                <a:buNone/>
              </a:pPr>
              <a:r>
                <a:rPr lang="en-US" sz="2900">
                  <a:latin typeface="Alatsi"/>
                  <a:ea typeface="Alatsi"/>
                  <a:cs typeface="Alatsi"/>
                  <a:sym typeface="Alatsi"/>
                </a:rPr>
                <a:t>-Administracion</a:t>
              </a:r>
              <a:endParaRPr sz="2900">
                <a:latin typeface="Alatsi"/>
                <a:ea typeface="Alatsi"/>
                <a:cs typeface="Alatsi"/>
                <a:sym typeface="Alatsi"/>
              </a:endParaRPr>
            </a:p>
            <a:p>
              <a:pPr indent="0" lvl="0" marL="0" rtl="0" algn="l">
                <a:lnSpc>
                  <a:spcPct val="139979"/>
                </a:lnSpc>
                <a:spcBef>
                  <a:spcPts val="0"/>
                </a:spcBef>
                <a:spcAft>
                  <a:spcPts val="0"/>
                </a:spcAft>
                <a:buNone/>
              </a:pPr>
              <a:r>
                <a:rPr lang="en-US" sz="2900">
                  <a:solidFill>
                    <a:schemeClr val="dk1"/>
                  </a:solidFill>
                  <a:latin typeface="Alatsi"/>
                  <a:ea typeface="Alatsi"/>
                  <a:cs typeface="Alatsi"/>
                  <a:sym typeface="Alatsi"/>
                </a:rPr>
                <a:t>-Reserva de horas</a:t>
              </a:r>
              <a:endParaRPr sz="2900"/>
            </a:p>
          </p:txBody>
        </p:sp>
      </p:grpSp>
      <p:grpSp>
        <p:nvGrpSpPr>
          <p:cNvPr id="409" name="Google Shape;409;g3199cd5fdf5_1_79"/>
          <p:cNvGrpSpPr/>
          <p:nvPr/>
        </p:nvGrpSpPr>
        <p:grpSpPr>
          <a:xfrm>
            <a:off x="676100" y="4917099"/>
            <a:ext cx="3655361" cy="978263"/>
            <a:chOff x="0" y="-47625"/>
            <a:chExt cx="2401682" cy="488814"/>
          </a:xfrm>
        </p:grpSpPr>
        <p:sp>
          <p:nvSpPr>
            <p:cNvPr id="410" name="Google Shape;410;g3199cd5fdf5_1_79"/>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3199cd5fdf5_1_79"/>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2" name="Google Shape;412;g3199cd5fdf5_1_79"/>
          <p:cNvSpPr txBox="1"/>
          <p:nvPr/>
        </p:nvSpPr>
        <p:spPr>
          <a:xfrm>
            <a:off x="1442350" y="5046775"/>
            <a:ext cx="3000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Sprint l</a:t>
            </a:r>
            <a:endParaRPr>
              <a:solidFill>
                <a:schemeClr val="dk1"/>
              </a:solidFill>
            </a:endParaRPr>
          </a:p>
        </p:txBody>
      </p:sp>
      <p:grpSp>
        <p:nvGrpSpPr>
          <p:cNvPr id="413" name="Google Shape;413;g3199cd5fdf5_1_79"/>
          <p:cNvGrpSpPr/>
          <p:nvPr/>
        </p:nvGrpSpPr>
        <p:grpSpPr>
          <a:xfrm>
            <a:off x="6598900" y="4951549"/>
            <a:ext cx="3655361" cy="978263"/>
            <a:chOff x="0" y="-47625"/>
            <a:chExt cx="2401682" cy="488814"/>
          </a:xfrm>
        </p:grpSpPr>
        <p:sp>
          <p:nvSpPr>
            <p:cNvPr id="414" name="Google Shape;414;g3199cd5fdf5_1_79"/>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3199cd5fdf5_1_79"/>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6" name="Google Shape;416;g3199cd5fdf5_1_79"/>
          <p:cNvSpPr txBox="1"/>
          <p:nvPr/>
        </p:nvSpPr>
        <p:spPr>
          <a:xfrm>
            <a:off x="7365150" y="5081225"/>
            <a:ext cx="3000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Sprint ll</a:t>
            </a:r>
            <a:endParaRPr>
              <a:solidFill>
                <a:schemeClr val="dk1"/>
              </a:solidFill>
            </a:endParaRPr>
          </a:p>
        </p:txBody>
      </p:sp>
      <p:grpSp>
        <p:nvGrpSpPr>
          <p:cNvPr id="417" name="Google Shape;417;g3199cd5fdf5_1_79"/>
          <p:cNvGrpSpPr/>
          <p:nvPr/>
        </p:nvGrpSpPr>
        <p:grpSpPr>
          <a:xfrm>
            <a:off x="12646900" y="4976636"/>
            <a:ext cx="3655361" cy="978263"/>
            <a:chOff x="0" y="-47625"/>
            <a:chExt cx="2401682" cy="488814"/>
          </a:xfrm>
        </p:grpSpPr>
        <p:sp>
          <p:nvSpPr>
            <p:cNvPr id="418" name="Google Shape;418;g3199cd5fdf5_1_79"/>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3199cd5fdf5_1_79"/>
            <p:cNvSpPr txBox="1"/>
            <p:nvPr/>
          </p:nvSpPr>
          <p:spPr>
            <a:xfrm>
              <a:off x="45482" y="-47625"/>
              <a:ext cx="2356200" cy="488700"/>
            </a:xfrm>
            <a:prstGeom prst="rect">
              <a:avLst/>
            </a:prstGeom>
            <a:noFill/>
            <a:ln>
              <a:noFill/>
            </a:ln>
          </p:spPr>
          <p:txBody>
            <a:bodyPr anchorCtr="0" anchor="ctr" bIns="50800" lIns="50800" spcFirstLastPara="1" rIns="50800" wrap="square" tIns="50800">
              <a:noAutofit/>
            </a:bodyPr>
            <a:lstStyle/>
            <a:p>
              <a:pPr indent="0" lvl="0" marL="0" marR="0" rtl="0" algn="l">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0" name="Google Shape;420;g3199cd5fdf5_1_79"/>
          <p:cNvSpPr txBox="1"/>
          <p:nvPr/>
        </p:nvSpPr>
        <p:spPr>
          <a:xfrm>
            <a:off x="13413150" y="5106313"/>
            <a:ext cx="3000000" cy="7878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US" sz="3918">
                <a:solidFill>
                  <a:schemeClr val="dk1"/>
                </a:solidFill>
                <a:latin typeface="Alatsi"/>
                <a:ea typeface="Alatsi"/>
                <a:cs typeface="Alatsi"/>
                <a:sym typeface="Alatsi"/>
              </a:rPr>
              <a:t> Sprint lll</a:t>
            </a:r>
            <a:endParaRPr>
              <a:solidFill>
                <a:schemeClr val="dk1"/>
              </a:solidFill>
            </a:endParaRPr>
          </a:p>
        </p:txBody>
      </p:sp>
      <p:pic>
        <p:nvPicPr>
          <p:cNvPr id="421" name="Google Shape;421;g3199cd5fdf5_1_79"/>
          <p:cNvPicPr preferRelativeResize="0"/>
          <p:nvPr/>
        </p:nvPicPr>
        <p:blipFill>
          <a:blip r:embed="rId4">
            <a:alphaModFix/>
          </a:blip>
          <a:stretch>
            <a:fillRect/>
          </a:stretch>
        </p:blipFill>
        <p:spPr>
          <a:xfrm>
            <a:off x="315775" y="-875275"/>
            <a:ext cx="3142875" cy="314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