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latsi"/>
      <p:regular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jQwZqHXNAl6G5TRhVfQ0M2KzvP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Alatsi-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145295" y="-180826"/>
            <a:ext cx="18288000" cy="10467826"/>
            <a:chOff x="0" y="-47625"/>
            <a:chExt cx="4816593" cy="2756958"/>
          </a:xfrm>
        </p:grpSpPr>
        <p:sp>
          <p:nvSpPr>
            <p:cNvPr id="85" name="Google Shape;85;p1"/>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86" name="Google Shape;86;p1"/>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88" name="Google Shape;88;p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89" name="Google Shape;89;p1"/>
          <p:cNvGrpSpPr/>
          <p:nvPr/>
        </p:nvGrpSpPr>
        <p:grpSpPr>
          <a:xfrm>
            <a:off x="16118621" y="-98041"/>
            <a:ext cx="1562612" cy="1771266"/>
            <a:chOff x="0" y="-130721"/>
            <a:chExt cx="2083482" cy="2361688"/>
          </a:xfrm>
        </p:grpSpPr>
        <p:grpSp>
          <p:nvGrpSpPr>
            <p:cNvPr id="90" name="Google Shape;90;p1"/>
            <p:cNvGrpSpPr/>
            <p:nvPr/>
          </p:nvGrpSpPr>
          <p:grpSpPr>
            <a:xfrm>
              <a:off x="75599" y="-130721"/>
              <a:ext cx="1932284" cy="2361688"/>
              <a:chOff x="0" y="-47625"/>
              <a:chExt cx="703982" cy="860425"/>
            </a:xfrm>
          </p:grpSpPr>
          <p:sp>
            <p:nvSpPr>
              <p:cNvPr id="91" name="Google Shape;91;p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DFDDDD"/>
                  </a:gs>
                  <a:gs pos="100000">
                    <a:srgbClr val="FFFFFF"/>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75" u="none" cap="none" strike="noStrike">
                  <a:solidFill>
                    <a:srgbClr val="000000"/>
                  </a:solidFill>
                  <a:latin typeface="Open Sans"/>
                  <a:ea typeface="Open Sans"/>
                  <a:cs typeface="Open Sans"/>
                  <a:sym typeface="Open Sans"/>
                </a:rPr>
                <a:t>0</a:t>
              </a:r>
              <a:endParaRPr/>
            </a:p>
          </p:txBody>
        </p:sp>
      </p:grpSp>
      <p:grpSp>
        <p:nvGrpSpPr>
          <p:cNvPr id="94" name="Google Shape;94;p1"/>
          <p:cNvGrpSpPr/>
          <p:nvPr/>
        </p:nvGrpSpPr>
        <p:grpSpPr>
          <a:xfrm>
            <a:off x="3458658" y="606779"/>
            <a:ext cx="11370684" cy="2358971"/>
            <a:chOff x="0" y="-47625"/>
            <a:chExt cx="2356177" cy="488814"/>
          </a:xfrm>
        </p:grpSpPr>
        <p:sp>
          <p:nvSpPr>
            <p:cNvPr id="95" name="Google Shape;95;p1"/>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
          <p:cNvGrpSpPr/>
          <p:nvPr/>
        </p:nvGrpSpPr>
        <p:grpSpPr>
          <a:xfrm>
            <a:off x="6929793" y="3860398"/>
            <a:ext cx="4428414" cy="2973871"/>
            <a:chOff x="0" y="-47625"/>
            <a:chExt cx="898520" cy="603395"/>
          </a:xfrm>
        </p:grpSpPr>
        <p:sp>
          <p:nvSpPr>
            <p:cNvPr id="98" name="Google Shape;98;p1"/>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0" y="-47625"/>
              <a:ext cx="898520"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
          <p:cNvSpPr/>
          <p:nvPr/>
        </p:nvSpPr>
        <p:spPr>
          <a:xfrm>
            <a:off x="145295" y="7135067"/>
            <a:ext cx="11301259" cy="3362125"/>
          </a:xfrm>
          <a:custGeom>
            <a:rect b="b" l="l" r="r" t="t"/>
            <a:pathLst>
              <a:path extrusionOk="0" h="3362125" w="11301259">
                <a:moveTo>
                  <a:pt x="0" y="0"/>
                </a:moveTo>
                <a:lnTo>
                  <a:pt x="11301259" y="0"/>
                </a:lnTo>
                <a:lnTo>
                  <a:pt x="11301259" y="3362125"/>
                </a:lnTo>
                <a:lnTo>
                  <a:pt x="0" y="3362125"/>
                </a:lnTo>
                <a:lnTo>
                  <a:pt x="0" y="0"/>
                </a:lnTo>
                <a:close/>
              </a:path>
            </a:pathLst>
          </a:custGeom>
          <a:blipFill rotWithShape="1">
            <a:blip r:embed="rId4">
              <a:alphaModFix/>
            </a:blip>
            <a:stretch>
              <a:fillRect b="0" l="0" r="0" t="0"/>
            </a:stretch>
          </a:blipFill>
          <a:ln>
            <a:noFill/>
          </a:ln>
        </p:spPr>
      </p:sp>
      <p:sp>
        <p:nvSpPr>
          <p:cNvPr id="101" name="Google Shape;101;p1"/>
          <p:cNvSpPr txBox="1"/>
          <p:nvPr/>
        </p:nvSpPr>
        <p:spPr>
          <a:xfrm>
            <a:off x="2976621" y="850067"/>
            <a:ext cx="12625348" cy="19974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Proyecto APT: Sistema Web de veterinaria Chacabuco</a:t>
            </a:r>
            <a:endParaRPr/>
          </a:p>
        </p:txBody>
      </p:sp>
      <p:sp>
        <p:nvSpPr>
          <p:cNvPr id="102" name="Google Shape;102;p1"/>
          <p:cNvSpPr txBox="1"/>
          <p:nvPr/>
        </p:nvSpPr>
        <p:spPr>
          <a:xfrm>
            <a:off x="6767950" y="4058025"/>
            <a:ext cx="5042700" cy="32007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Integrantes: </a:t>
            </a:r>
            <a:endParaRPr/>
          </a:p>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Bryan Balladares</a:t>
            </a:r>
            <a:endParaRPr/>
          </a:p>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Ignacio Estay</a:t>
            </a:r>
            <a:endParaRPr/>
          </a:p>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Ignacio Llorens</a:t>
            </a:r>
            <a:endParaRPr/>
          </a:p>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Fecha: 18-11-2024</a:t>
            </a:r>
            <a:endParaRPr/>
          </a:p>
          <a:p>
            <a:pPr indent="0" lvl="0" marL="0" marR="0" rtl="0" algn="ctr">
              <a:lnSpc>
                <a:spcPct val="140009"/>
              </a:lnSpc>
              <a:spcBef>
                <a:spcPts val="0"/>
              </a:spcBef>
              <a:spcAft>
                <a:spcPts val="0"/>
              </a:spcAft>
              <a:buNone/>
            </a:pPr>
            <a:r>
              <a:rPr b="0" i="0" lang="en-US" sz="2212" u="none" cap="none" strike="noStrike">
                <a:solidFill>
                  <a:srgbClr val="000000"/>
                </a:solidFill>
                <a:latin typeface="Alatsi"/>
                <a:ea typeface="Alatsi"/>
                <a:cs typeface="Alatsi"/>
                <a:sym typeface="Alatsi"/>
              </a:rPr>
              <a:t>Docente: Francia Berna</a:t>
            </a:r>
            <a:endParaRPr/>
          </a:p>
          <a:p>
            <a:pPr indent="0" lvl="0" marL="0" marR="0" rtl="0" algn="ctr">
              <a:lnSpc>
                <a:spcPct val="140009"/>
              </a:lnSpc>
              <a:spcBef>
                <a:spcPts val="0"/>
              </a:spcBef>
              <a:spcAft>
                <a:spcPts val="0"/>
              </a:spcAft>
              <a:buNone/>
            </a:pPr>
            <a:r>
              <a:t/>
            </a:r>
            <a:endParaRPr b="0" i="0" sz="2212" u="none" cap="none" strike="noStrike">
              <a:solidFill>
                <a:srgbClr val="000000"/>
              </a:solidFill>
              <a:latin typeface="Alatsi"/>
              <a:ea typeface="Alatsi"/>
              <a:cs typeface="Alatsi"/>
              <a:sym typeface="Alatsi"/>
            </a:endParaRPr>
          </a:p>
        </p:txBody>
      </p:sp>
      <p:pic>
        <p:nvPicPr>
          <p:cNvPr id="103" name="Google Shape;103;p1"/>
          <p:cNvPicPr preferRelativeResize="0"/>
          <p:nvPr/>
        </p:nvPicPr>
        <p:blipFill>
          <a:blip r:embed="rId5">
            <a:alphaModFix/>
          </a:blip>
          <a:stretch>
            <a:fillRect/>
          </a:stretch>
        </p:blipFill>
        <p:spPr>
          <a:xfrm>
            <a:off x="14361400" y="6648550"/>
            <a:ext cx="3886200" cy="349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10"/>
          <p:cNvGrpSpPr/>
          <p:nvPr/>
        </p:nvGrpSpPr>
        <p:grpSpPr>
          <a:xfrm>
            <a:off x="0" y="-180826"/>
            <a:ext cx="18288000" cy="10467826"/>
            <a:chOff x="0" y="-47625"/>
            <a:chExt cx="4816593" cy="2756958"/>
          </a:xfrm>
        </p:grpSpPr>
        <p:sp>
          <p:nvSpPr>
            <p:cNvPr id="363" name="Google Shape;363;p10"/>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364" name="Google Shape;364;p10"/>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5" name="Google Shape;365;p10"/>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66" name="Google Shape;366;p10"/>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67" name="Google Shape;367;p10"/>
          <p:cNvGrpSpPr/>
          <p:nvPr/>
        </p:nvGrpSpPr>
        <p:grpSpPr>
          <a:xfrm>
            <a:off x="16118621" y="-98041"/>
            <a:ext cx="1562612" cy="1771266"/>
            <a:chOff x="0" y="-130721"/>
            <a:chExt cx="2083482" cy="2361688"/>
          </a:xfrm>
        </p:grpSpPr>
        <p:grpSp>
          <p:nvGrpSpPr>
            <p:cNvPr id="368" name="Google Shape;368;p10"/>
            <p:cNvGrpSpPr/>
            <p:nvPr/>
          </p:nvGrpSpPr>
          <p:grpSpPr>
            <a:xfrm>
              <a:off x="75599" y="-130721"/>
              <a:ext cx="1932284" cy="2361688"/>
              <a:chOff x="0" y="-47625"/>
              <a:chExt cx="703982" cy="860425"/>
            </a:xfrm>
          </p:grpSpPr>
          <p:sp>
            <p:nvSpPr>
              <p:cNvPr id="369" name="Google Shape;369;p10"/>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1" name="Google Shape;371;p10"/>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8</a:t>
              </a:r>
              <a:endParaRPr/>
            </a:p>
          </p:txBody>
        </p:sp>
      </p:grpSp>
      <p:grpSp>
        <p:nvGrpSpPr>
          <p:cNvPr id="372" name="Google Shape;372;p10"/>
          <p:cNvGrpSpPr/>
          <p:nvPr/>
        </p:nvGrpSpPr>
        <p:grpSpPr>
          <a:xfrm>
            <a:off x="3814370" y="-107706"/>
            <a:ext cx="10571285" cy="1674961"/>
            <a:chOff x="0" y="-47625"/>
            <a:chExt cx="2356177" cy="373323"/>
          </a:xfrm>
        </p:grpSpPr>
        <p:sp>
          <p:nvSpPr>
            <p:cNvPr id="373" name="Google Shape;373;p10"/>
            <p:cNvSpPr/>
            <p:nvPr/>
          </p:nvSpPr>
          <p:spPr>
            <a:xfrm>
              <a:off x="0" y="0"/>
              <a:ext cx="2356177" cy="325698"/>
            </a:xfrm>
            <a:custGeom>
              <a:rect b="b" l="l" r="r" t="t"/>
              <a:pathLst>
                <a:path extrusionOk="0" h="325698" w="2356177">
                  <a:moveTo>
                    <a:pt x="2152977" y="0"/>
                  </a:moveTo>
                  <a:cubicBezTo>
                    <a:pt x="2265201" y="0"/>
                    <a:pt x="2356177" y="72910"/>
                    <a:pt x="2356177" y="162849"/>
                  </a:cubicBezTo>
                  <a:cubicBezTo>
                    <a:pt x="2356177" y="252788"/>
                    <a:pt x="2265201" y="325698"/>
                    <a:pt x="2152977" y="325698"/>
                  </a:cubicBezTo>
                  <a:lnTo>
                    <a:pt x="203200" y="325698"/>
                  </a:lnTo>
                  <a:cubicBezTo>
                    <a:pt x="90976" y="325698"/>
                    <a:pt x="0" y="252788"/>
                    <a:pt x="0" y="162849"/>
                  </a:cubicBezTo>
                  <a:cubicBezTo>
                    <a:pt x="0" y="72910"/>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txBox="1"/>
            <p:nvPr/>
          </p:nvSpPr>
          <p:spPr>
            <a:xfrm>
              <a:off x="0" y="-47625"/>
              <a:ext cx="2356177" cy="3733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5" name="Google Shape;375;p10"/>
          <p:cNvGrpSpPr/>
          <p:nvPr/>
        </p:nvGrpSpPr>
        <p:grpSpPr>
          <a:xfrm>
            <a:off x="518800" y="2587968"/>
            <a:ext cx="8047211" cy="2321627"/>
            <a:chOff x="0" y="-207339"/>
            <a:chExt cx="10729615" cy="2911496"/>
          </a:xfrm>
        </p:grpSpPr>
        <p:grpSp>
          <p:nvGrpSpPr>
            <p:cNvPr id="376" name="Google Shape;376;p10"/>
            <p:cNvGrpSpPr/>
            <p:nvPr/>
          </p:nvGrpSpPr>
          <p:grpSpPr>
            <a:xfrm>
              <a:off x="0" y="-207339"/>
              <a:ext cx="10729615" cy="2911496"/>
              <a:chOff x="0" y="-47625"/>
              <a:chExt cx="2464555" cy="668760"/>
            </a:xfrm>
          </p:grpSpPr>
          <p:sp>
            <p:nvSpPr>
              <p:cNvPr id="377" name="Google Shape;377;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378" name="Google Shape;378;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9" name="Google Shape;379;p10"/>
            <p:cNvSpPr txBox="1"/>
            <p:nvPr/>
          </p:nvSpPr>
          <p:spPr>
            <a:xfrm>
              <a:off x="841561" y="125723"/>
              <a:ext cx="9358500" cy="24981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Poder registrar nuevas reservas de pacientes en el sistema de manera digital</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Reducir el tiempo de espera de los pacientes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Alta</a:t>
              </a:r>
              <a:endParaRPr/>
            </a:p>
          </p:txBody>
        </p:sp>
      </p:grpSp>
      <p:sp>
        <p:nvSpPr>
          <p:cNvPr id="380" name="Google Shape;380;p10"/>
          <p:cNvSpPr/>
          <p:nvPr/>
        </p:nvSpPr>
        <p:spPr>
          <a:xfrm>
            <a:off x="8556836" y="8608966"/>
            <a:ext cx="1086353" cy="1102388"/>
          </a:xfrm>
          <a:custGeom>
            <a:rect b="b" l="l" r="r" t="t"/>
            <a:pathLst>
              <a:path extrusionOk="0" h="1102388" w="1086353">
                <a:moveTo>
                  <a:pt x="0" y="0"/>
                </a:moveTo>
                <a:lnTo>
                  <a:pt x="1086353" y="0"/>
                </a:lnTo>
                <a:lnTo>
                  <a:pt x="1086353" y="1102387"/>
                </a:lnTo>
                <a:lnTo>
                  <a:pt x="0" y="1102387"/>
                </a:lnTo>
                <a:lnTo>
                  <a:pt x="0" y="0"/>
                </a:lnTo>
                <a:close/>
              </a:path>
            </a:pathLst>
          </a:custGeom>
          <a:blipFill rotWithShape="1">
            <a:blip r:embed="rId4">
              <a:alphaModFix/>
            </a:blip>
            <a:stretch>
              <a:fillRect b="0" l="0" r="0" t="0"/>
            </a:stretch>
          </a:blipFill>
          <a:ln>
            <a:noFill/>
          </a:ln>
        </p:spPr>
      </p:sp>
      <p:sp>
        <p:nvSpPr>
          <p:cNvPr id="381" name="Google Shape;381;p10"/>
          <p:cNvSpPr txBox="1"/>
          <p:nvPr/>
        </p:nvSpPr>
        <p:spPr>
          <a:xfrm>
            <a:off x="2831326" y="295086"/>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Historias de usuario</a:t>
            </a:r>
            <a:endParaRPr/>
          </a:p>
        </p:txBody>
      </p:sp>
      <p:sp>
        <p:nvSpPr>
          <p:cNvPr id="382" name="Google Shape;382;p10"/>
          <p:cNvSpPr txBox="1"/>
          <p:nvPr/>
        </p:nvSpPr>
        <p:spPr>
          <a:xfrm>
            <a:off x="9401446" y="1894075"/>
            <a:ext cx="60444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HU2</a:t>
            </a:r>
            <a:r>
              <a:rPr b="0" i="0" lang="en-US" sz="3918" u="none" cap="none" strike="noStrike">
                <a:solidFill>
                  <a:srgbClr val="000000"/>
                </a:solidFill>
                <a:latin typeface="Alatsi"/>
                <a:ea typeface="Alatsi"/>
                <a:cs typeface="Alatsi"/>
                <a:sym typeface="Alatsi"/>
              </a:rPr>
              <a:t> - Excel de fichas</a:t>
            </a:r>
            <a:endParaRPr/>
          </a:p>
        </p:txBody>
      </p:sp>
      <p:sp>
        <p:nvSpPr>
          <p:cNvPr id="383" name="Google Shape;383;p10"/>
          <p:cNvSpPr txBox="1"/>
          <p:nvPr/>
        </p:nvSpPr>
        <p:spPr>
          <a:xfrm>
            <a:off x="648864" y="1894075"/>
            <a:ext cx="7092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HU1 - </a:t>
            </a:r>
            <a:r>
              <a:rPr lang="en-US" sz="3918">
                <a:latin typeface="Alatsi"/>
                <a:ea typeface="Alatsi"/>
                <a:cs typeface="Alatsi"/>
                <a:sym typeface="Alatsi"/>
              </a:rPr>
              <a:t>Reservas</a:t>
            </a:r>
            <a:endParaRPr/>
          </a:p>
        </p:txBody>
      </p:sp>
      <p:grpSp>
        <p:nvGrpSpPr>
          <p:cNvPr id="384" name="Google Shape;384;p10"/>
          <p:cNvGrpSpPr/>
          <p:nvPr/>
        </p:nvGrpSpPr>
        <p:grpSpPr>
          <a:xfrm>
            <a:off x="9291375" y="2587977"/>
            <a:ext cx="8047211" cy="2367046"/>
            <a:chOff x="0" y="-207339"/>
            <a:chExt cx="10729615" cy="2911496"/>
          </a:xfrm>
        </p:grpSpPr>
        <p:grpSp>
          <p:nvGrpSpPr>
            <p:cNvPr id="385" name="Google Shape;385;p10"/>
            <p:cNvGrpSpPr/>
            <p:nvPr/>
          </p:nvGrpSpPr>
          <p:grpSpPr>
            <a:xfrm>
              <a:off x="0" y="-207339"/>
              <a:ext cx="10729615" cy="2911496"/>
              <a:chOff x="0" y="-47625"/>
              <a:chExt cx="2464555" cy="668760"/>
            </a:xfrm>
          </p:grpSpPr>
          <p:sp>
            <p:nvSpPr>
              <p:cNvPr id="386" name="Google Shape;386;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387" name="Google Shape;387;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8" name="Google Shape;388;p10"/>
            <p:cNvSpPr txBox="1"/>
            <p:nvPr/>
          </p:nvSpPr>
          <p:spPr>
            <a:xfrm>
              <a:off x="841561" y="125723"/>
              <a:ext cx="9358500" cy="24501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Reestructurar el Excel, en el cual tomamos las fichas y otros datos de los pacientes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Tener una mejor visualización y registro</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Baja</a:t>
              </a:r>
              <a:endParaRPr/>
            </a:p>
          </p:txBody>
        </p:sp>
      </p:grpSp>
      <p:grpSp>
        <p:nvGrpSpPr>
          <p:cNvPr id="389" name="Google Shape;389;p10"/>
          <p:cNvGrpSpPr/>
          <p:nvPr/>
        </p:nvGrpSpPr>
        <p:grpSpPr>
          <a:xfrm>
            <a:off x="548363" y="5854820"/>
            <a:ext cx="8047211" cy="2477683"/>
            <a:chOff x="0" y="-207339"/>
            <a:chExt cx="10729615" cy="2911496"/>
          </a:xfrm>
        </p:grpSpPr>
        <p:grpSp>
          <p:nvGrpSpPr>
            <p:cNvPr id="390" name="Google Shape;390;p10"/>
            <p:cNvGrpSpPr/>
            <p:nvPr/>
          </p:nvGrpSpPr>
          <p:grpSpPr>
            <a:xfrm>
              <a:off x="0" y="-207339"/>
              <a:ext cx="10729615" cy="2911496"/>
              <a:chOff x="0" y="-47625"/>
              <a:chExt cx="2464555" cy="668760"/>
            </a:xfrm>
          </p:grpSpPr>
          <p:sp>
            <p:nvSpPr>
              <p:cNvPr id="391" name="Google Shape;391;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392" name="Google Shape;392;p10"/>
              <p:cNvSpPr txBox="1"/>
              <p:nvPr/>
            </p:nvSpPr>
            <p:spPr>
              <a:xfrm>
                <a:off x="0" y="-47625"/>
                <a:ext cx="2464555" cy="66876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3" name="Google Shape;393;p10"/>
            <p:cNvSpPr txBox="1"/>
            <p:nvPr/>
          </p:nvSpPr>
          <p:spPr>
            <a:xfrm>
              <a:off x="841561" y="125723"/>
              <a:ext cx="9358500" cy="23406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Poder notificar a los usuarios sobre sus reservas en la veterinaria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Mejorar el servicio para los usuarios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Alta</a:t>
              </a:r>
              <a:endParaRPr/>
            </a:p>
          </p:txBody>
        </p:sp>
      </p:grpSp>
      <p:sp>
        <p:nvSpPr>
          <p:cNvPr id="394" name="Google Shape;394;p10"/>
          <p:cNvSpPr txBox="1"/>
          <p:nvPr/>
        </p:nvSpPr>
        <p:spPr>
          <a:xfrm>
            <a:off x="648864" y="5251518"/>
            <a:ext cx="7092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HU3 - </a:t>
            </a:r>
            <a:r>
              <a:rPr lang="en-US" sz="3918">
                <a:latin typeface="Alatsi"/>
                <a:ea typeface="Alatsi"/>
                <a:cs typeface="Alatsi"/>
                <a:sym typeface="Alatsi"/>
              </a:rPr>
              <a:t>Notificaciones</a:t>
            </a:r>
            <a:endParaRPr/>
          </a:p>
        </p:txBody>
      </p:sp>
      <p:sp>
        <p:nvSpPr>
          <p:cNvPr id="395" name="Google Shape;395;p10"/>
          <p:cNvSpPr txBox="1"/>
          <p:nvPr/>
        </p:nvSpPr>
        <p:spPr>
          <a:xfrm>
            <a:off x="9401449" y="5251525"/>
            <a:ext cx="60444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HU4 - Consultas</a:t>
            </a:r>
            <a:endParaRPr sz="3918">
              <a:latin typeface="Alatsi"/>
              <a:ea typeface="Alatsi"/>
              <a:cs typeface="Alatsi"/>
              <a:sym typeface="Alatsi"/>
            </a:endParaRPr>
          </a:p>
        </p:txBody>
      </p:sp>
      <p:grpSp>
        <p:nvGrpSpPr>
          <p:cNvPr id="396" name="Google Shape;396;p10"/>
          <p:cNvGrpSpPr/>
          <p:nvPr/>
        </p:nvGrpSpPr>
        <p:grpSpPr>
          <a:xfrm>
            <a:off x="9401450" y="5869769"/>
            <a:ext cx="8047211" cy="2771925"/>
            <a:chOff x="0" y="-207329"/>
            <a:chExt cx="10729615" cy="3303056"/>
          </a:xfrm>
        </p:grpSpPr>
        <p:grpSp>
          <p:nvGrpSpPr>
            <p:cNvPr id="397" name="Google Shape;397;p10"/>
            <p:cNvGrpSpPr/>
            <p:nvPr/>
          </p:nvGrpSpPr>
          <p:grpSpPr>
            <a:xfrm>
              <a:off x="0" y="-207329"/>
              <a:ext cx="10729615" cy="3303056"/>
              <a:chOff x="0" y="-47623"/>
              <a:chExt cx="2464555" cy="758700"/>
            </a:xfrm>
          </p:grpSpPr>
          <p:sp>
            <p:nvSpPr>
              <p:cNvPr id="398" name="Google Shape;398;p10"/>
              <p:cNvSpPr/>
              <p:nvPr/>
            </p:nvSpPr>
            <p:spPr>
              <a:xfrm>
                <a:off x="0" y="0"/>
                <a:ext cx="2464555" cy="621135"/>
              </a:xfrm>
              <a:custGeom>
                <a:rect b="b" l="l" r="r" t="t"/>
                <a:pathLst>
                  <a:path extrusionOk="0" h="621135" w="2464555">
                    <a:moveTo>
                      <a:pt x="0" y="0"/>
                    </a:moveTo>
                    <a:lnTo>
                      <a:pt x="2464555" y="0"/>
                    </a:lnTo>
                    <a:lnTo>
                      <a:pt x="2464555" y="621135"/>
                    </a:lnTo>
                    <a:lnTo>
                      <a:pt x="0" y="621135"/>
                    </a:lnTo>
                    <a:close/>
                  </a:path>
                </a:pathLst>
              </a:custGeom>
              <a:gradFill>
                <a:gsLst>
                  <a:gs pos="0">
                    <a:srgbClr val="BBBABA"/>
                  </a:gs>
                  <a:gs pos="100000">
                    <a:srgbClr val="FFFFFF"/>
                  </a:gs>
                </a:gsLst>
                <a:lin ang="0" scaled="0"/>
              </a:gradFill>
              <a:ln>
                <a:noFill/>
              </a:ln>
            </p:spPr>
          </p:sp>
          <p:sp>
            <p:nvSpPr>
              <p:cNvPr id="399" name="Google Shape;399;p10"/>
              <p:cNvSpPr txBox="1"/>
              <p:nvPr/>
            </p:nvSpPr>
            <p:spPr>
              <a:xfrm>
                <a:off x="1" y="-47623"/>
                <a:ext cx="2464500" cy="758700"/>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0" name="Google Shape;400;p10"/>
            <p:cNvSpPr txBox="1"/>
            <p:nvPr/>
          </p:nvSpPr>
          <p:spPr>
            <a:xfrm>
              <a:off x="841572" y="125736"/>
              <a:ext cx="9358500" cy="23736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Como</a:t>
              </a:r>
              <a:r>
                <a:rPr b="0" i="0" lang="en-US" sz="1961" u="none" cap="none" strike="noStrike">
                  <a:solidFill>
                    <a:srgbClr val="7F1914"/>
                  </a:solidFill>
                  <a:latin typeface="Alatsi"/>
                  <a:ea typeface="Alatsi"/>
                  <a:cs typeface="Alatsi"/>
                  <a:sym typeface="Alatsi"/>
                </a:rPr>
                <a:t>: Cirujana</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Quiero</a:t>
              </a:r>
              <a:r>
                <a:rPr b="0" i="0" lang="en-US" sz="1961" u="none" cap="none" strike="noStrike">
                  <a:solidFill>
                    <a:srgbClr val="7F1914"/>
                  </a:solidFill>
                  <a:latin typeface="Alatsi"/>
                  <a:ea typeface="Alatsi"/>
                  <a:cs typeface="Alatsi"/>
                  <a:sym typeface="Alatsi"/>
                </a:rPr>
                <a:t>: Poder tener un registro de las consultas y reclamos de los usuarios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Para poder</a:t>
              </a:r>
              <a:r>
                <a:rPr b="0" i="0" lang="en-US" sz="1961" u="none" cap="none" strike="noStrike">
                  <a:solidFill>
                    <a:srgbClr val="7F1914"/>
                  </a:solidFill>
                  <a:latin typeface="Alatsi"/>
                  <a:ea typeface="Alatsi"/>
                  <a:cs typeface="Alatsi"/>
                  <a:sym typeface="Alatsi"/>
                </a:rPr>
                <a:t>: Mejorar el servicio para los usuarios</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Prioridad</a:t>
              </a:r>
              <a:r>
                <a:rPr b="0" i="0" lang="en-US" sz="1961" u="none" cap="none" strike="noStrike">
                  <a:solidFill>
                    <a:srgbClr val="7F1914"/>
                  </a:solidFill>
                  <a:latin typeface="Alatsi"/>
                  <a:ea typeface="Alatsi"/>
                  <a:cs typeface="Alatsi"/>
                  <a:sym typeface="Alatsi"/>
                </a:rPr>
                <a:t>: Alta</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pSp>
        <p:nvGrpSpPr>
          <p:cNvPr id="405" name="Google Shape;405;p11"/>
          <p:cNvGrpSpPr/>
          <p:nvPr/>
        </p:nvGrpSpPr>
        <p:grpSpPr>
          <a:xfrm>
            <a:off x="0" y="29366"/>
            <a:ext cx="18288000" cy="10467826"/>
            <a:chOff x="0" y="-47625"/>
            <a:chExt cx="4816593" cy="2756958"/>
          </a:xfrm>
        </p:grpSpPr>
        <p:sp>
          <p:nvSpPr>
            <p:cNvPr id="406" name="Google Shape;406;p11"/>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407" name="Google Shape;407;p11"/>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8" name="Google Shape;408;p11"/>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09" name="Google Shape;409;p11"/>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10" name="Google Shape;410;p11"/>
          <p:cNvGrpSpPr/>
          <p:nvPr/>
        </p:nvGrpSpPr>
        <p:grpSpPr>
          <a:xfrm>
            <a:off x="16118621" y="-98041"/>
            <a:ext cx="1562612" cy="1771266"/>
            <a:chOff x="0" y="-130721"/>
            <a:chExt cx="2083482" cy="2361688"/>
          </a:xfrm>
        </p:grpSpPr>
        <p:grpSp>
          <p:nvGrpSpPr>
            <p:cNvPr id="411" name="Google Shape;411;p11"/>
            <p:cNvGrpSpPr/>
            <p:nvPr/>
          </p:nvGrpSpPr>
          <p:grpSpPr>
            <a:xfrm>
              <a:off x="75599" y="-130721"/>
              <a:ext cx="1932284" cy="2361688"/>
              <a:chOff x="0" y="-47625"/>
              <a:chExt cx="703982" cy="860425"/>
            </a:xfrm>
          </p:grpSpPr>
          <p:sp>
            <p:nvSpPr>
              <p:cNvPr id="412" name="Google Shape;412;p11"/>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4" name="Google Shape;414;p11"/>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75" u="none" cap="none" strike="noStrike">
                  <a:solidFill>
                    <a:srgbClr val="000000"/>
                  </a:solidFill>
                  <a:latin typeface="Open Sans"/>
                  <a:ea typeface="Open Sans"/>
                  <a:cs typeface="Open Sans"/>
                  <a:sym typeface="Open Sans"/>
                </a:rPr>
                <a:t>9</a:t>
              </a:r>
              <a:endParaRPr/>
            </a:p>
          </p:txBody>
        </p:sp>
      </p:grpSp>
      <p:grpSp>
        <p:nvGrpSpPr>
          <p:cNvPr id="415" name="Google Shape;415;p11"/>
          <p:cNvGrpSpPr/>
          <p:nvPr/>
        </p:nvGrpSpPr>
        <p:grpSpPr>
          <a:xfrm>
            <a:off x="3063550" y="3364226"/>
            <a:ext cx="12160838" cy="1992989"/>
            <a:chOff x="0" y="-47625"/>
            <a:chExt cx="1328313" cy="247604"/>
          </a:xfrm>
        </p:grpSpPr>
        <p:sp>
          <p:nvSpPr>
            <p:cNvPr id="416" name="Google Shape;416;p11"/>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8" name="Google Shape;418;p11"/>
          <p:cNvSpPr/>
          <p:nvPr/>
        </p:nvSpPr>
        <p:spPr>
          <a:xfrm>
            <a:off x="7421151" y="6009632"/>
            <a:ext cx="3445699" cy="3740243"/>
          </a:xfrm>
          <a:custGeom>
            <a:rect b="b" l="l" r="r" t="t"/>
            <a:pathLst>
              <a:path extrusionOk="0" h="3740243" w="3445699">
                <a:moveTo>
                  <a:pt x="0" y="0"/>
                </a:moveTo>
                <a:lnTo>
                  <a:pt x="3445698" y="0"/>
                </a:lnTo>
                <a:lnTo>
                  <a:pt x="3445698" y="3740242"/>
                </a:lnTo>
                <a:lnTo>
                  <a:pt x="0" y="3740242"/>
                </a:lnTo>
                <a:lnTo>
                  <a:pt x="0" y="0"/>
                </a:lnTo>
                <a:close/>
              </a:path>
            </a:pathLst>
          </a:custGeom>
          <a:blipFill rotWithShape="1">
            <a:blip r:embed="rId4">
              <a:alphaModFix/>
            </a:blip>
            <a:stretch>
              <a:fillRect b="0" l="0" r="0" t="0"/>
            </a:stretch>
          </a:blipFill>
          <a:ln>
            <a:noFill/>
          </a:ln>
        </p:spPr>
      </p:sp>
      <p:sp>
        <p:nvSpPr>
          <p:cNvPr id="419" name="Google Shape;419;p11"/>
          <p:cNvSpPr txBox="1"/>
          <p:nvPr/>
        </p:nvSpPr>
        <p:spPr>
          <a:xfrm>
            <a:off x="2831326" y="4165221"/>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Demostración del sistema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12"/>
          <p:cNvGrpSpPr/>
          <p:nvPr/>
        </p:nvGrpSpPr>
        <p:grpSpPr>
          <a:xfrm>
            <a:off x="0" y="29366"/>
            <a:ext cx="18288000" cy="10467826"/>
            <a:chOff x="0" y="-47625"/>
            <a:chExt cx="4816593" cy="2756958"/>
          </a:xfrm>
        </p:grpSpPr>
        <p:sp>
          <p:nvSpPr>
            <p:cNvPr id="425" name="Google Shape;425;p12"/>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426" name="Google Shape;426;p12"/>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7" name="Google Shape;427;p12"/>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428" name="Google Shape;428;p12"/>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429" name="Google Shape;429;p12"/>
          <p:cNvGrpSpPr/>
          <p:nvPr/>
        </p:nvGrpSpPr>
        <p:grpSpPr>
          <a:xfrm>
            <a:off x="16118621" y="-98041"/>
            <a:ext cx="1562612" cy="1771266"/>
            <a:chOff x="0" y="-130721"/>
            <a:chExt cx="2083482" cy="2361688"/>
          </a:xfrm>
        </p:grpSpPr>
        <p:grpSp>
          <p:nvGrpSpPr>
            <p:cNvPr id="430" name="Google Shape;430;p12"/>
            <p:cNvGrpSpPr/>
            <p:nvPr/>
          </p:nvGrpSpPr>
          <p:grpSpPr>
            <a:xfrm>
              <a:off x="75599" y="-130721"/>
              <a:ext cx="1932284" cy="2361688"/>
              <a:chOff x="0" y="-47625"/>
              <a:chExt cx="703982" cy="860425"/>
            </a:xfrm>
          </p:grpSpPr>
          <p:sp>
            <p:nvSpPr>
              <p:cNvPr id="431" name="Google Shape;431;p1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2"/>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3" name="Google Shape;433;p1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75" u="none" cap="none" strike="noStrike">
                  <a:solidFill>
                    <a:srgbClr val="000000"/>
                  </a:solidFill>
                  <a:latin typeface="Open Sans"/>
                  <a:ea typeface="Open Sans"/>
                  <a:cs typeface="Open Sans"/>
                  <a:sym typeface="Open Sans"/>
                </a:rPr>
                <a:t>10</a:t>
              </a:r>
              <a:endParaRPr/>
            </a:p>
          </p:txBody>
        </p:sp>
      </p:grpSp>
      <p:grpSp>
        <p:nvGrpSpPr>
          <p:cNvPr id="434" name="Google Shape;434;p12"/>
          <p:cNvGrpSpPr/>
          <p:nvPr/>
        </p:nvGrpSpPr>
        <p:grpSpPr>
          <a:xfrm>
            <a:off x="3063550" y="2439898"/>
            <a:ext cx="12160838" cy="1771285"/>
            <a:chOff x="0" y="-47625"/>
            <a:chExt cx="1328313" cy="247604"/>
          </a:xfrm>
        </p:grpSpPr>
        <p:sp>
          <p:nvSpPr>
            <p:cNvPr id="435" name="Google Shape;435;p12"/>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2"/>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7" name="Google Shape;437;p12"/>
          <p:cNvSpPr/>
          <p:nvPr/>
        </p:nvSpPr>
        <p:spPr>
          <a:xfrm>
            <a:off x="6915686" y="4650722"/>
            <a:ext cx="4456754" cy="4456754"/>
          </a:xfrm>
          <a:custGeom>
            <a:rect b="b" l="l" r="r" t="t"/>
            <a:pathLst>
              <a:path extrusionOk="0" h="4456754" w="4456754">
                <a:moveTo>
                  <a:pt x="0" y="0"/>
                </a:moveTo>
                <a:lnTo>
                  <a:pt x="4456754" y="0"/>
                </a:lnTo>
                <a:lnTo>
                  <a:pt x="4456754" y="4456754"/>
                </a:lnTo>
                <a:lnTo>
                  <a:pt x="0" y="4456754"/>
                </a:lnTo>
                <a:lnTo>
                  <a:pt x="0" y="0"/>
                </a:lnTo>
                <a:close/>
              </a:path>
            </a:pathLst>
          </a:custGeom>
          <a:blipFill rotWithShape="1">
            <a:blip r:embed="rId4">
              <a:alphaModFix/>
            </a:blip>
            <a:stretch>
              <a:fillRect b="0" l="0" r="0" t="0"/>
            </a:stretch>
          </a:blipFill>
          <a:ln>
            <a:noFill/>
          </a:ln>
        </p:spPr>
      </p:sp>
      <p:sp>
        <p:nvSpPr>
          <p:cNvPr id="438" name="Google Shape;438;p12"/>
          <p:cNvSpPr txBox="1"/>
          <p:nvPr/>
        </p:nvSpPr>
        <p:spPr>
          <a:xfrm>
            <a:off x="2831451" y="3104634"/>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Preguntas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2"/>
          <p:cNvGrpSpPr/>
          <p:nvPr/>
        </p:nvGrpSpPr>
        <p:grpSpPr>
          <a:xfrm>
            <a:off x="0" y="-180826"/>
            <a:ext cx="18288000" cy="10467826"/>
            <a:chOff x="0" y="-47625"/>
            <a:chExt cx="4816593" cy="2756958"/>
          </a:xfrm>
        </p:grpSpPr>
        <p:sp>
          <p:nvSpPr>
            <p:cNvPr id="109" name="Google Shape;109;p2"/>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110" name="Google Shape;110;p2"/>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2"/>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12" name="Google Shape;112;p2"/>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13" name="Google Shape;113;p2"/>
          <p:cNvGrpSpPr/>
          <p:nvPr/>
        </p:nvGrpSpPr>
        <p:grpSpPr>
          <a:xfrm>
            <a:off x="16118621" y="-98041"/>
            <a:ext cx="1562612" cy="1771266"/>
            <a:chOff x="0" y="-130721"/>
            <a:chExt cx="2083482" cy="2361688"/>
          </a:xfrm>
        </p:grpSpPr>
        <p:grpSp>
          <p:nvGrpSpPr>
            <p:cNvPr id="114" name="Google Shape;114;p2"/>
            <p:cNvGrpSpPr/>
            <p:nvPr/>
          </p:nvGrpSpPr>
          <p:grpSpPr>
            <a:xfrm>
              <a:off x="75599" y="-130721"/>
              <a:ext cx="1932284" cy="2361688"/>
              <a:chOff x="0" y="-47625"/>
              <a:chExt cx="703982" cy="860425"/>
            </a:xfrm>
          </p:grpSpPr>
          <p:sp>
            <p:nvSpPr>
              <p:cNvPr id="115" name="Google Shape;115;p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1</a:t>
              </a:r>
              <a:endParaRPr/>
            </a:p>
          </p:txBody>
        </p:sp>
      </p:grpSp>
      <p:grpSp>
        <p:nvGrpSpPr>
          <p:cNvPr id="118" name="Google Shape;118;p2"/>
          <p:cNvGrpSpPr/>
          <p:nvPr/>
        </p:nvGrpSpPr>
        <p:grpSpPr>
          <a:xfrm>
            <a:off x="3458725" y="238526"/>
            <a:ext cx="11370675" cy="2029067"/>
            <a:chOff x="0" y="-47625"/>
            <a:chExt cx="2356177" cy="488814"/>
          </a:xfrm>
        </p:grpSpPr>
        <p:sp>
          <p:nvSpPr>
            <p:cNvPr id="119" name="Google Shape;119;p2"/>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2"/>
          <p:cNvGrpSpPr/>
          <p:nvPr/>
        </p:nvGrpSpPr>
        <p:grpSpPr>
          <a:xfrm>
            <a:off x="1293325" y="2828698"/>
            <a:ext cx="10147705" cy="6845667"/>
            <a:chOff x="0" y="-47625"/>
            <a:chExt cx="898520" cy="516467"/>
          </a:xfrm>
        </p:grpSpPr>
        <p:sp>
          <p:nvSpPr>
            <p:cNvPr id="122" name="Google Shape;122;p2"/>
            <p:cNvSpPr/>
            <p:nvPr/>
          </p:nvSpPr>
          <p:spPr>
            <a:xfrm>
              <a:off x="0" y="0"/>
              <a:ext cx="898520" cy="468842"/>
            </a:xfrm>
            <a:custGeom>
              <a:rect b="b" l="l" r="r" t="t"/>
              <a:pathLst>
                <a:path extrusionOk="0" h="468842" w="898520">
                  <a:moveTo>
                    <a:pt x="695320" y="0"/>
                  </a:moveTo>
                  <a:cubicBezTo>
                    <a:pt x="807545" y="0"/>
                    <a:pt x="898520" y="104954"/>
                    <a:pt x="898520" y="234421"/>
                  </a:cubicBezTo>
                  <a:cubicBezTo>
                    <a:pt x="898520" y="363888"/>
                    <a:pt x="807545" y="468842"/>
                    <a:pt x="695320" y="468842"/>
                  </a:cubicBezTo>
                  <a:lnTo>
                    <a:pt x="203200" y="468842"/>
                  </a:lnTo>
                  <a:cubicBezTo>
                    <a:pt x="90976" y="468842"/>
                    <a:pt x="0" y="363888"/>
                    <a:pt x="0" y="234421"/>
                  </a:cubicBezTo>
                  <a:cubicBezTo>
                    <a:pt x="0" y="104954"/>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0" y="-47625"/>
              <a:ext cx="898520" cy="5164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2"/>
          <p:cNvSpPr/>
          <p:nvPr/>
        </p:nvSpPr>
        <p:spPr>
          <a:xfrm>
            <a:off x="12339216" y="3626739"/>
            <a:ext cx="4560711" cy="4114800"/>
          </a:xfrm>
          <a:custGeom>
            <a:rect b="b" l="l" r="r" t="t"/>
            <a:pathLst>
              <a:path extrusionOk="0" h="4114800" w="4560711">
                <a:moveTo>
                  <a:pt x="0" y="0"/>
                </a:moveTo>
                <a:lnTo>
                  <a:pt x="4560711" y="0"/>
                </a:lnTo>
                <a:lnTo>
                  <a:pt x="4560711" y="4114800"/>
                </a:lnTo>
                <a:lnTo>
                  <a:pt x="0" y="4114800"/>
                </a:lnTo>
                <a:lnTo>
                  <a:pt x="0" y="0"/>
                </a:lnTo>
                <a:close/>
              </a:path>
            </a:pathLst>
          </a:custGeom>
          <a:blipFill rotWithShape="1">
            <a:blip r:embed="rId4">
              <a:alphaModFix/>
            </a:blip>
            <a:stretch>
              <a:fillRect b="0" l="0" r="0" t="0"/>
            </a:stretch>
          </a:blipFill>
          <a:ln>
            <a:noFill/>
          </a:ln>
        </p:spPr>
      </p:sp>
      <p:sp>
        <p:nvSpPr>
          <p:cNvPr id="125" name="Google Shape;125;p2"/>
          <p:cNvSpPr txBox="1"/>
          <p:nvPr/>
        </p:nvSpPr>
        <p:spPr>
          <a:xfrm>
            <a:off x="2831410" y="811611"/>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Indice</a:t>
            </a:r>
            <a:endParaRPr/>
          </a:p>
        </p:txBody>
      </p:sp>
      <p:sp>
        <p:nvSpPr>
          <p:cNvPr id="126" name="Google Shape;126;p2"/>
          <p:cNvSpPr txBox="1"/>
          <p:nvPr/>
        </p:nvSpPr>
        <p:spPr>
          <a:xfrm>
            <a:off x="3200884" y="2874303"/>
            <a:ext cx="6281576" cy="5562522"/>
          </a:xfrm>
          <a:prstGeom prst="rect">
            <a:avLst/>
          </a:prstGeom>
          <a:noFill/>
          <a:ln>
            <a:noFill/>
          </a:ln>
        </p:spPr>
        <p:txBody>
          <a:bodyPr anchorCtr="0" anchor="t" bIns="0" lIns="0" spcFirstLastPara="1" rIns="0" wrap="square" tIns="0">
            <a:spAutoFit/>
          </a:bodyPr>
          <a:lstStyle/>
          <a:p>
            <a:pPr indent="0" lvl="0" marL="0" marR="0" rtl="0" algn="ctr">
              <a:lnSpc>
                <a:spcPct val="221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Indice</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Contexto</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Propuesta</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Objetivos</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Relevancia</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Metodología</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Arquitectura</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Historias de usuario</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Demostración del sistema</a:t>
            </a:r>
            <a:endParaRPr/>
          </a:p>
          <a:p>
            <a:pPr indent="-308026" lvl="1" marL="616053" marR="0" rtl="0" algn="ctr">
              <a:lnSpc>
                <a:spcPct val="139992"/>
              </a:lnSpc>
              <a:spcBef>
                <a:spcPts val="0"/>
              </a:spcBef>
              <a:spcAft>
                <a:spcPts val="0"/>
              </a:spcAft>
              <a:buClr>
                <a:srgbClr val="000000"/>
              </a:buClr>
              <a:buSzPts val="2853"/>
              <a:buFont typeface="Alatsi"/>
              <a:buAutoNum type="arabicPeriod"/>
            </a:pPr>
            <a:r>
              <a:rPr b="0" i="0" lang="en-US" sz="2853" u="none" cap="none" strike="noStrike">
                <a:solidFill>
                  <a:srgbClr val="000000"/>
                </a:solidFill>
                <a:latin typeface="Alatsi"/>
                <a:ea typeface="Alatsi"/>
                <a:cs typeface="Alatsi"/>
                <a:sym typeface="Alatsi"/>
              </a:rPr>
              <a:t>Preguntas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3"/>
          <p:cNvGrpSpPr/>
          <p:nvPr/>
        </p:nvGrpSpPr>
        <p:grpSpPr>
          <a:xfrm>
            <a:off x="145295" y="-180826"/>
            <a:ext cx="18288000" cy="10467826"/>
            <a:chOff x="0" y="-47625"/>
            <a:chExt cx="4816593" cy="2756958"/>
          </a:xfrm>
        </p:grpSpPr>
        <p:sp>
          <p:nvSpPr>
            <p:cNvPr id="132" name="Google Shape;132;p3"/>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133" name="Google Shape;133;p3"/>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3"/>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35" name="Google Shape;135;p3"/>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36" name="Google Shape;136;p3"/>
          <p:cNvGrpSpPr/>
          <p:nvPr/>
        </p:nvGrpSpPr>
        <p:grpSpPr>
          <a:xfrm>
            <a:off x="16118621" y="-98041"/>
            <a:ext cx="1562612" cy="1771266"/>
            <a:chOff x="0" y="-130721"/>
            <a:chExt cx="2083482" cy="2361688"/>
          </a:xfrm>
        </p:grpSpPr>
        <p:grpSp>
          <p:nvGrpSpPr>
            <p:cNvPr id="137" name="Google Shape;137;p3"/>
            <p:cNvGrpSpPr/>
            <p:nvPr/>
          </p:nvGrpSpPr>
          <p:grpSpPr>
            <a:xfrm>
              <a:off x="75599" y="-130721"/>
              <a:ext cx="1932284" cy="2361688"/>
              <a:chOff x="0" y="-47625"/>
              <a:chExt cx="703982" cy="860425"/>
            </a:xfrm>
          </p:grpSpPr>
          <p:sp>
            <p:nvSpPr>
              <p:cNvPr id="138" name="Google Shape;138;p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75" u="none" cap="none" strike="noStrike">
                  <a:solidFill>
                    <a:srgbClr val="000000"/>
                  </a:solidFill>
                  <a:latin typeface="Open Sans"/>
                  <a:ea typeface="Open Sans"/>
                  <a:cs typeface="Open Sans"/>
                  <a:sym typeface="Open Sans"/>
                </a:rPr>
                <a:t>2</a:t>
              </a:r>
              <a:endParaRPr/>
            </a:p>
          </p:txBody>
        </p:sp>
      </p:grpSp>
      <p:grpSp>
        <p:nvGrpSpPr>
          <p:cNvPr id="141" name="Google Shape;141;p3"/>
          <p:cNvGrpSpPr/>
          <p:nvPr/>
        </p:nvGrpSpPr>
        <p:grpSpPr>
          <a:xfrm>
            <a:off x="3458667" y="222099"/>
            <a:ext cx="11370675" cy="2358967"/>
            <a:chOff x="0" y="-47625"/>
            <a:chExt cx="2356177" cy="488814"/>
          </a:xfrm>
        </p:grpSpPr>
        <p:sp>
          <p:nvSpPr>
            <p:cNvPr id="142" name="Google Shape;142;p3"/>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p3"/>
          <p:cNvGrpSpPr/>
          <p:nvPr/>
        </p:nvGrpSpPr>
        <p:grpSpPr>
          <a:xfrm>
            <a:off x="145307" y="2399597"/>
            <a:ext cx="10096669" cy="6780350"/>
            <a:chOff x="0" y="-47625"/>
            <a:chExt cx="898520" cy="603395"/>
          </a:xfrm>
        </p:grpSpPr>
        <p:sp>
          <p:nvSpPr>
            <p:cNvPr id="145" name="Google Shape;145;p3"/>
            <p:cNvSpPr/>
            <p:nvPr/>
          </p:nvSpPr>
          <p:spPr>
            <a:xfrm>
              <a:off x="0" y="0"/>
              <a:ext cx="898520" cy="555770"/>
            </a:xfrm>
            <a:custGeom>
              <a:rect b="b" l="l" r="r" t="t"/>
              <a:pathLst>
                <a:path extrusionOk="0" h="555770" w="898520">
                  <a:moveTo>
                    <a:pt x="695320" y="0"/>
                  </a:moveTo>
                  <a:cubicBezTo>
                    <a:pt x="807545" y="0"/>
                    <a:pt x="898520" y="124413"/>
                    <a:pt x="898520" y="277885"/>
                  </a:cubicBezTo>
                  <a:cubicBezTo>
                    <a:pt x="898520" y="431357"/>
                    <a:pt x="807545" y="555770"/>
                    <a:pt x="695320"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txBox="1"/>
            <p:nvPr/>
          </p:nvSpPr>
          <p:spPr>
            <a:xfrm>
              <a:off x="0" y="-47625"/>
              <a:ext cx="898520"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3"/>
          <p:cNvSpPr/>
          <p:nvPr/>
        </p:nvSpPr>
        <p:spPr>
          <a:xfrm>
            <a:off x="10543527" y="3195098"/>
            <a:ext cx="4614797" cy="5189330"/>
          </a:xfrm>
          <a:custGeom>
            <a:rect b="b" l="l" r="r" t="t"/>
            <a:pathLst>
              <a:path extrusionOk="0" h="5189330" w="4614797">
                <a:moveTo>
                  <a:pt x="0" y="0"/>
                </a:moveTo>
                <a:lnTo>
                  <a:pt x="4614797" y="0"/>
                </a:lnTo>
                <a:lnTo>
                  <a:pt x="4614797" y="5189330"/>
                </a:lnTo>
                <a:lnTo>
                  <a:pt x="0" y="5189330"/>
                </a:lnTo>
                <a:lnTo>
                  <a:pt x="0" y="0"/>
                </a:lnTo>
                <a:close/>
              </a:path>
            </a:pathLst>
          </a:custGeom>
          <a:blipFill rotWithShape="1">
            <a:blip r:embed="rId4">
              <a:alphaModFix/>
            </a:blip>
            <a:stretch>
              <a:fillRect b="0" l="0" r="0" t="0"/>
            </a:stretch>
          </a:blipFill>
          <a:ln>
            <a:noFill/>
          </a:ln>
        </p:spPr>
      </p:sp>
      <p:sp>
        <p:nvSpPr>
          <p:cNvPr id="148" name="Google Shape;148;p3"/>
          <p:cNvSpPr txBox="1"/>
          <p:nvPr/>
        </p:nvSpPr>
        <p:spPr>
          <a:xfrm>
            <a:off x="2831322" y="1046198"/>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Contexto</a:t>
            </a:r>
            <a:endParaRPr/>
          </a:p>
        </p:txBody>
      </p:sp>
      <p:sp>
        <p:nvSpPr>
          <p:cNvPr id="149" name="Google Shape;149;p3"/>
          <p:cNvSpPr txBox="1"/>
          <p:nvPr/>
        </p:nvSpPr>
        <p:spPr>
          <a:xfrm>
            <a:off x="2052793" y="3428999"/>
            <a:ext cx="6281700" cy="53574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Todo desarrollo informático parte de una problemática en </a:t>
            </a:r>
            <a:r>
              <a:rPr lang="en-US" sz="2853">
                <a:latin typeface="Alatsi"/>
                <a:ea typeface="Alatsi"/>
                <a:cs typeface="Alatsi"/>
                <a:sym typeface="Alatsi"/>
              </a:rPr>
              <a:t>específico</a:t>
            </a:r>
            <a:r>
              <a:rPr b="0" i="0" lang="en-US" sz="2853" u="none" cap="none" strike="noStrike">
                <a:solidFill>
                  <a:srgbClr val="000000"/>
                </a:solidFill>
                <a:latin typeface="Alatsi"/>
                <a:ea typeface="Alatsi"/>
                <a:cs typeface="Alatsi"/>
                <a:sym typeface="Alatsi"/>
              </a:rPr>
              <a:t>, problemáticas que pueden presentarse en la vida cotidiana de las pymes de nuestro país. </a:t>
            </a:r>
            <a:endParaRPr/>
          </a:p>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Es el caso de la Veterinaria Chacabuco que requiere una </a:t>
            </a:r>
            <a:r>
              <a:rPr lang="en-US" sz="2853">
                <a:latin typeface="Alatsi"/>
                <a:ea typeface="Alatsi"/>
                <a:cs typeface="Alatsi"/>
                <a:sym typeface="Alatsi"/>
              </a:rPr>
              <a:t>modernización</a:t>
            </a:r>
            <a:r>
              <a:rPr b="0" i="0" lang="en-US" sz="2853" u="none" cap="none" strike="noStrike">
                <a:solidFill>
                  <a:srgbClr val="000000"/>
                </a:solidFill>
                <a:latin typeface="Alatsi"/>
                <a:ea typeface="Alatsi"/>
                <a:cs typeface="Alatsi"/>
                <a:sym typeface="Alatsi"/>
              </a:rPr>
              <a:t> para sus servicios de registro y toma de reserva de horas para sus pacientes</a:t>
            </a:r>
            <a:endParaRPr/>
          </a:p>
        </p:txBody>
      </p:sp>
      <p:sp>
        <p:nvSpPr>
          <p:cNvPr id="150" name="Google Shape;150;p3"/>
          <p:cNvSpPr/>
          <p:nvPr/>
        </p:nvSpPr>
        <p:spPr>
          <a:xfrm>
            <a:off x="15459859" y="4847419"/>
            <a:ext cx="2221373" cy="2057400"/>
          </a:xfrm>
          <a:custGeom>
            <a:rect b="b" l="l" r="r" t="t"/>
            <a:pathLst>
              <a:path extrusionOk="0" h="2057400" w="2221373">
                <a:moveTo>
                  <a:pt x="0" y="0"/>
                </a:moveTo>
                <a:lnTo>
                  <a:pt x="2221374" y="0"/>
                </a:lnTo>
                <a:lnTo>
                  <a:pt x="2221374" y="2057400"/>
                </a:lnTo>
                <a:lnTo>
                  <a:pt x="0" y="20574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4"/>
          <p:cNvGrpSpPr/>
          <p:nvPr/>
        </p:nvGrpSpPr>
        <p:grpSpPr>
          <a:xfrm>
            <a:off x="145295" y="-180826"/>
            <a:ext cx="18288000" cy="10467826"/>
            <a:chOff x="0" y="-47625"/>
            <a:chExt cx="4816593" cy="2756958"/>
          </a:xfrm>
        </p:grpSpPr>
        <p:sp>
          <p:nvSpPr>
            <p:cNvPr id="156" name="Google Shape;156;p4"/>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157" name="Google Shape;157;p4"/>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4"/>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59" name="Google Shape;159;p4"/>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60" name="Google Shape;160;p4"/>
          <p:cNvGrpSpPr/>
          <p:nvPr/>
        </p:nvGrpSpPr>
        <p:grpSpPr>
          <a:xfrm>
            <a:off x="16118621" y="-98041"/>
            <a:ext cx="1562612" cy="1771266"/>
            <a:chOff x="0" y="-130721"/>
            <a:chExt cx="2083482" cy="2361688"/>
          </a:xfrm>
        </p:grpSpPr>
        <p:grpSp>
          <p:nvGrpSpPr>
            <p:cNvPr id="161" name="Google Shape;161;p4"/>
            <p:cNvGrpSpPr/>
            <p:nvPr/>
          </p:nvGrpSpPr>
          <p:grpSpPr>
            <a:xfrm>
              <a:off x="75599" y="-130721"/>
              <a:ext cx="1932284" cy="2361688"/>
              <a:chOff x="0" y="-47625"/>
              <a:chExt cx="703982" cy="860425"/>
            </a:xfrm>
          </p:grpSpPr>
          <p:sp>
            <p:nvSpPr>
              <p:cNvPr id="162" name="Google Shape;162;p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3</a:t>
              </a:r>
              <a:endParaRPr/>
            </a:p>
          </p:txBody>
        </p:sp>
      </p:grpSp>
      <p:grpSp>
        <p:nvGrpSpPr>
          <p:cNvPr id="165" name="Google Shape;165;p4"/>
          <p:cNvGrpSpPr/>
          <p:nvPr/>
        </p:nvGrpSpPr>
        <p:grpSpPr>
          <a:xfrm>
            <a:off x="3405000" y="58301"/>
            <a:ext cx="11370675" cy="1679369"/>
            <a:chOff x="0" y="-47625"/>
            <a:chExt cx="2356177" cy="488814"/>
          </a:xfrm>
        </p:grpSpPr>
        <p:sp>
          <p:nvSpPr>
            <p:cNvPr id="166" name="Google Shape;166;p4"/>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8" name="Google Shape;168;p4"/>
          <p:cNvGrpSpPr/>
          <p:nvPr/>
        </p:nvGrpSpPr>
        <p:grpSpPr>
          <a:xfrm>
            <a:off x="1028700" y="2102180"/>
            <a:ext cx="8250834" cy="6780366"/>
            <a:chOff x="0" y="-47625"/>
            <a:chExt cx="734254" cy="603395"/>
          </a:xfrm>
        </p:grpSpPr>
        <p:sp>
          <p:nvSpPr>
            <p:cNvPr id="169" name="Google Shape;169;p4"/>
            <p:cNvSpPr/>
            <p:nvPr/>
          </p:nvSpPr>
          <p:spPr>
            <a:xfrm>
              <a:off x="0" y="0"/>
              <a:ext cx="734254" cy="555770"/>
            </a:xfrm>
            <a:custGeom>
              <a:rect b="b" l="l" r="r" t="t"/>
              <a:pathLst>
                <a:path extrusionOk="0" h="555770" w="734254">
                  <a:moveTo>
                    <a:pt x="531054" y="0"/>
                  </a:moveTo>
                  <a:cubicBezTo>
                    <a:pt x="643279" y="0"/>
                    <a:pt x="734254" y="124413"/>
                    <a:pt x="734254" y="277885"/>
                  </a:cubicBezTo>
                  <a:cubicBezTo>
                    <a:pt x="734254" y="431357"/>
                    <a:pt x="643279" y="555770"/>
                    <a:pt x="531054" y="555770"/>
                  </a:cubicBezTo>
                  <a:lnTo>
                    <a:pt x="203200" y="555770"/>
                  </a:lnTo>
                  <a:cubicBezTo>
                    <a:pt x="90976" y="555770"/>
                    <a:pt x="0" y="431357"/>
                    <a:pt x="0" y="277885"/>
                  </a:cubicBezTo>
                  <a:cubicBezTo>
                    <a:pt x="0" y="124413"/>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txBox="1"/>
            <p:nvPr/>
          </p:nvSpPr>
          <p:spPr>
            <a:xfrm>
              <a:off x="0" y="-47625"/>
              <a:ext cx="734254" cy="6033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p4"/>
          <p:cNvSpPr txBox="1"/>
          <p:nvPr/>
        </p:nvSpPr>
        <p:spPr>
          <a:xfrm>
            <a:off x="2976771" y="58724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Propuesta</a:t>
            </a:r>
            <a:endParaRPr/>
          </a:p>
        </p:txBody>
      </p:sp>
      <p:sp>
        <p:nvSpPr>
          <p:cNvPr id="172" name="Google Shape;172;p4"/>
          <p:cNvSpPr txBox="1"/>
          <p:nvPr/>
        </p:nvSpPr>
        <p:spPr>
          <a:xfrm>
            <a:off x="2013255" y="3428999"/>
            <a:ext cx="6281700" cy="47427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Los procesos de nuestro cliente son manuales y por consecuente, </a:t>
            </a:r>
            <a:r>
              <a:rPr lang="en-US" sz="2853">
                <a:latin typeface="Alatsi"/>
                <a:ea typeface="Alatsi"/>
                <a:cs typeface="Alatsi"/>
                <a:sym typeface="Alatsi"/>
              </a:rPr>
              <a:t>más</a:t>
            </a:r>
            <a:r>
              <a:rPr b="0" i="0" lang="en-US" sz="2853" u="none" cap="none" strike="noStrike">
                <a:solidFill>
                  <a:srgbClr val="000000"/>
                </a:solidFill>
                <a:latin typeface="Alatsi"/>
                <a:ea typeface="Alatsi"/>
                <a:cs typeface="Alatsi"/>
                <a:sym typeface="Alatsi"/>
              </a:rPr>
              <a:t> lentos que las empresas que </a:t>
            </a:r>
            <a:r>
              <a:rPr lang="en-US" sz="2853">
                <a:latin typeface="Alatsi"/>
                <a:ea typeface="Alatsi"/>
                <a:cs typeface="Alatsi"/>
                <a:sym typeface="Alatsi"/>
              </a:rPr>
              <a:t>sí</a:t>
            </a:r>
            <a:r>
              <a:rPr b="0" i="0" lang="en-US" sz="2853" u="none" cap="none" strike="noStrike">
                <a:solidFill>
                  <a:srgbClr val="000000"/>
                </a:solidFill>
                <a:latin typeface="Alatsi"/>
                <a:ea typeface="Alatsi"/>
                <a:cs typeface="Alatsi"/>
                <a:sym typeface="Alatsi"/>
              </a:rPr>
              <a:t> cuentan con un sistema gestor para dichos procesos, es por esto que nuestra propuesta de solución informática tiene como objetivos resolver las siguientes problemáticas:</a:t>
            </a:r>
            <a:endParaRPr/>
          </a:p>
        </p:txBody>
      </p:sp>
      <p:grpSp>
        <p:nvGrpSpPr>
          <p:cNvPr id="173" name="Google Shape;173;p4"/>
          <p:cNvGrpSpPr/>
          <p:nvPr/>
        </p:nvGrpSpPr>
        <p:grpSpPr>
          <a:xfrm>
            <a:off x="10115811" y="3151600"/>
            <a:ext cx="6651535" cy="2116841"/>
            <a:chOff x="0" y="-241102"/>
            <a:chExt cx="8868713" cy="2822456"/>
          </a:xfrm>
        </p:grpSpPr>
        <p:grpSp>
          <p:nvGrpSpPr>
            <p:cNvPr id="174" name="Google Shape;174;p4"/>
            <p:cNvGrpSpPr/>
            <p:nvPr/>
          </p:nvGrpSpPr>
          <p:grpSpPr>
            <a:xfrm>
              <a:off x="0" y="-241102"/>
              <a:ext cx="8868713" cy="2822456"/>
              <a:chOff x="0" y="-47625"/>
              <a:chExt cx="1751844" cy="557522"/>
            </a:xfrm>
          </p:grpSpPr>
          <p:sp>
            <p:nvSpPr>
              <p:cNvPr id="175" name="Google Shape;175;p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176" name="Google Shape;176;p4"/>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4"/>
            <p:cNvSpPr txBox="1"/>
            <p:nvPr/>
          </p:nvSpPr>
          <p:spPr>
            <a:xfrm>
              <a:off x="695604" y="133350"/>
              <a:ext cx="7735500" cy="233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Registro de Reservas en </a:t>
              </a:r>
              <a:r>
                <a:rPr lang="en-US" sz="2995">
                  <a:latin typeface="Alatsi"/>
                  <a:ea typeface="Alatsi"/>
                  <a:cs typeface="Alatsi"/>
                  <a:sym typeface="Alatsi"/>
                </a:rPr>
                <a:t>línea</a:t>
              </a:r>
              <a:r>
                <a:rPr b="0" i="0" lang="en-US" sz="2995" u="none" cap="none" strike="noStrike">
                  <a:solidFill>
                    <a:srgbClr val="000000"/>
                  </a:solidFill>
                  <a:latin typeface="Alatsi"/>
                  <a:ea typeface="Alatsi"/>
                  <a:cs typeface="Alatsi"/>
                  <a:sym typeface="Alatsi"/>
                </a:rPr>
                <a:t> para los pacientes, reduciendo tiempos de espera</a:t>
              </a:r>
              <a:endParaRPr/>
            </a:p>
          </p:txBody>
        </p:sp>
      </p:grpSp>
      <p:sp>
        <p:nvSpPr>
          <p:cNvPr id="178" name="Google Shape;178;p4"/>
          <p:cNvSpPr txBox="1"/>
          <p:nvPr/>
        </p:nvSpPr>
        <p:spPr>
          <a:xfrm>
            <a:off x="10115809" y="2548294"/>
            <a:ext cx="41823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Reservas</a:t>
            </a:r>
            <a:endParaRPr/>
          </a:p>
        </p:txBody>
      </p:sp>
      <p:grpSp>
        <p:nvGrpSpPr>
          <p:cNvPr id="179" name="Google Shape;179;p4"/>
          <p:cNvGrpSpPr/>
          <p:nvPr/>
        </p:nvGrpSpPr>
        <p:grpSpPr>
          <a:xfrm>
            <a:off x="10336479" y="6682382"/>
            <a:ext cx="6651535" cy="2116842"/>
            <a:chOff x="0" y="-241102"/>
            <a:chExt cx="8868713" cy="2822456"/>
          </a:xfrm>
        </p:grpSpPr>
        <p:grpSp>
          <p:nvGrpSpPr>
            <p:cNvPr id="180" name="Google Shape;180;p4"/>
            <p:cNvGrpSpPr/>
            <p:nvPr/>
          </p:nvGrpSpPr>
          <p:grpSpPr>
            <a:xfrm>
              <a:off x="0" y="-241102"/>
              <a:ext cx="8868713" cy="2822456"/>
              <a:chOff x="0" y="-47625"/>
              <a:chExt cx="1751844" cy="557522"/>
            </a:xfrm>
          </p:grpSpPr>
          <p:sp>
            <p:nvSpPr>
              <p:cNvPr id="181" name="Google Shape;181;p4"/>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182" name="Google Shape;182;p4"/>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4"/>
            <p:cNvSpPr txBox="1"/>
            <p:nvPr/>
          </p:nvSpPr>
          <p:spPr>
            <a:xfrm>
              <a:off x="695604" y="133350"/>
              <a:ext cx="7735500" cy="233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Envíos automáticos de correos y recordatorios de descuentos o promociones para el usuario</a:t>
              </a:r>
              <a:endParaRPr/>
            </a:p>
          </p:txBody>
        </p:sp>
      </p:grpSp>
      <p:sp>
        <p:nvSpPr>
          <p:cNvPr id="184" name="Google Shape;184;p4"/>
          <p:cNvSpPr txBox="1"/>
          <p:nvPr/>
        </p:nvSpPr>
        <p:spPr>
          <a:xfrm>
            <a:off x="10115809" y="5780426"/>
            <a:ext cx="7092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Notificaciones y </a:t>
            </a:r>
            <a:r>
              <a:rPr lang="en-US" sz="3918">
                <a:latin typeface="Alatsi"/>
                <a:ea typeface="Alatsi"/>
                <a:cs typeface="Alatsi"/>
                <a:sym typeface="Alatsi"/>
              </a:rPr>
              <a:t>recordatorios</a:t>
            </a:r>
            <a:endParaRPr/>
          </a:p>
        </p:txBody>
      </p:sp>
      <p:sp>
        <p:nvSpPr>
          <p:cNvPr id="185" name="Google Shape;185;p4"/>
          <p:cNvSpPr txBox="1"/>
          <p:nvPr/>
        </p:nvSpPr>
        <p:spPr>
          <a:xfrm>
            <a:off x="16327720" y="54359"/>
            <a:ext cx="1449300" cy="150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5"/>
          <p:cNvGrpSpPr/>
          <p:nvPr/>
        </p:nvGrpSpPr>
        <p:grpSpPr>
          <a:xfrm>
            <a:off x="0" y="-180826"/>
            <a:ext cx="18288000" cy="10467826"/>
            <a:chOff x="0" y="-47625"/>
            <a:chExt cx="4816593" cy="2756958"/>
          </a:xfrm>
        </p:grpSpPr>
        <p:sp>
          <p:nvSpPr>
            <p:cNvPr id="191" name="Google Shape;191;p5"/>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192" name="Google Shape;192;p5"/>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5"/>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94" name="Google Shape;194;p5"/>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195" name="Google Shape;195;p5"/>
          <p:cNvGrpSpPr/>
          <p:nvPr/>
        </p:nvGrpSpPr>
        <p:grpSpPr>
          <a:xfrm>
            <a:off x="16118621" y="-98041"/>
            <a:ext cx="1562612" cy="1771266"/>
            <a:chOff x="0" y="-130721"/>
            <a:chExt cx="2083482" cy="2361688"/>
          </a:xfrm>
        </p:grpSpPr>
        <p:grpSp>
          <p:nvGrpSpPr>
            <p:cNvPr id="196" name="Google Shape;196;p5"/>
            <p:cNvGrpSpPr/>
            <p:nvPr/>
          </p:nvGrpSpPr>
          <p:grpSpPr>
            <a:xfrm>
              <a:off x="75599" y="-130721"/>
              <a:ext cx="1932284" cy="2361688"/>
              <a:chOff x="0" y="-47625"/>
              <a:chExt cx="703982" cy="860425"/>
            </a:xfrm>
          </p:grpSpPr>
          <p:sp>
            <p:nvSpPr>
              <p:cNvPr id="197" name="Google Shape;197;p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4</a:t>
              </a:r>
              <a:endParaRPr/>
            </a:p>
          </p:txBody>
        </p:sp>
      </p:grpSp>
      <p:grpSp>
        <p:nvGrpSpPr>
          <p:cNvPr id="200" name="Google Shape;200;p5"/>
          <p:cNvGrpSpPr/>
          <p:nvPr/>
        </p:nvGrpSpPr>
        <p:grpSpPr>
          <a:xfrm>
            <a:off x="3858350" y="-1725"/>
            <a:ext cx="10571224" cy="1674940"/>
            <a:chOff x="0" y="-47625"/>
            <a:chExt cx="2356177" cy="428023"/>
          </a:xfrm>
        </p:grpSpPr>
        <p:sp>
          <p:nvSpPr>
            <p:cNvPr id="201" name="Google Shape;201;p5"/>
            <p:cNvSpPr/>
            <p:nvPr/>
          </p:nvSpPr>
          <p:spPr>
            <a:xfrm>
              <a:off x="0" y="0"/>
              <a:ext cx="2356177" cy="380398"/>
            </a:xfrm>
            <a:custGeom>
              <a:rect b="b" l="l" r="r" t="t"/>
              <a:pathLst>
                <a:path extrusionOk="0" h="380398" w="2356177">
                  <a:moveTo>
                    <a:pt x="2152977" y="0"/>
                  </a:moveTo>
                  <a:cubicBezTo>
                    <a:pt x="2265201" y="0"/>
                    <a:pt x="2356177" y="85155"/>
                    <a:pt x="2356177" y="190199"/>
                  </a:cubicBezTo>
                  <a:cubicBezTo>
                    <a:pt x="2356177" y="295243"/>
                    <a:pt x="2265201" y="380398"/>
                    <a:pt x="2152977" y="380398"/>
                  </a:cubicBezTo>
                  <a:lnTo>
                    <a:pt x="203200" y="380398"/>
                  </a:lnTo>
                  <a:cubicBezTo>
                    <a:pt x="90976" y="380398"/>
                    <a:pt x="0" y="295243"/>
                    <a:pt x="0" y="190199"/>
                  </a:cubicBezTo>
                  <a:cubicBezTo>
                    <a:pt x="0" y="85155"/>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txBox="1"/>
            <p:nvPr/>
          </p:nvSpPr>
          <p:spPr>
            <a:xfrm>
              <a:off x="0" y="-47625"/>
              <a:ext cx="2356177" cy="4280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5"/>
          <p:cNvGrpSpPr/>
          <p:nvPr/>
        </p:nvGrpSpPr>
        <p:grpSpPr>
          <a:xfrm>
            <a:off x="518792" y="2815138"/>
            <a:ext cx="7595132" cy="5300406"/>
            <a:chOff x="0" y="-207339"/>
            <a:chExt cx="10126842" cy="7067208"/>
          </a:xfrm>
        </p:grpSpPr>
        <p:grpSp>
          <p:nvGrpSpPr>
            <p:cNvPr id="204" name="Google Shape;204;p5"/>
            <p:cNvGrpSpPr/>
            <p:nvPr/>
          </p:nvGrpSpPr>
          <p:grpSpPr>
            <a:xfrm>
              <a:off x="0" y="-207339"/>
              <a:ext cx="10126842" cy="7067208"/>
              <a:chOff x="0" y="-47625"/>
              <a:chExt cx="2326100" cy="1623313"/>
            </a:xfrm>
          </p:grpSpPr>
          <p:sp>
            <p:nvSpPr>
              <p:cNvPr id="205" name="Google Shape;205;p5"/>
              <p:cNvSpPr/>
              <p:nvPr/>
            </p:nvSpPr>
            <p:spPr>
              <a:xfrm>
                <a:off x="0" y="0"/>
                <a:ext cx="2326100" cy="1575688"/>
              </a:xfrm>
              <a:custGeom>
                <a:rect b="b" l="l" r="r" t="t"/>
                <a:pathLst>
                  <a:path extrusionOk="0" h="1575688" w="2326100">
                    <a:moveTo>
                      <a:pt x="0" y="0"/>
                    </a:moveTo>
                    <a:lnTo>
                      <a:pt x="2326100" y="0"/>
                    </a:lnTo>
                    <a:lnTo>
                      <a:pt x="2326100" y="1575688"/>
                    </a:lnTo>
                    <a:lnTo>
                      <a:pt x="0" y="1575688"/>
                    </a:lnTo>
                    <a:close/>
                  </a:path>
                </a:pathLst>
              </a:custGeom>
              <a:gradFill>
                <a:gsLst>
                  <a:gs pos="0">
                    <a:srgbClr val="BBBABA"/>
                  </a:gs>
                  <a:gs pos="100000">
                    <a:srgbClr val="FFFFFF"/>
                  </a:gs>
                </a:gsLst>
                <a:lin ang="0" scaled="0"/>
              </a:gradFill>
              <a:ln>
                <a:noFill/>
              </a:ln>
            </p:spPr>
          </p:sp>
          <p:sp>
            <p:nvSpPr>
              <p:cNvPr id="206" name="Google Shape;206;p5"/>
              <p:cNvSpPr txBox="1"/>
              <p:nvPr/>
            </p:nvSpPr>
            <p:spPr>
              <a:xfrm>
                <a:off x="0" y="-47625"/>
                <a:ext cx="2326100" cy="162331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5"/>
            <p:cNvSpPr txBox="1"/>
            <p:nvPr/>
          </p:nvSpPr>
          <p:spPr>
            <a:xfrm>
              <a:off x="794283" y="125723"/>
              <a:ext cx="8832881" cy="6413399"/>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S:  Diseñar una interfaz de usuario que sea fácil de navegar y visualmente atractiva para los usuarios finales.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M: Realizar pruebas de usabilidad con al menos 20 usuarios y obtener una calificación de satisfacción de al menos el 85%</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A: Utilizar principios de diseño centrado en el usuario y herramientas de prototipado para crear una interfaz </a:t>
              </a:r>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eficiente.</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R: Una interfaz intuitiva mejorará la experiencia del usuario y facilitará el uso del sistema.</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T: Completar el diseño de la interfaz en 10 semanas</a:t>
              </a:r>
              <a:endParaRPr/>
            </a:p>
          </p:txBody>
        </p:sp>
      </p:grpSp>
      <p:grpSp>
        <p:nvGrpSpPr>
          <p:cNvPr id="208" name="Google Shape;208;p5"/>
          <p:cNvGrpSpPr/>
          <p:nvPr/>
        </p:nvGrpSpPr>
        <p:grpSpPr>
          <a:xfrm>
            <a:off x="9144000" y="2815138"/>
            <a:ext cx="8276152" cy="5300406"/>
            <a:chOff x="0" y="-207339"/>
            <a:chExt cx="11034869" cy="7067208"/>
          </a:xfrm>
        </p:grpSpPr>
        <p:grpSp>
          <p:nvGrpSpPr>
            <p:cNvPr id="209" name="Google Shape;209;p5"/>
            <p:cNvGrpSpPr/>
            <p:nvPr/>
          </p:nvGrpSpPr>
          <p:grpSpPr>
            <a:xfrm>
              <a:off x="0" y="-207339"/>
              <a:ext cx="11034869" cy="7067208"/>
              <a:chOff x="0" y="-47625"/>
              <a:chExt cx="2534671" cy="1623313"/>
            </a:xfrm>
          </p:grpSpPr>
          <p:sp>
            <p:nvSpPr>
              <p:cNvPr id="210" name="Google Shape;210;p5"/>
              <p:cNvSpPr/>
              <p:nvPr/>
            </p:nvSpPr>
            <p:spPr>
              <a:xfrm>
                <a:off x="0" y="0"/>
                <a:ext cx="2534671" cy="1575688"/>
              </a:xfrm>
              <a:custGeom>
                <a:rect b="b" l="l" r="r" t="t"/>
                <a:pathLst>
                  <a:path extrusionOk="0" h="1575688" w="2534671">
                    <a:moveTo>
                      <a:pt x="0" y="0"/>
                    </a:moveTo>
                    <a:lnTo>
                      <a:pt x="2534671" y="0"/>
                    </a:lnTo>
                    <a:lnTo>
                      <a:pt x="2534671" y="1575688"/>
                    </a:lnTo>
                    <a:lnTo>
                      <a:pt x="0" y="1575688"/>
                    </a:lnTo>
                    <a:close/>
                  </a:path>
                </a:pathLst>
              </a:custGeom>
              <a:gradFill>
                <a:gsLst>
                  <a:gs pos="0">
                    <a:srgbClr val="BBBABA"/>
                  </a:gs>
                  <a:gs pos="100000">
                    <a:srgbClr val="FFFFFF"/>
                  </a:gs>
                </a:gsLst>
                <a:lin ang="0" scaled="0"/>
              </a:gradFill>
              <a:ln>
                <a:noFill/>
              </a:ln>
            </p:spPr>
          </p:sp>
          <p:sp>
            <p:nvSpPr>
              <p:cNvPr id="211" name="Google Shape;211;p5"/>
              <p:cNvSpPr txBox="1"/>
              <p:nvPr/>
            </p:nvSpPr>
            <p:spPr>
              <a:xfrm>
                <a:off x="0" y="-47625"/>
                <a:ext cx="2534671" cy="1623313"/>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5"/>
            <p:cNvSpPr txBox="1"/>
            <p:nvPr/>
          </p:nvSpPr>
          <p:spPr>
            <a:xfrm>
              <a:off x="865503" y="125723"/>
              <a:ext cx="9624884" cy="6413399"/>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S: Desarrollar un módulo de gestión de fichas de mascotas que permita a los funcionarios consultar datos.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M: Implementar el módulo y realizar pruebas funcionales que demuestran que al menos el 90% de las funcionalidades operan correctamente.</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A: Utilizar servicios de información que permitan facilitar la gestión de datos </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R: La gestión eficiente de las fichas de mascotas es crucial para el funcionamiento del sistema y la satisfacción del usuario.</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T: Finalizar la implementación y pruebas del módulo en 10 semanas</a:t>
              </a:r>
              <a:endParaRPr/>
            </a:p>
          </p:txBody>
        </p:sp>
      </p:grpSp>
      <p:grpSp>
        <p:nvGrpSpPr>
          <p:cNvPr id="213" name="Google Shape;213;p5"/>
          <p:cNvGrpSpPr/>
          <p:nvPr/>
        </p:nvGrpSpPr>
        <p:grpSpPr>
          <a:xfrm>
            <a:off x="518792" y="7992758"/>
            <a:ext cx="17162440" cy="1839848"/>
            <a:chOff x="0" y="-468515"/>
            <a:chExt cx="22883254" cy="2453131"/>
          </a:xfrm>
        </p:grpSpPr>
        <p:grpSp>
          <p:nvGrpSpPr>
            <p:cNvPr id="214" name="Google Shape;214;p5"/>
            <p:cNvGrpSpPr/>
            <p:nvPr/>
          </p:nvGrpSpPr>
          <p:grpSpPr>
            <a:xfrm>
              <a:off x="0" y="-468515"/>
              <a:ext cx="22883254" cy="2453131"/>
              <a:chOff x="0" y="-47625"/>
              <a:chExt cx="2326100" cy="249363"/>
            </a:xfrm>
          </p:grpSpPr>
          <p:sp>
            <p:nvSpPr>
              <p:cNvPr id="215" name="Google Shape;215;p5"/>
              <p:cNvSpPr/>
              <p:nvPr/>
            </p:nvSpPr>
            <p:spPr>
              <a:xfrm>
                <a:off x="0" y="0"/>
                <a:ext cx="2326100" cy="201738"/>
              </a:xfrm>
              <a:custGeom>
                <a:rect b="b" l="l" r="r" t="t"/>
                <a:pathLst>
                  <a:path extrusionOk="0" h="201738" w="2326100">
                    <a:moveTo>
                      <a:pt x="0" y="0"/>
                    </a:moveTo>
                    <a:lnTo>
                      <a:pt x="2326100" y="0"/>
                    </a:lnTo>
                    <a:lnTo>
                      <a:pt x="2326100" y="201738"/>
                    </a:lnTo>
                    <a:lnTo>
                      <a:pt x="0" y="201738"/>
                    </a:lnTo>
                    <a:close/>
                  </a:path>
                </a:pathLst>
              </a:custGeom>
              <a:gradFill>
                <a:gsLst>
                  <a:gs pos="0">
                    <a:srgbClr val="BBBABA"/>
                  </a:gs>
                  <a:gs pos="100000">
                    <a:srgbClr val="FFFFFF"/>
                  </a:gs>
                </a:gsLst>
                <a:lin ang="0" scaled="0"/>
              </a:gradFill>
              <a:ln>
                <a:noFill/>
              </a:ln>
            </p:spPr>
          </p:sp>
          <p:sp>
            <p:nvSpPr>
              <p:cNvPr id="216" name="Google Shape;216;p5"/>
              <p:cNvSpPr txBox="1"/>
              <p:nvPr/>
            </p:nvSpPr>
            <p:spPr>
              <a:xfrm>
                <a:off x="0" y="-47625"/>
                <a:ext cx="2326100" cy="2493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5"/>
            <p:cNvSpPr txBox="1"/>
            <p:nvPr/>
          </p:nvSpPr>
          <p:spPr>
            <a:xfrm>
              <a:off x="1794813" y="284460"/>
              <a:ext cx="19959337" cy="975375"/>
            </a:xfrm>
            <a:prstGeom prst="rect">
              <a:avLst/>
            </a:prstGeom>
            <a:noFill/>
            <a:ln>
              <a:noFill/>
            </a:ln>
          </p:spPr>
          <p:txBody>
            <a:bodyPr anchorCtr="0" anchor="t" bIns="0" lIns="0" spcFirstLastPara="1" rIns="0" wrap="square" tIns="0">
              <a:spAutoFit/>
            </a:bodyPr>
            <a:lstStyle/>
            <a:p>
              <a:pPr indent="0" lvl="0" marL="0" marR="0" rtl="0" algn="l">
                <a:lnSpc>
                  <a:spcPct val="34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8" name="Google Shape;218;p5"/>
          <p:cNvSpPr/>
          <p:nvPr/>
        </p:nvSpPr>
        <p:spPr>
          <a:xfrm>
            <a:off x="648864" y="8475432"/>
            <a:ext cx="1086353" cy="1102388"/>
          </a:xfrm>
          <a:custGeom>
            <a:rect b="b" l="l" r="r" t="t"/>
            <a:pathLst>
              <a:path extrusionOk="0" h="1102388" w="1086353">
                <a:moveTo>
                  <a:pt x="0" y="0"/>
                </a:moveTo>
                <a:lnTo>
                  <a:pt x="1086353" y="0"/>
                </a:lnTo>
                <a:lnTo>
                  <a:pt x="1086353" y="1102388"/>
                </a:lnTo>
                <a:lnTo>
                  <a:pt x="0" y="1102388"/>
                </a:lnTo>
                <a:lnTo>
                  <a:pt x="0" y="0"/>
                </a:lnTo>
                <a:close/>
              </a:path>
            </a:pathLst>
          </a:custGeom>
          <a:blipFill rotWithShape="1">
            <a:blip r:embed="rId4">
              <a:alphaModFix/>
            </a:blip>
            <a:stretch>
              <a:fillRect b="0" l="0" r="0" t="0"/>
            </a:stretch>
          </a:blipFill>
          <a:ln>
            <a:noFill/>
          </a:ln>
        </p:spPr>
      </p:sp>
      <p:sp>
        <p:nvSpPr>
          <p:cNvPr id="219" name="Google Shape;219;p5"/>
          <p:cNvSpPr txBox="1"/>
          <p:nvPr/>
        </p:nvSpPr>
        <p:spPr>
          <a:xfrm>
            <a:off x="2831326" y="48717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Objetivos</a:t>
            </a:r>
            <a:endParaRPr/>
          </a:p>
        </p:txBody>
      </p:sp>
      <p:sp>
        <p:nvSpPr>
          <p:cNvPr id="220" name="Google Shape;220;p5"/>
          <p:cNvSpPr txBox="1"/>
          <p:nvPr/>
        </p:nvSpPr>
        <p:spPr>
          <a:xfrm>
            <a:off x="836225" y="2071209"/>
            <a:ext cx="60444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Diseñar interfaz de </a:t>
            </a:r>
            <a:r>
              <a:rPr lang="en-US" sz="3918">
                <a:latin typeface="Alatsi"/>
                <a:ea typeface="Alatsi"/>
                <a:cs typeface="Alatsi"/>
                <a:sym typeface="Alatsi"/>
              </a:rPr>
              <a:t>usuario</a:t>
            </a:r>
            <a:endParaRPr/>
          </a:p>
        </p:txBody>
      </p:sp>
      <p:sp>
        <p:nvSpPr>
          <p:cNvPr id="221" name="Google Shape;221;p5"/>
          <p:cNvSpPr txBox="1"/>
          <p:nvPr/>
        </p:nvSpPr>
        <p:spPr>
          <a:xfrm>
            <a:off x="9143988" y="2071209"/>
            <a:ext cx="7092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Gestión</a:t>
            </a:r>
            <a:r>
              <a:rPr b="0" i="0" lang="en-US" sz="3918" u="none" cap="none" strike="noStrike">
                <a:solidFill>
                  <a:srgbClr val="000000"/>
                </a:solidFill>
                <a:latin typeface="Alatsi"/>
                <a:ea typeface="Alatsi"/>
                <a:cs typeface="Alatsi"/>
                <a:sym typeface="Alatsi"/>
              </a:rPr>
              <a:t> de </a:t>
            </a:r>
            <a:r>
              <a:rPr lang="en-US" sz="3918">
                <a:latin typeface="Alatsi"/>
                <a:ea typeface="Alatsi"/>
                <a:cs typeface="Alatsi"/>
                <a:sym typeface="Alatsi"/>
              </a:rPr>
              <a:t>mascotas</a:t>
            </a:r>
            <a:endParaRPr/>
          </a:p>
        </p:txBody>
      </p:sp>
      <p:sp>
        <p:nvSpPr>
          <p:cNvPr id="222" name="Google Shape;222;p5"/>
          <p:cNvSpPr txBox="1"/>
          <p:nvPr/>
        </p:nvSpPr>
        <p:spPr>
          <a:xfrm>
            <a:off x="1859156" y="8560830"/>
            <a:ext cx="14864445" cy="101699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Los objetivos SMART son específicos, mensurables, alcanzables, relevantes y temporales. Son metas concretas que permiten analizar el desempeño de nuestros esfuerzos, Se establecieron los objetivos del proyecto usando esta metodología, así asegurando un entendimiento completo del alcance de nuestro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6"/>
          <p:cNvGrpSpPr/>
          <p:nvPr/>
        </p:nvGrpSpPr>
        <p:grpSpPr>
          <a:xfrm>
            <a:off x="0" y="-180826"/>
            <a:ext cx="18288000" cy="10467826"/>
            <a:chOff x="0" y="-47625"/>
            <a:chExt cx="4816593" cy="2756958"/>
          </a:xfrm>
        </p:grpSpPr>
        <p:sp>
          <p:nvSpPr>
            <p:cNvPr id="228" name="Google Shape;228;p6"/>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229" name="Google Shape;229;p6"/>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6"/>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31" name="Google Shape;231;p6"/>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232" name="Google Shape;232;p6"/>
          <p:cNvGrpSpPr/>
          <p:nvPr/>
        </p:nvGrpSpPr>
        <p:grpSpPr>
          <a:xfrm>
            <a:off x="16118621" y="-98041"/>
            <a:ext cx="1562612" cy="1771266"/>
            <a:chOff x="0" y="-130721"/>
            <a:chExt cx="2083482" cy="2361688"/>
          </a:xfrm>
        </p:grpSpPr>
        <p:grpSp>
          <p:nvGrpSpPr>
            <p:cNvPr id="233" name="Google Shape;233;p6"/>
            <p:cNvGrpSpPr/>
            <p:nvPr/>
          </p:nvGrpSpPr>
          <p:grpSpPr>
            <a:xfrm>
              <a:off x="75599" y="-130721"/>
              <a:ext cx="1932284" cy="2361688"/>
              <a:chOff x="0" y="-47625"/>
              <a:chExt cx="703982" cy="860425"/>
            </a:xfrm>
          </p:grpSpPr>
          <p:sp>
            <p:nvSpPr>
              <p:cNvPr id="234" name="Google Shape;234;p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6"/>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4</a:t>
              </a:r>
              <a:endParaRPr/>
            </a:p>
          </p:txBody>
        </p:sp>
      </p:grpSp>
      <p:grpSp>
        <p:nvGrpSpPr>
          <p:cNvPr id="237" name="Google Shape;237;p6"/>
          <p:cNvGrpSpPr/>
          <p:nvPr/>
        </p:nvGrpSpPr>
        <p:grpSpPr>
          <a:xfrm>
            <a:off x="3858350" y="-1727"/>
            <a:ext cx="10571224" cy="1583257"/>
            <a:chOff x="0" y="-47625"/>
            <a:chExt cx="2356177" cy="428023"/>
          </a:xfrm>
        </p:grpSpPr>
        <p:sp>
          <p:nvSpPr>
            <p:cNvPr id="238" name="Google Shape;238;p6"/>
            <p:cNvSpPr/>
            <p:nvPr/>
          </p:nvSpPr>
          <p:spPr>
            <a:xfrm>
              <a:off x="0" y="0"/>
              <a:ext cx="2356177" cy="380398"/>
            </a:xfrm>
            <a:custGeom>
              <a:rect b="b" l="l" r="r" t="t"/>
              <a:pathLst>
                <a:path extrusionOk="0" h="380398" w="2356177">
                  <a:moveTo>
                    <a:pt x="2152977" y="0"/>
                  </a:moveTo>
                  <a:cubicBezTo>
                    <a:pt x="2265201" y="0"/>
                    <a:pt x="2356177" y="85155"/>
                    <a:pt x="2356177" y="190199"/>
                  </a:cubicBezTo>
                  <a:cubicBezTo>
                    <a:pt x="2356177" y="295243"/>
                    <a:pt x="2265201" y="380398"/>
                    <a:pt x="2152977" y="380398"/>
                  </a:cubicBezTo>
                  <a:lnTo>
                    <a:pt x="203200" y="380398"/>
                  </a:lnTo>
                  <a:cubicBezTo>
                    <a:pt x="90976" y="380398"/>
                    <a:pt x="0" y="295243"/>
                    <a:pt x="0" y="190199"/>
                  </a:cubicBezTo>
                  <a:cubicBezTo>
                    <a:pt x="0" y="85155"/>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txBox="1"/>
            <p:nvPr/>
          </p:nvSpPr>
          <p:spPr>
            <a:xfrm>
              <a:off x="0" y="-47625"/>
              <a:ext cx="2356177" cy="42802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0" name="Google Shape;240;p6"/>
          <p:cNvGrpSpPr/>
          <p:nvPr/>
        </p:nvGrpSpPr>
        <p:grpSpPr>
          <a:xfrm>
            <a:off x="648864" y="2824913"/>
            <a:ext cx="7675266" cy="5290631"/>
            <a:chOff x="0" y="-194306"/>
            <a:chExt cx="10233687" cy="7054175"/>
          </a:xfrm>
        </p:grpSpPr>
        <p:grpSp>
          <p:nvGrpSpPr>
            <p:cNvPr id="241" name="Google Shape;241;p6"/>
            <p:cNvGrpSpPr/>
            <p:nvPr/>
          </p:nvGrpSpPr>
          <p:grpSpPr>
            <a:xfrm>
              <a:off x="0" y="-194306"/>
              <a:ext cx="10233687" cy="7054175"/>
              <a:chOff x="0" y="-47625"/>
              <a:chExt cx="2508310" cy="1729002"/>
            </a:xfrm>
          </p:grpSpPr>
          <p:sp>
            <p:nvSpPr>
              <p:cNvPr id="242" name="Google Shape;242;p6"/>
              <p:cNvSpPr/>
              <p:nvPr/>
            </p:nvSpPr>
            <p:spPr>
              <a:xfrm>
                <a:off x="0" y="0"/>
                <a:ext cx="2508310" cy="1681377"/>
              </a:xfrm>
              <a:custGeom>
                <a:rect b="b" l="l" r="r" t="t"/>
                <a:pathLst>
                  <a:path extrusionOk="0" h="1681377" w="2508310">
                    <a:moveTo>
                      <a:pt x="0" y="0"/>
                    </a:moveTo>
                    <a:lnTo>
                      <a:pt x="2508310" y="0"/>
                    </a:lnTo>
                    <a:lnTo>
                      <a:pt x="2508310" y="1681377"/>
                    </a:lnTo>
                    <a:lnTo>
                      <a:pt x="0" y="1681377"/>
                    </a:lnTo>
                    <a:close/>
                  </a:path>
                </a:pathLst>
              </a:custGeom>
              <a:gradFill>
                <a:gsLst>
                  <a:gs pos="0">
                    <a:srgbClr val="BBBABA"/>
                  </a:gs>
                  <a:gs pos="100000">
                    <a:srgbClr val="FFFFFF"/>
                  </a:gs>
                </a:gsLst>
                <a:lin ang="0" scaled="0"/>
              </a:gradFill>
              <a:ln>
                <a:noFill/>
              </a:ln>
            </p:spPr>
          </p:sp>
          <p:sp>
            <p:nvSpPr>
              <p:cNvPr id="243" name="Google Shape;243;p6"/>
              <p:cNvSpPr txBox="1"/>
              <p:nvPr/>
            </p:nvSpPr>
            <p:spPr>
              <a:xfrm>
                <a:off x="0" y="-47625"/>
                <a:ext cx="2508310" cy="1729002"/>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6"/>
            <p:cNvSpPr txBox="1"/>
            <p:nvPr/>
          </p:nvSpPr>
          <p:spPr>
            <a:xfrm>
              <a:off x="802663" y="124951"/>
              <a:ext cx="8926200" cy="67113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 S: Desarrollar un sistema de citas en línea con opciones para programar, modificar y cancelar citas.</a:t>
              </a:r>
              <a:endParaRPr/>
            </a:p>
            <a:p>
              <a:pPr indent="0" lvl="0" marL="0" marR="0" rtl="0" algn="l">
                <a:lnSpc>
                  <a:spcPct val="140010"/>
                </a:lnSpc>
                <a:spcBef>
                  <a:spcPts val="0"/>
                </a:spcBef>
                <a:spcAft>
                  <a:spcPts val="0"/>
                </a:spcAft>
                <a:buNone/>
              </a:pPr>
              <a:r>
                <a:t/>
              </a:r>
              <a:endParaRPr b="0" i="0" sz="1837"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 M: Asegurar que el sistema permita realizar al menos el 90% de las operaciones de citas sin errores y sea accesible en dispositivos móviles y de escritorio.</a:t>
              </a:r>
              <a:endParaRPr/>
            </a:p>
            <a:p>
              <a:pPr indent="0" lvl="0" marL="0" marR="0" rtl="0" algn="l">
                <a:lnSpc>
                  <a:spcPct val="140010"/>
                </a:lnSpc>
                <a:spcBef>
                  <a:spcPts val="0"/>
                </a:spcBef>
                <a:spcAft>
                  <a:spcPts val="0"/>
                </a:spcAft>
                <a:buNone/>
              </a:pPr>
              <a:r>
                <a:t/>
              </a:r>
              <a:endParaRPr b="0" i="0" sz="1837"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A: Integrar un calendario interactivo y opciones de gestión de citas.</a:t>
              </a:r>
              <a:endParaRPr/>
            </a:p>
            <a:p>
              <a:pPr indent="0" lvl="0" marL="0" marR="0" rtl="0" algn="l">
                <a:lnSpc>
                  <a:spcPct val="140010"/>
                </a:lnSpc>
                <a:spcBef>
                  <a:spcPts val="0"/>
                </a:spcBef>
                <a:spcAft>
                  <a:spcPts val="0"/>
                </a:spcAft>
                <a:buNone/>
              </a:pPr>
              <a:r>
                <a:t/>
              </a:r>
              <a:endParaRPr b="0" i="0" sz="1837"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 R: Facilitar la gestión de citas mejorará la eficiencia del sistema y la satisfacción del usuario.</a:t>
              </a:r>
              <a:endParaRPr b="0" i="0" sz="1837" u="none" cap="none" strike="noStrike">
                <a:solidFill>
                  <a:srgbClr val="000000"/>
                </a:solidFill>
                <a:latin typeface="Alatsi"/>
                <a:ea typeface="Alatsi"/>
                <a:cs typeface="Alatsi"/>
                <a:sym typeface="Alatsi"/>
              </a:endParaRPr>
            </a:p>
            <a:p>
              <a:pPr indent="0" lvl="0" marL="0" marR="0" rtl="0" algn="l">
                <a:lnSpc>
                  <a:spcPct val="140010"/>
                </a:lnSpc>
                <a:spcBef>
                  <a:spcPts val="0"/>
                </a:spcBef>
                <a:spcAft>
                  <a:spcPts val="0"/>
                </a:spcAft>
                <a:buNone/>
              </a:pPr>
              <a:r>
                <a:rPr b="0" i="0" lang="en-US" sz="1837" u="none" cap="none" strike="noStrike">
                  <a:solidFill>
                    <a:srgbClr val="000000"/>
                  </a:solidFill>
                  <a:latin typeface="Alatsi"/>
                  <a:ea typeface="Alatsi"/>
                  <a:cs typeface="Alatsi"/>
                  <a:sym typeface="Alatsi"/>
                </a:rPr>
                <a:t> T: Completar el desarrollo del sistema de citas en línea en 10 semanas</a:t>
              </a:r>
              <a:endParaRPr/>
            </a:p>
          </p:txBody>
        </p:sp>
      </p:grpSp>
      <p:grpSp>
        <p:nvGrpSpPr>
          <p:cNvPr id="245" name="Google Shape;245;p6"/>
          <p:cNvGrpSpPr/>
          <p:nvPr/>
        </p:nvGrpSpPr>
        <p:grpSpPr>
          <a:xfrm>
            <a:off x="9144000" y="2815138"/>
            <a:ext cx="8806129" cy="5300406"/>
            <a:chOff x="0" y="-207339"/>
            <a:chExt cx="11741506" cy="7067208"/>
          </a:xfrm>
        </p:grpSpPr>
        <p:grpSp>
          <p:nvGrpSpPr>
            <p:cNvPr id="246" name="Google Shape;246;p6"/>
            <p:cNvGrpSpPr/>
            <p:nvPr/>
          </p:nvGrpSpPr>
          <p:grpSpPr>
            <a:xfrm>
              <a:off x="0" y="-207339"/>
              <a:ext cx="11741506" cy="7067208"/>
              <a:chOff x="0" y="-47625"/>
              <a:chExt cx="2696983" cy="1623313"/>
            </a:xfrm>
          </p:grpSpPr>
          <p:sp>
            <p:nvSpPr>
              <p:cNvPr id="247" name="Google Shape;247;p6"/>
              <p:cNvSpPr/>
              <p:nvPr/>
            </p:nvSpPr>
            <p:spPr>
              <a:xfrm>
                <a:off x="0" y="0"/>
                <a:ext cx="2696983" cy="1575688"/>
              </a:xfrm>
              <a:custGeom>
                <a:rect b="b" l="l" r="r" t="t"/>
                <a:pathLst>
                  <a:path extrusionOk="0" h="1575688" w="2696983">
                    <a:moveTo>
                      <a:pt x="0" y="0"/>
                    </a:moveTo>
                    <a:lnTo>
                      <a:pt x="2696983" y="0"/>
                    </a:lnTo>
                    <a:lnTo>
                      <a:pt x="2696983" y="1575688"/>
                    </a:lnTo>
                    <a:lnTo>
                      <a:pt x="0" y="1575688"/>
                    </a:lnTo>
                    <a:close/>
                  </a:path>
                </a:pathLst>
              </a:custGeom>
              <a:gradFill>
                <a:gsLst>
                  <a:gs pos="0">
                    <a:srgbClr val="BBBABA"/>
                  </a:gs>
                  <a:gs pos="100000">
                    <a:srgbClr val="FFFFFF"/>
                  </a:gs>
                </a:gsLst>
                <a:lin ang="0" scaled="0"/>
              </a:gradFill>
              <a:ln>
                <a:noFill/>
              </a:ln>
            </p:spPr>
          </p:sp>
          <p:sp>
            <p:nvSpPr>
              <p:cNvPr id="248" name="Google Shape;248;p6"/>
              <p:cNvSpPr txBox="1"/>
              <p:nvPr/>
            </p:nvSpPr>
            <p:spPr>
              <a:xfrm>
                <a:off x="0" y="-47625"/>
                <a:ext cx="2696983" cy="162331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9" name="Google Shape;249;p6"/>
            <p:cNvSpPr txBox="1"/>
            <p:nvPr/>
          </p:nvSpPr>
          <p:spPr>
            <a:xfrm>
              <a:off x="920927" y="125723"/>
              <a:ext cx="10241230" cy="6413399"/>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S: Implementar un sistema de notificaciones y recordatorios para informar a los usuarios sobre citas programadas y eventos importantes.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M: Implementar el módulo y realizar pruebas funcionales que demuestran que al menos el 95% de las notificaciones y un 90% de los recordatorios sean correctos.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 A: Utilizar servicios de notificación por correo electrónico y configurarlos para enviar recordatorios automáticos.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R: Las notificaciones y recordatorios ayudarán a reducir las faltas y mejorar la organización de citas y eventos.</a:t>
              </a:r>
              <a:endParaRPr/>
            </a:p>
            <a:p>
              <a:pPr indent="0" lvl="0" marL="0" marR="0" rtl="0" algn="l">
                <a:lnSpc>
                  <a:spcPct val="139979"/>
                </a:lnSpc>
                <a:spcBef>
                  <a:spcPts val="0"/>
                </a:spcBef>
                <a:spcAft>
                  <a:spcPts val="0"/>
                </a:spcAft>
                <a:buNone/>
              </a:pPr>
              <a:r>
                <a:t/>
              </a:r>
              <a:endParaRPr b="0" i="0" sz="1961" u="none" cap="none" strike="noStrike">
                <a:solidFill>
                  <a:srgbClr val="000000"/>
                </a:solidFill>
                <a:latin typeface="Alatsi"/>
                <a:ea typeface="Alatsi"/>
                <a:cs typeface="Alatsi"/>
                <a:sym typeface="Alatsi"/>
              </a:endParaRPr>
            </a:p>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T: Lanzar el sistema de notificaciones y recordatorios en 10 semanas</a:t>
              </a:r>
              <a:endParaRPr/>
            </a:p>
          </p:txBody>
        </p:sp>
      </p:grpSp>
      <p:grpSp>
        <p:nvGrpSpPr>
          <p:cNvPr id="250" name="Google Shape;250;p6"/>
          <p:cNvGrpSpPr/>
          <p:nvPr/>
        </p:nvGrpSpPr>
        <p:grpSpPr>
          <a:xfrm>
            <a:off x="518792" y="7992758"/>
            <a:ext cx="17162440" cy="1839848"/>
            <a:chOff x="0" y="-468515"/>
            <a:chExt cx="22883254" cy="2453131"/>
          </a:xfrm>
        </p:grpSpPr>
        <p:grpSp>
          <p:nvGrpSpPr>
            <p:cNvPr id="251" name="Google Shape;251;p6"/>
            <p:cNvGrpSpPr/>
            <p:nvPr/>
          </p:nvGrpSpPr>
          <p:grpSpPr>
            <a:xfrm>
              <a:off x="0" y="-468515"/>
              <a:ext cx="22883254" cy="2453131"/>
              <a:chOff x="0" y="-47625"/>
              <a:chExt cx="2326100" cy="249363"/>
            </a:xfrm>
          </p:grpSpPr>
          <p:sp>
            <p:nvSpPr>
              <p:cNvPr id="252" name="Google Shape;252;p6"/>
              <p:cNvSpPr/>
              <p:nvPr/>
            </p:nvSpPr>
            <p:spPr>
              <a:xfrm>
                <a:off x="0" y="0"/>
                <a:ext cx="2326100" cy="201738"/>
              </a:xfrm>
              <a:custGeom>
                <a:rect b="b" l="l" r="r" t="t"/>
                <a:pathLst>
                  <a:path extrusionOk="0" h="201738" w="2326100">
                    <a:moveTo>
                      <a:pt x="0" y="0"/>
                    </a:moveTo>
                    <a:lnTo>
                      <a:pt x="2326100" y="0"/>
                    </a:lnTo>
                    <a:lnTo>
                      <a:pt x="2326100" y="201738"/>
                    </a:lnTo>
                    <a:lnTo>
                      <a:pt x="0" y="201738"/>
                    </a:lnTo>
                    <a:close/>
                  </a:path>
                </a:pathLst>
              </a:custGeom>
              <a:gradFill>
                <a:gsLst>
                  <a:gs pos="0">
                    <a:srgbClr val="BBBABA"/>
                  </a:gs>
                  <a:gs pos="100000">
                    <a:srgbClr val="FFFFFF"/>
                  </a:gs>
                </a:gsLst>
                <a:lin ang="0" scaled="0"/>
              </a:gradFill>
              <a:ln>
                <a:noFill/>
              </a:ln>
            </p:spPr>
          </p:sp>
          <p:sp>
            <p:nvSpPr>
              <p:cNvPr id="253" name="Google Shape;253;p6"/>
              <p:cNvSpPr txBox="1"/>
              <p:nvPr/>
            </p:nvSpPr>
            <p:spPr>
              <a:xfrm>
                <a:off x="0" y="-47625"/>
                <a:ext cx="2326100" cy="24936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4" name="Google Shape;254;p6"/>
            <p:cNvSpPr txBox="1"/>
            <p:nvPr/>
          </p:nvSpPr>
          <p:spPr>
            <a:xfrm>
              <a:off x="1794813" y="284460"/>
              <a:ext cx="19959337" cy="975375"/>
            </a:xfrm>
            <a:prstGeom prst="rect">
              <a:avLst/>
            </a:prstGeom>
            <a:noFill/>
            <a:ln>
              <a:noFill/>
            </a:ln>
          </p:spPr>
          <p:txBody>
            <a:bodyPr anchorCtr="0" anchor="t" bIns="0" lIns="0" spcFirstLastPara="1" rIns="0" wrap="square" tIns="0">
              <a:spAutoFit/>
            </a:bodyPr>
            <a:lstStyle/>
            <a:p>
              <a:pPr indent="0" lvl="0" marL="0" marR="0" rtl="0" algn="l">
                <a:lnSpc>
                  <a:spcPct val="344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6"/>
          <p:cNvSpPr/>
          <p:nvPr/>
        </p:nvSpPr>
        <p:spPr>
          <a:xfrm>
            <a:off x="648864" y="8475432"/>
            <a:ext cx="1086353" cy="1102388"/>
          </a:xfrm>
          <a:custGeom>
            <a:rect b="b" l="l" r="r" t="t"/>
            <a:pathLst>
              <a:path extrusionOk="0" h="1102388" w="1086353">
                <a:moveTo>
                  <a:pt x="0" y="0"/>
                </a:moveTo>
                <a:lnTo>
                  <a:pt x="1086353" y="0"/>
                </a:lnTo>
                <a:lnTo>
                  <a:pt x="1086353" y="1102388"/>
                </a:lnTo>
                <a:lnTo>
                  <a:pt x="0" y="1102388"/>
                </a:lnTo>
                <a:lnTo>
                  <a:pt x="0" y="0"/>
                </a:lnTo>
                <a:close/>
              </a:path>
            </a:pathLst>
          </a:custGeom>
          <a:blipFill rotWithShape="1">
            <a:blip r:embed="rId4">
              <a:alphaModFix/>
            </a:blip>
            <a:stretch>
              <a:fillRect b="0" l="0" r="0" t="0"/>
            </a:stretch>
          </a:blipFill>
          <a:ln>
            <a:noFill/>
          </a:ln>
        </p:spPr>
      </p:sp>
      <p:sp>
        <p:nvSpPr>
          <p:cNvPr id="256" name="Google Shape;256;p6"/>
          <p:cNvSpPr txBox="1"/>
          <p:nvPr/>
        </p:nvSpPr>
        <p:spPr>
          <a:xfrm>
            <a:off x="2831326" y="48717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Objetivos</a:t>
            </a:r>
            <a:endParaRPr/>
          </a:p>
        </p:txBody>
      </p:sp>
      <p:sp>
        <p:nvSpPr>
          <p:cNvPr id="257" name="Google Shape;257;p6"/>
          <p:cNvSpPr txBox="1"/>
          <p:nvPr/>
        </p:nvSpPr>
        <p:spPr>
          <a:xfrm>
            <a:off x="648875" y="2071209"/>
            <a:ext cx="60444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a:t>
            </a:r>
            <a:r>
              <a:rPr b="0" i="0" lang="en-US" sz="3918" u="none" cap="none" strike="noStrike">
                <a:solidFill>
                  <a:srgbClr val="000000"/>
                </a:solidFill>
                <a:latin typeface="Alatsi"/>
                <a:ea typeface="Alatsi"/>
                <a:cs typeface="Alatsi"/>
                <a:sym typeface="Alatsi"/>
              </a:rPr>
              <a:t>Sistema de </a:t>
            </a:r>
            <a:r>
              <a:rPr lang="en-US" sz="3918">
                <a:latin typeface="Alatsi"/>
                <a:ea typeface="Alatsi"/>
                <a:cs typeface="Alatsi"/>
                <a:sym typeface="Alatsi"/>
              </a:rPr>
              <a:t>Citas</a:t>
            </a:r>
            <a:endParaRPr/>
          </a:p>
        </p:txBody>
      </p:sp>
      <p:sp>
        <p:nvSpPr>
          <p:cNvPr id="258" name="Google Shape;258;p6"/>
          <p:cNvSpPr txBox="1"/>
          <p:nvPr/>
        </p:nvSpPr>
        <p:spPr>
          <a:xfrm>
            <a:off x="9143988" y="2071209"/>
            <a:ext cx="7092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Notificaciones</a:t>
            </a:r>
            <a:endParaRPr/>
          </a:p>
        </p:txBody>
      </p:sp>
      <p:sp>
        <p:nvSpPr>
          <p:cNvPr id="259" name="Google Shape;259;p6"/>
          <p:cNvSpPr txBox="1"/>
          <p:nvPr/>
        </p:nvSpPr>
        <p:spPr>
          <a:xfrm>
            <a:off x="1859156" y="8560830"/>
            <a:ext cx="14864445" cy="101699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1961" u="none" cap="none" strike="noStrike">
                <a:solidFill>
                  <a:srgbClr val="000000"/>
                </a:solidFill>
                <a:latin typeface="Alatsi"/>
                <a:ea typeface="Alatsi"/>
                <a:cs typeface="Alatsi"/>
                <a:sym typeface="Alatsi"/>
              </a:rPr>
              <a:t>Los objetivos SMART son específicos, mensurables, alcanzables, relevantes y temporales. Son metas concretas que permiten analizar el desempeño de nuestros esfuerzos, Se establecieron los objetivos del proyecto usando esta metodología, así asegurando un entendimiento completo del alcance de nuestro proyecto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7"/>
          <p:cNvGrpSpPr/>
          <p:nvPr/>
        </p:nvGrpSpPr>
        <p:grpSpPr>
          <a:xfrm>
            <a:off x="145295" y="-180826"/>
            <a:ext cx="18288000" cy="10467826"/>
            <a:chOff x="0" y="-47625"/>
            <a:chExt cx="4816593" cy="2756958"/>
          </a:xfrm>
        </p:grpSpPr>
        <p:sp>
          <p:nvSpPr>
            <p:cNvPr id="265" name="Google Shape;265;p7"/>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266" name="Google Shape;266;p7"/>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7"/>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68" name="Google Shape;268;p7"/>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269" name="Google Shape;269;p7"/>
          <p:cNvGrpSpPr/>
          <p:nvPr/>
        </p:nvGrpSpPr>
        <p:grpSpPr>
          <a:xfrm>
            <a:off x="16118621" y="-98041"/>
            <a:ext cx="1562612" cy="1771266"/>
            <a:chOff x="0" y="-130721"/>
            <a:chExt cx="2083482" cy="2361688"/>
          </a:xfrm>
        </p:grpSpPr>
        <p:grpSp>
          <p:nvGrpSpPr>
            <p:cNvPr id="270" name="Google Shape;270;p7"/>
            <p:cNvGrpSpPr/>
            <p:nvPr/>
          </p:nvGrpSpPr>
          <p:grpSpPr>
            <a:xfrm>
              <a:off x="75599" y="-130721"/>
              <a:ext cx="1932284" cy="2361688"/>
              <a:chOff x="0" y="-47625"/>
              <a:chExt cx="703982" cy="860425"/>
            </a:xfrm>
          </p:grpSpPr>
          <p:sp>
            <p:nvSpPr>
              <p:cNvPr id="271" name="Google Shape;271;p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7"/>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5</a:t>
              </a:r>
              <a:endParaRPr/>
            </a:p>
          </p:txBody>
        </p:sp>
      </p:grpSp>
      <p:grpSp>
        <p:nvGrpSpPr>
          <p:cNvPr id="274" name="Google Shape;274;p7"/>
          <p:cNvGrpSpPr/>
          <p:nvPr/>
        </p:nvGrpSpPr>
        <p:grpSpPr>
          <a:xfrm>
            <a:off x="3405000" y="58300"/>
            <a:ext cx="11370675" cy="1838918"/>
            <a:chOff x="0" y="-47625"/>
            <a:chExt cx="2356177" cy="488814"/>
          </a:xfrm>
        </p:grpSpPr>
        <p:sp>
          <p:nvSpPr>
            <p:cNvPr id="275" name="Google Shape;275;p7"/>
            <p:cNvSpPr/>
            <p:nvPr/>
          </p:nvSpPr>
          <p:spPr>
            <a:xfrm>
              <a:off x="0" y="0"/>
              <a:ext cx="2356177" cy="441189"/>
            </a:xfrm>
            <a:custGeom>
              <a:rect b="b" l="l" r="r" t="t"/>
              <a:pathLst>
                <a:path extrusionOk="0" h="441189" w="2356177">
                  <a:moveTo>
                    <a:pt x="2152977" y="0"/>
                  </a:moveTo>
                  <a:cubicBezTo>
                    <a:pt x="2265201" y="0"/>
                    <a:pt x="2356177" y="98764"/>
                    <a:pt x="2356177" y="220595"/>
                  </a:cubicBezTo>
                  <a:cubicBezTo>
                    <a:pt x="2356177" y="342426"/>
                    <a:pt x="2265201" y="441189"/>
                    <a:pt x="2152977" y="441189"/>
                  </a:cubicBezTo>
                  <a:lnTo>
                    <a:pt x="203200" y="441189"/>
                  </a:lnTo>
                  <a:cubicBezTo>
                    <a:pt x="90976" y="441189"/>
                    <a:pt x="0" y="342426"/>
                    <a:pt x="0" y="220595"/>
                  </a:cubicBezTo>
                  <a:cubicBezTo>
                    <a:pt x="0" y="98764"/>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txBox="1"/>
            <p:nvPr/>
          </p:nvSpPr>
          <p:spPr>
            <a:xfrm>
              <a:off x="0" y="-47625"/>
              <a:ext cx="2356177" cy="4888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7" name="Google Shape;277;p7"/>
          <p:cNvGrpSpPr/>
          <p:nvPr/>
        </p:nvGrpSpPr>
        <p:grpSpPr>
          <a:xfrm>
            <a:off x="821950" y="2398202"/>
            <a:ext cx="8250812" cy="6649206"/>
            <a:chOff x="0" y="-47625"/>
            <a:chExt cx="734254" cy="524617"/>
          </a:xfrm>
        </p:grpSpPr>
        <p:sp>
          <p:nvSpPr>
            <p:cNvPr id="278" name="Google Shape;278;p7"/>
            <p:cNvSpPr/>
            <p:nvPr/>
          </p:nvSpPr>
          <p:spPr>
            <a:xfrm>
              <a:off x="0" y="0"/>
              <a:ext cx="734254" cy="476992"/>
            </a:xfrm>
            <a:custGeom>
              <a:rect b="b" l="l" r="r" t="t"/>
              <a:pathLst>
                <a:path extrusionOk="0" h="476992" w="734254">
                  <a:moveTo>
                    <a:pt x="531054" y="0"/>
                  </a:moveTo>
                  <a:cubicBezTo>
                    <a:pt x="643279" y="0"/>
                    <a:pt x="734254" y="106778"/>
                    <a:pt x="734254" y="238496"/>
                  </a:cubicBezTo>
                  <a:cubicBezTo>
                    <a:pt x="734254" y="370213"/>
                    <a:pt x="643279" y="476992"/>
                    <a:pt x="531054" y="476992"/>
                  </a:cubicBezTo>
                  <a:lnTo>
                    <a:pt x="203200" y="476992"/>
                  </a:lnTo>
                  <a:cubicBezTo>
                    <a:pt x="90976" y="476992"/>
                    <a:pt x="0" y="370213"/>
                    <a:pt x="0" y="238496"/>
                  </a:cubicBezTo>
                  <a:cubicBezTo>
                    <a:pt x="0" y="106778"/>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txBox="1"/>
            <p:nvPr/>
          </p:nvSpPr>
          <p:spPr>
            <a:xfrm>
              <a:off x="0" y="-47625"/>
              <a:ext cx="734254" cy="5246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7"/>
          <p:cNvGrpSpPr/>
          <p:nvPr/>
        </p:nvGrpSpPr>
        <p:grpSpPr>
          <a:xfrm>
            <a:off x="9467086" y="3200485"/>
            <a:ext cx="6651535" cy="2116841"/>
            <a:chOff x="0" y="-241102"/>
            <a:chExt cx="8868713" cy="2822456"/>
          </a:xfrm>
        </p:grpSpPr>
        <p:grpSp>
          <p:nvGrpSpPr>
            <p:cNvPr id="281" name="Google Shape;281;p7"/>
            <p:cNvGrpSpPr/>
            <p:nvPr/>
          </p:nvGrpSpPr>
          <p:grpSpPr>
            <a:xfrm>
              <a:off x="0" y="-241102"/>
              <a:ext cx="8868713" cy="2822456"/>
              <a:chOff x="0" y="-47625"/>
              <a:chExt cx="1751844" cy="557522"/>
            </a:xfrm>
          </p:grpSpPr>
          <p:sp>
            <p:nvSpPr>
              <p:cNvPr id="282" name="Google Shape;282;p7"/>
              <p:cNvSpPr/>
              <p:nvPr/>
            </p:nvSpPr>
            <p:spPr>
              <a:xfrm>
                <a:off x="0" y="0"/>
                <a:ext cx="1751844" cy="509897"/>
              </a:xfrm>
              <a:custGeom>
                <a:rect b="b" l="l" r="r" t="t"/>
                <a:pathLst>
                  <a:path extrusionOk="0" h="509897" w="1751844">
                    <a:moveTo>
                      <a:pt x="0" y="0"/>
                    </a:moveTo>
                    <a:lnTo>
                      <a:pt x="1751844" y="0"/>
                    </a:lnTo>
                    <a:lnTo>
                      <a:pt x="1751844" y="509897"/>
                    </a:lnTo>
                    <a:lnTo>
                      <a:pt x="0" y="509897"/>
                    </a:lnTo>
                    <a:close/>
                  </a:path>
                </a:pathLst>
              </a:custGeom>
              <a:gradFill>
                <a:gsLst>
                  <a:gs pos="0">
                    <a:srgbClr val="BBBABA"/>
                  </a:gs>
                  <a:gs pos="100000">
                    <a:srgbClr val="FFFFFF"/>
                  </a:gs>
                </a:gsLst>
                <a:lin ang="0" scaled="0"/>
              </a:gradFill>
              <a:ln>
                <a:noFill/>
              </a:ln>
            </p:spPr>
          </p:sp>
          <p:sp>
            <p:nvSpPr>
              <p:cNvPr id="283" name="Google Shape;283;p7"/>
              <p:cNvSpPr txBox="1"/>
              <p:nvPr/>
            </p:nvSpPr>
            <p:spPr>
              <a:xfrm>
                <a:off x="0" y="-47625"/>
                <a:ext cx="1751844" cy="55752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4" name="Google Shape;284;p7"/>
            <p:cNvSpPr txBox="1"/>
            <p:nvPr/>
          </p:nvSpPr>
          <p:spPr>
            <a:xfrm>
              <a:off x="695604" y="133350"/>
              <a:ext cx="7735500" cy="233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Registro de Reservas en </a:t>
              </a:r>
              <a:r>
                <a:rPr lang="en-US" sz="2995">
                  <a:latin typeface="Alatsi"/>
                  <a:ea typeface="Alatsi"/>
                  <a:cs typeface="Alatsi"/>
                  <a:sym typeface="Alatsi"/>
                </a:rPr>
                <a:t>línea</a:t>
              </a:r>
              <a:r>
                <a:rPr b="0" i="0" lang="en-US" sz="2995" u="none" cap="none" strike="noStrike">
                  <a:solidFill>
                    <a:srgbClr val="000000"/>
                  </a:solidFill>
                  <a:latin typeface="Alatsi"/>
                  <a:ea typeface="Alatsi"/>
                  <a:cs typeface="Alatsi"/>
                  <a:sym typeface="Alatsi"/>
                </a:rPr>
                <a:t> para los pacientes, reduciendo tiempos de espera</a:t>
              </a:r>
              <a:endParaRPr/>
            </a:p>
          </p:txBody>
        </p:sp>
      </p:grpSp>
      <p:grpSp>
        <p:nvGrpSpPr>
          <p:cNvPr id="285" name="Google Shape;285;p7"/>
          <p:cNvGrpSpPr/>
          <p:nvPr/>
        </p:nvGrpSpPr>
        <p:grpSpPr>
          <a:xfrm>
            <a:off x="9467086" y="6620596"/>
            <a:ext cx="6651535" cy="2646670"/>
            <a:chOff x="0" y="-241102"/>
            <a:chExt cx="8868713" cy="3528894"/>
          </a:xfrm>
        </p:grpSpPr>
        <p:grpSp>
          <p:nvGrpSpPr>
            <p:cNvPr id="286" name="Google Shape;286;p7"/>
            <p:cNvGrpSpPr/>
            <p:nvPr/>
          </p:nvGrpSpPr>
          <p:grpSpPr>
            <a:xfrm>
              <a:off x="0" y="-241102"/>
              <a:ext cx="8868713" cy="3528894"/>
              <a:chOff x="0" y="-47625"/>
              <a:chExt cx="1751844" cy="697065"/>
            </a:xfrm>
          </p:grpSpPr>
          <p:sp>
            <p:nvSpPr>
              <p:cNvPr id="287" name="Google Shape;287;p7"/>
              <p:cNvSpPr/>
              <p:nvPr/>
            </p:nvSpPr>
            <p:spPr>
              <a:xfrm>
                <a:off x="0" y="0"/>
                <a:ext cx="1751844" cy="649440"/>
              </a:xfrm>
              <a:custGeom>
                <a:rect b="b" l="l" r="r" t="t"/>
                <a:pathLst>
                  <a:path extrusionOk="0" h="649440" w="1751844">
                    <a:moveTo>
                      <a:pt x="0" y="0"/>
                    </a:moveTo>
                    <a:lnTo>
                      <a:pt x="1751844" y="0"/>
                    </a:lnTo>
                    <a:lnTo>
                      <a:pt x="1751844" y="649440"/>
                    </a:lnTo>
                    <a:lnTo>
                      <a:pt x="0" y="649440"/>
                    </a:lnTo>
                    <a:close/>
                  </a:path>
                </a:pathLst>
              </a:custGeom>
              <a:gradFill>
                <a:gsLst>
                  <a:gs pos="0">
                    <a:srgbClr val="BBBABA"/>
                  </a:gs>
                  <a:gs pos="100000">
                    <a:srgbClr val="FFFFFF"/>
                  </a:gs>
                </a:gsLst>
                <a:lin ang="0" scaled="0"/>
              </a:gradFill>
              <a:ln>
                <a:noFill/>
              </a:ln>
            </p:spPr>
          </p:sp>
          <p:sp>
            <p:nvSpPr>
              <p:cNvPr id="288" name="Google Shape;288;p7"/>
              <p:cNvSpPr txBox="1"/>
              <p:nvPr/>
            </p:nvSpPr>
            <p:spPr>
              <a:xfrm>
                <a:off x="0" y="-47625"/>
                <a:ext cx="1751844" cy="6970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7"/>
            <p:cNvSpPr txBox="1"/>
            <p:nvPr/>
          </p:nvSpPr>
          <p:spPr>
            <a:xfrm>
              <a:off x="695604" y="133350"/>
              <a:ext cx="7735510" cy="27814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995" u="none" cap="none" strike="noStrike">
                  <a:solidFill>
                    <a:srgbClr val="000000"/>
                  </a:solidFill>
                  <a:latin typeface="Alatsi"/>
                  <a:ea typeface="Alatsi"/>
                  <a:cs typeface="Alatsi"/>
                  <a:sym typeface="Alatsi"/>
                </a:rPr>
                <a:t>La reducción de tiempos de espera y una mejor gestión en sus procesos puede traer ganancias significativas al negocio</a:t>
              </a:r>
              <a:endParaRPr/>
            </a:p>
          </p:txBody>
        </p:sp>
      </p:grpSp>
      <p:sp>
        <p:nvSpPr>
          <p:cNvPr id="290" name="Google Shape;290;p7"/>
          <p:cNvSpPr/>
          <p:nvPr/>
        </p:nvSpPr>
        <p:spPr>
          <a:xfrm>
            <a:off x="16366566" y="3721286"/>
            <a:ext cx="1066721" cy="1066721"/>
          </a:xfrm>
          <a:custGeom>
            <a:rect b="b" l="l" r="r" t="t"/>
            <a:pathLst>
              <a:path extrusionOk="0" h="1066721" w="1066721">
                <a:moveTo>
                  <a:pt x="0" y="0"/>
                </a:moveTo>
                <a:lnTo>
                  <a:pt x="1066721" y="0"/>
                </a:lnTo>
                <a:lnTo>
                  <a:pt x="1066721" y="1066720"/>
                </a:lnTo>
                <a:lnTo>
                  <a:pt x="0" y="1066720"/>
                </a:lnTo>
                <a:lnTo>
                  <a:pt x="0" y="0"/>
                </a:lnTo>
                <a:close/>
              </a:path>
            </a:pathLst>
          </a:custGeom>
          <a:blipFill rotWithShape="1">
            <a:blip r:embed="rId4">
              <a:alphaModFix/>
            </a:blip>
            <a:stretch>
              <a:fillRect b="0" l="0" r="0" t="0"/>
            </a:stretch>
          </a:blipFill>
          <a:ln>
            <a:noFill/>
          </a:ln>
        </p:spPr>
      </p:sp>
      <p:sp>
        <p:nvSpPr>
          <p:cNvPr id="291" name="Google Shape;291;p7"/>
          <p:cNvSpPr/>
          <p:nvPr/>
        </p:nvSpPr>
        <p:spPr>
          <a:xfrm>
            <a:off x="16366566" y="7150927"/>
            <a:ext cx="1537471" cy="1237005"/>
          </a:xfrm>
          <a:custGeom>
            <a:rect b="b" l="l" r="r" t="t"/>
            <a:pathLst>
              <a:path extrusionOk="0" h="1237005" w="1537471">
                <a:moveTo>
                  <a:pt x="0" y="0"/>
                </a:moveTo>
                <a:lnTo>
                  <a:pt x="1537471" y="0"/>
                </a:lnTo>
                <a:lnTo>
                  <a:pt x="1537471" y="1237005"/>
                </a:lnTo>
                <a:lnTo>
                  <a:pt x="0" y="1237005"/>
                </a:lnTo>
                <a:lnTo>
                  <a:pt x="0" y="0"/>
                </a:lnTo>
                <a:close/>
              </a:path>
            </a:pathLst>
          </a:custGeom>
          <a:blipFill rotWithShape="1">
            <a:blip r:embed="rId5">
              <a:alphaModFix/>
            </a:blip>
            <a:stretch>
              <a:fillRect b="0" l="0" r="0" t="0"/>
            </a:stretch>
          </a:blipFill>
          <a:ln>
            <a:noFill/>
          </a:ln>
        </p:spPr>
      </p:sp>
      <p:sp>
        <p:nvSpPr>
          <p:cNvPr id="292" name="Google Shape;292;p7"/>
          <p:cNvSpPr txBox="1"/>
          <p:nvPr/>
        </p:nvSpPr>
        <p:spPr>
          <a:xfrm>
            <a:off x="2976683" y="694940"/>
            <a:ext cx="12625200" cy="88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Relevancia</a:t>
            </a:r>
            <a:endParaRPr/>
          </a:p>
        </p:txBody>
      </p:sp>
      <p:sp>
        <p:nvSpPr>
          <p:cNvPr id="293" name="Google Shape;293;p7"/>
          <p:cNvSpPr txBox="1"/>
          <p:nvPr/>
        </p:nvSpPr>
        <p:spPr>
          <a:xfrm>
            <a:off x="2149250" y="3429001"/>
            <a:ext cx="5710200" cy="5357400"/>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La relevancia de nuestra solución de proyecto radica en el impacto que tendría en la gestión de datos en la veterinaria, tanto como para sus citas, como su gestión general de usuarios y pacientes.</a:t>
            </a:r>
            <a:endParaRPr/>
          </a:p>
          <a:p>
            <a:pPr indent="0" lvl="0" marL="0" marR="0" rtl="0" algn="ctr">
              <a:lnSpc>
                <a:spcPct val="139992"/>
              </a:lnSpc>
              <a:spcBef>
                <a:spcPts val="0"/>
              </a:spcBef>
              <a:spcAft>
                <a:spcPts val="0"/>
              </a:spcAft>
              <a:buNone/>
            </a:pPr>
            <a:r>
              <a:rPr b="0" i="0" lang="en-US" sz="2853" u="none" cap="none" strike="noStrike">
                <a:solidFill>
                  <a:srgbClr val="000000"/>
                </a:solidFill>
                <a:latin typeface="Alatsi"/>
                <a:ea typeface="Alatsi"/>
                <a:cs typeface="Alatsi"/>
                <a:sym typeface="Alatsi"/>
              </a:rPr>
              <a:t>La </a:t>
            </a:r>
            <a:r>
              <a:rPr lang="en-US" sz="2853">
                <a:latin typeface="Alatsi"/>
                <a:ea typeface="Alatsi"/>
                <a:cs typeface="Alatsi"/>
                <a:sym typeface="Alatsi"/>
              </a:rPr>
              <a:t>integración</a:t>
            </a:r>
            <a:r>
              <a:rPr b="0" i="0" lang="en-US" sz="2853" u="none" cap="none" strike="noStrike">
                <a:solidFill>
                  <a:srgbClr val="000000"/>
                </a:solidFill>
                <a:latin typeface="Alatsi"/>
                <a:ea typeface="Alatsi"/>
                <a:cs typeface="Alatsi"/>
                <a:sym typeface="Alatsi"/>
              </a:rPr>
              <a:t> y uso de este sistema puede traer </a:t>
            </a:r>
            <a:r>
              <a:rPr lang="en-US" sz="2853">
                <a:latin typeface="Alatsi"/>
                <a:ea typeface="Alatsi"/>
                <a:cs typeface="Alatsi"/>
                <a:sym typeface="Alatsi"/>
              </a:rPr>
              <a:t>varios</a:t>
            </a:r>
            <a:r>
              <a:rPr b="0" i="0" lang="en-US" sz="2853" u="none" cap="none" strike="noStrike">
                <a:solidFill>
                  <a:srgbClr val="000000"/>
                </a:solidFill>
                <a:latin typeface="Alatsi"/>
                <a:ea typeface="Alatsi"/>
                <a:cs typeface="Alatsi"/>
                <a:sym typeface="Alatsi"/>
              </a:rPr>
              <a:t> beneficios a nuestro cliente real</a:t>
            </a:r>
            <a:endParaRPr/>
          </a:p>
        </p:txBody>
      </p:sp>
      <p:sp>
        <p:nvSpPr>
          <p:cNvPr id="294" name="Google Shape;294;p7"/>
          <p:cNvSpPr txBox="1"/>
          <p:nvPr/>
        </p:nvSpPr>
        <p:spPr>
          <a:xfrm>
            <a:off x="9467078" y="2525775"/>
            <a:ext cx="31797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Tiempo</a:t>
            </a:r>
            <a:endParaRPr/>
          </a:p>
        </p:txBody>
      </p:sp>
      <p:sp>
        <p:nvSpPr>
          <p:cNvPr id="295" name="Google Shape;295;p7"/>
          <p:cNvSpPr txBox="1"/>
          <p:nvPr/>
        </p:nvSpPr>
        <p:spPr>
          <a:xfrm>
            <a:off x="9565925" y="5921850"/>
            <a:ext cx="3081000" cy="603300"/>
          </a:xfrm>
          <a:prstGeom prst="rect">
            <a:avLst/>
          </a:prstGeom>
          <a:solidFill>
            <a:schemeClr val="accent1"/>
          </a:solid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lang="en-US" sz="3918">
                <a:latin typeface="Alatsi"/>
                <a:ea typeface="Alatsi"/>
                <a:cs typeface="Alatsi"/>
                <a:sym typeface="Alatsi"/>
              </a:rPr>
              <a:t> Ganancias</a:t>
            </a:r>
            <a:endParaRPr sz="3918">
              <a:latin typeface="Alatsi"/>
              <a:ea typeface="Alatsi"/>
              <a:cs typeface="Alatsi"/>
              <a:sym typeface="Alats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8"/>
          <p:cNvGrpSpPr/>
          <p:nvPr/>
        </p:nvGrpSpPr>
        <p:grpSpPr>
          <a:xfrm>
            <a:off x="145295" y="-180826"/>
            <a:ext cx="18288000" cy="10467826"/>
            <a:chOff x="0" y="-47625"/>
            <a:chExt cx="4816593" cy="2756958"/>
          </a:xfrm>
        </p:grpSpPr>
        <p:sp>
          <p:nvSpPr>
            <p:cNvPr id="301" name="Google Shape;301;p8"/>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302" name="Google Shape;302;p8"/>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3" name="Google Shape;303;p8"/>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04" name="Google Shape;304;p8"/>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05" name="Google Shape;305;p8"/>
          <p:cNvGrpSpPr/>
          <p:nvPr/>
        </p:nvGrpSpPr>
        <p:grpSpPr>
          <a:xfrm>
            <a:off x="16118621" y="-98041"/>
            <a:ext cx="1562612" cy="1771266"/>
            <a:chOff x="0" y="-130721"/>
            <a:chExt cx="2083482" cy="2361688"/>
          </a:xfrm>
        </p:grpSpPr>
        <p:grpSp>
          <p:nvGrpSpPr>
            <p:cNvPr id="306" name="Google Shape;306;p8"/>
            <p:cNvGrpSpPr/>
            <p:nvPr/>
          </p:nvGrpSpPr>
          <p:grpSpPr>
            <a:xfrm>
              <a:off x="75599" y="-130721"/>
              <a:ext cx="1932284" cy="2361688"/>
              <a:chOff x="0" y="-47625"/>
              <a:chExt cx="703982" cy="860425"/>
            </a:xfrm>
          </p:grpSpPr>
          <p:sp>
            <p:nvSpPr>
              <p:cNvPr id="307" name="Google Shape;307;p8"/>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9" name="Google Shape;309;p8"/>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6</a:t>
              </a:r>
              <a:endParaRPr/>
            </a:p>
          </p:txBody>
        </p:sp>
      </p:grpSp>
      <p:grpSp>
        <p:nvGrpSpPr>
          <p:cNvPr id="310" name="Google Shape;310;p8"/>
          <p:cNvGrpSpPr/>
          <p:nvPr/>
        </p:nvGrpSpPr>
        <p:grpSpPr>
          <a:xfrm>
            <a:off x="3405000" y="-35198"/>
            <a:ext cx="11370675" cy="1771256"/>
            <a:chOff x="0" y="-47625"/>
            <a:chExt cx="2356177" cy="393289"/>
          </a:xfrm>
        </p:grpSpPr>
        <p:sp>
          <p:nvSpPr>
            <p:cNvPr id="311" name="Google Shape;311;p8"/>
            <p:cNvSpPr/>
            <p:nvPr/>
          </p:nvSpPr>
          <p:spPr>
            <a:xfrm>
              <a:off x="0" y="0"/>
              <a:ext cx="2356177" cy="345664"/>
            </a:xfrm>
            <a:custGeom>
              <a:rect b="b" l="l" r="r" t="t"/>
              <a:pathLst>
                <a:path extrusionOk="0" h="345664" w="2356177">
                  <a:moveTo>
                    <a:pt x="2152977" y="0"/>
                  </a:moveTo>
                  <a:cubicBezTo>
                    <a:pt x="2265201" y="0"/>
                    <a:pt x="2356177" y="77379"/>
                    <a:pt x="2356177" y="172832"/>
                  </a:cubicBezTo>
                  <a:cubicBezTo>
                    <a:pt x="2356177" y="268284"/>
                    <a:pt x="2265201" y="345664"/>
                    <a:pt x="2152977" y="345664"/>
                  </a:cubicBezTo>
                  <a:lnTo>
                    <a:pt x="203200" y="345664"/>
                  </a:lnTo>
                  <a:cubicBezTo>
                    <a:pt x="90976" y="345664"/>
                    <a:pt x="0" y="268284"/>
                    <a:pt x="0" y="172832"/>
                  </a:cubicBezTo>
                  <a:cubicBezTo>
                    <a:pt x="0" y="77379"/>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txBox="1"/>
            <p:nvPr/>
          </p:nvSpPr>
          <p:spPr>
            <a:xfrm>
              <a:off x="0" y="-47625"/>
              <a:ext cx="2356177" cy="39328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3" name="Google Shape;313;p8"/>
          <p:cNvGrpSpPr/>
          <p:nvPr/>
        </p:nvGrpSpPr>
        <p:grpSpPr>
          <a:xfrm>
            <a:off x="1575095" y="1800207"/>
            <a:ext cx="15324832" cy="2839624"/>
            <a:chOff x="0" y="-47625"/>
            <a:chExt cx="1452154" cy="269078"/>
          </a:xfrm>
        </p:grpSpPr>
        <p:sp>
          <p:nvSpPr>
            <p:cNvPr id="314" name="Google Shape;314;p8"/>
            <p:cNvSpPr/>
            <p:nvPr/>
          </p:nvSpPr>
          <p:spPr>
            <a:xfrm>
              <a:off x="0" y="0"/>
              <a:ext cx="1452154" cy="221453"/>
            </a:xfrm>
            <a:custGeom>
              <a:rect b="b" l="l" r="r" t="t"/>
              <a:pathLst>
                <a:path extrusionOk="0" h="221453" w="1452154">
                  <a:moveTo>
                    <a:pt x="1248954" y="0"/>
                  </a:moveTo>
                  <a:cubicBezTo>
                    <a:pt x="1361178" y="0"/>
                    <a:pt x="1452154" y="49574"/>
                    <a:pt x="1452154" y="110726"/>
                  </a:cubicBezTo>
                  <a:cubicBezTo>
                    <a:pt x="1452154" y="171879"/>
                    <a:pt x="1361178" y="221453"/>
                    <a:pt x="1248954" y="221453"/>
                  </a:cubicBezTo>
                  <a:lnTo>
                    <a:pt x="203200" y="221453"/>
                  </a:lnTo>
                  <a:cubicBezTo>
                    <a:pt x="90976" y="221453"/>
                    <a:pt x="0" y="171879"/>
                    <a:pt x="0" y="110726"/>
                  </a:cubicBezTo>
                  <a:cubicBezTo>
                    <a:pt x="0" y="49574"/>
                    <a:pt x="90976" y="0"/>
                    <a:pt x="203200" y="0"/>
                  </a:cubicBezTo>
                  <a:close/>
                </a:path>
              </a:pathLst>
            </a:custGeom>
            <a:gradFill>
              <a:gsLst>
                <a:gs pos="0">
                  <a:srgbClr val="BBBABA"/>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txBox="1"/>
            <p:nvPr/>
          </p:nvSpPr>
          <p:spPr>
            <a:xfrm>
              <a:off x="0" y="-47625"/>
              <a:ext cx="1452154" cy="2690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6" name="Google Shape;316;p8"/>
          <p:cNvGrpSpPr/>
          <p:nvPr/>
        </p:nvGrpSpPr>
        <p:grpSpPr>
          <a:xfrm>
            <a:off x="6371200" y="5778630"/>
            <a:ext cx="5008897" cy="3382408"/>
            <a:chOff x="0" y="-288903"/>
            <a:chExt cx="6550146" cy="4228539"/>
          </a:xfrm>
        </p:grpSpPr>
        <p:grpSp>
          <p:nvGrpSpPr>
            <p:cNvPr id="317" name="Google Shape;317;p8"/>
            <p:cNvGrpSpPr/>
            <p:nvPr/>
          </p:nvGrpSpPr>
          <p:grpSpPr>
            <a:xfrm>
              <a:off x="0" y="-288903"/>
              <a:ext cx="6550146" cy="4228539"/>
              <a:chOff x="0" y="-47625"/>
              <a:chExt cx="1079777" cy="697065"/>
            </a:xfrm>
          </p:grpSpPr>
          <p:sp>
            <p:nvSpPr>
              <p:cNvPr id="318" name="Google Shape;318;p8"/>
              <p:cNvSpPr/>
              <p:nvPr/>
            </p:nvSpPr>
            <p:spPr>
              <a:xfrm>
                <a:off x="0" y="0"/>
                <a:ext cx="1079777" cy="649440"/>
              </a:xfrm>
              <a:custGeom>
                <a:rect b="b" l="l" r="r" t="t"/>
                <a:pathLst>
                  <a:path extrusionOk="0" h="649440" w="1079777">
                    <a:moveTo>
                      <a:pt x="0" y="0"/>
                    </a:moveTo>
                    <a:lnTo>
                      <a:pt x="1079777" y="0"/>
                    </a:lnTo>
                    <a:lnTo>
                      <a:pt x="1079777" y="649440"/>
                    </a:lnTo>
                    <a:lnTo>
                      <a:pt x="0" y="649440"/>
                    </a:lnTo>
                    <a:close/>
                  </a:path>
                </a:pathLst>
              </a:custGeom>
              <a:gradFill>
                <a:gsLst>
                  <a:gs pos="0">
                    <a:srgbClr val="BBBABA"/>
                  </a:gs>
                  <a:gs pos="100000">
                    <a:srgbClr val="FFFFFF"/>
                  </a:gs>
                </a:gsLst>
                <a:lin ang="0" scaled="0"/>
              </a:gradFill>
              <a:ln>
                <a:noFill/>
              </a:ln>
            </p:spPr>
          </p:sp>
          <p:sp>
            <p:nvSpPr>
              <p:cNvPr id="319" name="Google Shape;319;p8"/>
              <p:cNvSpPr txBox="1"/>
              <p:nvPr/>
            </p:nvSpPr>
            <p:spPr>
              <a:xfrm>
                <a:off x="0" y="-47625"/>
                <a:ext cx="1079777" cy="6970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8"/>
            <p:cNvSpPr txBox="1"/>
            <p:nvPr/>
          </p:nvSpPr>
          <p:spPr>
            <a:xfrm>
              <a:off x="513751" y="161594"/>
              <a:ext cx="5713200" cy="3591000"/>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0" i="0" lang="en-US" sz="3589" u="none" cap="none" strike="noStrike">
                  <a:solidFill>
                    <a:srgbClr val="000000"/>
                  </a:solidFill>
                  <a:latin typeface="Alatsi"/>
                  <a:ea typeface="Alatsi"/>
                  <a:cs typeface="Alatsi"/>
                  <a:sym typeface="Alatsi"/>
                </a:rPr>
                <a:t>-Perfil</a:t>
              </a:r>
              <a:endParaRPr/>
            </a:p>
            <a:p>
              <a:pPr indent="0" lvl="0" marL="0" marR="0" rtl="0" algn="l">
                <a:lnSpc>
                  <a:spcPct val="139983"/>
                </a:lnSpc>
                <a:spcBef>
                  <a:spcPts val="0"/>
                </a:spcBef>
                <a:spcAft>
                  <a:spcPts val="0"/>
                </a:spcAft>
                <a:buNone/>
              </a:pPr>
              <a:r>
                <a:rPr b="0" i="0" lang="en-US" sz="3589" u="none" cap="none" strike="noStrike">
                  <a:solidFill>
                    <a:srgbClr val="000000"/>
                  </a:solidFill>
                  <a:latin typeface="Alatsi"/>
                  <a:ea typeface="Alatsi"/>
                  <a:cs typeface="Alatsi"/>
                  <a:sym typeface="Alatsi"/>
                </a:rPr>
                <a:t>-Registro</a:t>
              </a:r>
              <a:endParaRPr/>
            </a:p>
            <a:p>
              <a:pPr indent="0" lvl="0" marL="0" marR="0" rtl="0" algn="l">
                <a:lnSpc>
                  <a:spcPct val="139983"/>
                </a:lnSpc>
                <a:spcBef>
                  <a:spcPts val="0"/>
                </a:spcBef>
                <a:spcAft>
                  <a:spcPts val="0"/>
                </a:spcAft>
                <a:buNone/>
              </a:pPr>
              <a:r>
                <a:rPr b="0" i="0" lang="en-US" sz="3589" u="none" cap="none" strike="noStrike">
                  <a:solidFill>
                    <a:srgbClr val="000000"/>
                  </a:solidFill>
                  <a:latin typeface="Alatsi"/>
                  <a:ea typeface="Alatsi"/>
                  <a:cs typeface="Alatsi"/>
                  <a:sym typeface="Alatsi"/>
                </a:rPr>
                <a:t>-CRUD Veterinarios</a:t>
              </a:r>
              <a:endParaRPr/>
            </a:p>
            <a:p>
              <a:pPr indent="0" lvl="0" marL="0" marR="0" rtl="0" algn="l">
                <a:lnSpc>
                  <a:spcPct val="139983"/>
                </a:lnSpc>
                <a:spcBef>
                  <a:spcPts val="0"/>
                </a:spcBef>
                <a:spcAft>
                  <a:spcPts val="0"/>
                </a:spcAft>
                <a:buNone/>
              </a:pPr>
              <a:r>
                <a:rPr b="0" i="0" lang="en-US" sz="3589" u="none" cap="none" strike="noStrike">
                  <a:solidFill>
                    <a:srgbClr val="000000"/>
                  </a:solidFill>
                  <a:latin typeface="Alatsi"/>
                  <a:ea typeface="Alatsi"/>
                  <a:cs typeface="Alatsi"/>
                  <a:sym typeface="Alatsi"/>
                </a:rPr>
                <a:t>-Login</a:t>
              </a:r>
              <a:endParaRPr/>
            </a:p>
          </p:txBody>
        </p:sp>
      </p:grpSp>
      <p:grpSp>
        <p:nvGrpSpPr>
          <p:cNvPr id="321" name="Google Shape;321;p8"/>
          <p:cNvGrpSpPr/>
          <p:nvPr/>
        </p:nvGrpSpPr>
        <p:grpSpPr>
          <a:xfrm>
            <a:off x="584200" y="5816945"/>
            <a:ext cx="4902750" cy="3382475"/>
            <a:chOff x="0" y="-237806"/>
            <a:chExt cx="6531775" cy="4177442"/>
          </a:xfrm>
        </p:grpSpPr>
        <p:grpSp>
          <p:nvGrpSpPr>
            <p:cNvPr id="322" name="Google Shape;322;p8"/>
            <p:cNvGrpSpPr/>
            <p:nvPr/>
          </p:nvGrpSpPr>
          <p:grpSpPr>
            <a:xfrm>
              <a:off x="0" y="-237806"/>
              <a:ext cx="6531775" cy="4177442"/>
              <a:chOff x="0" y="-47625"/>
              <a:chExt cx="1308107" cy="836609"/>
            </a:xfrm>
          </p:grpSpPr>
          <p:sp>
            <p:nvSpPr>
              <p:cNvPr id="323" name="Google Shape;323;p8"/>
              <p:cNvSpPr/>
              <p:nvPr/>
            </p:nvSpPr>
            <p:spPr>
              <a:xfrm>
                <a:off x="0" y="0"/>
                <a:ext cx="1308107" cy="788984"/>
              </a:xfrm>
              <a:custGeom>
                <a:rect b="b" l="l" r="r" t="t"/>
                <a:pathLst>
                  <a:path extrusionOk="0" h="788984" w="1308107">
                    <a:moveTo>
                      <a:pt x="0" y="0"/>
                    </a:moveTo>
                    <a:lnTo>
                      <a:pt x="1308107" y="0"/>
                    </a:lnTo>
                    <a:lnTo>
                      <a:pt x="1308107" y="788984"/>
                    </a:lnTo>
                    <a:lnTo>
                      <a:pt x="0" y="788984"/>
                    </a:lnTo>
                    <a:close/>
                  </a:path>
                </a:pathLst>
              </a:custGeom>
              <a:gradFill>
                <a:gsLst>
                  <a:gs pos="0">
                    <a:srgbClr val="BBBABA"/>
                  </a:gs>
                  <a:gs pos="100000">
                    <a:srgbClr val="FFFFFF"/>
                  </a:gs>
                </a:gsLst>
                <a:lin ang="0" scaled="0"/>
              </a:gradFill>
              <a:ln>
                <a:noFill/>
              </a:ln>
            </p:spPr>
          </p:sp>
          <p:sp>
            <p:nvSpPr>
              <p:cNvPr id="324" name="Google Shape;324;p8"/>
              <p:cNvSpPr txBox="1"/>
              <p:nvPr/>
            </p:nvSpPr>
            <p:spPr>
              <a:xfrm>
                <a:off x="0" y="-47625"/>
                <a:ext cx="1308107" cy="83660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5" name="Google Shape;325;p8"/>
            <p:cNvSpPr txBox="1"/>
            <p:nvPr/>
          </p:nvSpPr>
          <p:spPr>
            <a:xfrm>
              <a:off x="417236" y="343757"/>
              <a:ext cx="5697300" cy="2919600"/>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0" i="0" lang="en-US" sz="2954" u="none" cap="none" strike="noStrike">
                  <a:solidFill>
                    <a:srgbClr val="000000"/>
                  </a:solidFill>
                  <a:latin typeface="Alatsi"/>
                  <a:ea typeface="Alatsi"/>
                  <a:cs typeface="Alatsi"/>
                  <a:sym typeface="Alatsi"/>
                </a:rPr>
                <a:t>-Reestructuración de excel</a:t>
              </a:r>
              <a:endParaRPr/>
            </a:p>
            <a:p>
              <a:pPr indent="0" lvl="0" marL="0" marR="0" rtl="0" algn="l">
                <a:lnSpc>
                  <a:spcPct val="139979"/>
                </a:lnSpc>
                <a:spcBef>
                  <a:spcPts val="0"/>
                </a:spcBef>
                <a:spcAft>
                  <a:spcPts val="0"/>
                </a:spcAft>
                <a:buNone/>
              </a:pPr>
              <a:r>
                <a:rPr b="0" i="0" lang="en-US" sz="2954" u="none" cap="none" strike="noStrike">
                  <a:solidFill>
                    <a:srgbClr val="000000"/>
                  </a:solidFill>
                  <a:latin typeface="Alatsi"/>
                  <a:ea typeface="Alatsi"/>
                  <a:cs typeface="Alatsi"/>
                  <a:sym typeface="Alatsi"/>
                </a:rPr>
                <a:t>-Digitalización de ficha</a:t>
              </a:r>
              <a:endParaRPr/>
            </a:p>
            <a:p>
              <a:pPr indent="0" lvl="0" marL="0" marR="0" rtl="0" algn="l">
                <a:lnSpc>
                  <a:spcPct val="139979"/>
                </a:lnSpc>
                <a:spcBef>
                  <a:spcPts val="0"/>
                </a:spcBef>
                <a:spcAft>
                  <a:spcPts val="0"/>
                </a:spcAft>
                <a:buNone/>
              </a:pPr>
              <a:r>
                <a:rPr b="0" i="0" lang="en-US" sz="2954" u="none" cap="none" strike="noStrike">
                  <a:solidFill>
                    <a:srgbClr val="000000"/>
                  </a:solidFill>
                  <a:latin typeface="Alatsi"/>
                  <a:ea typeface="Alatsi"/>
                  <a:cs typeface="Alatsi"/>
                  <a:sym typeface="Alatsi"/>
                </a:rPr>
                <a:t>-CRUD Usuarios</a:t>
              </a:r>
              <a:endParaRPr/>
            </a:p>
            <a:p>
              <a:pPr indent="0" lvl="0" marL="0" marR="0" rtl="0" algn="l">
                <a:lnSpc>
                  <a:spcPct val="139979"/>
                </a:lnSpc>
                <a:spcBef>
                  <a:spcPts val="0"/>
                </a:spcBef>
                <a:spcAft>
                  <a:spcPts val="0"/>
                </a:spcAft>
                <a:buNone/>
              </a:pPr>
              <a:r>
                <a:rPr b="0" i="0" lang="en-US" sz="2954" u="none" cap="none" strike="noStrike">
                  <a:solidFill>
                    <a:srgbClr val="000000"/>
                  </a:solidFill>
                  <a:latin typeface="Alatsi"/>
                  <a:ea typeface="Alatsi"/>
                  <a:cs typeface="Alatsi"/>
                  <a:sym typeface="Alatsi"/>
                </a:rPr>
                <a:t>-CRUD mascota</a:t>
              </a:r>
              <a:endParaRPr/>
            </a:p>
          </p:txBody>
        </p:sp>
      </p:grpSp>
      <p:sp>
        <p:nvSpPr>
          <p:cNvPr id="326" name="Google Shape;326;p8"/>
          <p:cNvSpPr txBox="1"/>
          <p:nvPr/>
        </p:nvSpPr>
        <p:spPr>
          <a:xfrm>
            <a:off x="2976621" y="48717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Metodologia</a:t>
            </a:r>
            <a:endParaRPr/>
          </a:p>
        </p:txBody>
      </p:sp>
      <p:sp>
        <p:nvSpPr>
          <p:cNvPr id="327" name="Google Shape;327;p8"/>
          <p:cNvSpPr txBox="1"/>
          <p:nvPr/>
        </p:nvSpPr>
        <p:spPr>
          <a:xfrm>
            <a:off x="2061913" y="2343484"/>
            <a:ext cx="14454900" cy="2803200"/>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277" u="none" cap="none" strike="noStrike">
                <a:solidFill>
                  <a:srgbClr val="000000"/>
                </a:solidFill>
                <a:latin typeface="Alatsi"/>
                <a:ea typeface="Alatsi"/>
                <a:cs typeface="Alatsi"/>
                <a:sym typeface="Alatsi"/>
              </a:rPr>
              <a:t>Utilizaremos Metodología Ágil (Scrum)</a:t>
            </a:r>
            <a:endParaRPr/>
          </a:p>
          <a:p>
            <a:pPr indent="0" lvl="0" marL="0" marR="0" rtl="0" algn="ctr">
              <a:lnSpc>
                <a:spcPct val="139964"/>
              </a:lnSpc>
              <a:spcBef>
                <a:spcPts val="0"/>
              </a:spcBef>
              <a:spcAft>
                <a:spcPts val="0"/>
              </a:spcAft>
              <a:buNone/>
            </a:pPr>
            <a:r>
              <a:rPr b="0" i="0" lang="en-US" sz="2277" u="none" cap="none" strike="noStrike">
                <a:solidFill>
                  <a:srgbClr val="000000"/>
                </a:solidFill>
                <a:latin typeface="Alatsi"/>
                <a:ea typeface="Alatsi"/>
                <a:cs typeface="Alatsi"/>
                <a:sym typeface="Alatsi"/>
              </a:rPr>
              <a:t>Al utilizar Scrum, se garantiza una entrega continua de valor, una mejora constante del proceso, y una alta capacidad de adaptación a los cambios. Esto no solo asegura que el proyecto se mantenga alineado con los objetivos iniciales, sino que también permite que se ajusten las estrategias y entregables conforme se va avanzando en el proyecto, asegurando un resultado final que cumple con los requerimientos y expectativas del cliente.</a:t>
            </a:r>
            <a:endParaRPr/>
          </a:p>
          <a:p>
            <a:pPr indent="0" lvl="0" marL="0" marR="0" rtl="0" algn="ctr">
              <a:lnSpc>
                <a:spcPct val="133816"/>
              </a:lnSpc>
              <a:spcBef>
                <a:spcPts val="0"/>
              </a:spcBef>
              <a:spcAft>
                <a:spcPts val="0"/>
              </a:spcAft>
              <a:buNone/>
            </a:pPr>
            <a:r>
              <a:t/>
            </a:r>
            <a:endParaRPr b="0" i="0" sz="2277" u="none" cap="none" strike="noStrike">
              <a:solidFill>
                <a:srgbClr val="000000"/>
              </a:solidFill>
              <a:latin typeface="Alatsi"/>
              <a:ea typeface="Alatsi"/>
              <a:cs typeface="Alatsi"/>
              <a:sym typeface="Alatsi"/>
            </a:endParaRPr>
          </a:p>
        </p:txBody>
      </p:sp>
      <p:sp>
        <p:nvSpPr>
          <p:cNvPr id="328" name="Google Shape;328;p8"/>
          <p:cNvSpPr txBox="1"/>
          <p:nvPr/>
        </p:nvSpPr>
        <p:spPr>
          <a:xfrm>
            <a:off x="6701971" y="5067300"/>
            <a:ext cx="4182300" cy="6033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40045"/>
              </a:lnSpc>
              <a:spcBef>
                <a:spcPts val="0"/>
              </a:spcBef>
              <a:spcAft>
                <a:spcPts val="0"/>
              </a:spcAft>
              <a:buNone/>
            </a:pPr>
            <a:r>
              <a:rPr lang="en-US" sz="3918">
                <a:latin typeface="Alatsi"/>
                <a:ea typeface="Alatsi"/>
                <a:cs typeface="Alatsi"/>
                <a:sym typeface="Alatsi"/>
              </a:rPr>
              <a:t>Sprint 11</a:t>
            </a:r>
            <a:endParaRPr sz="3918">
              <a:latin typeface="Alatsi"/>
              <a:ea typeface="Alatsi"/>
              <a:cs typeface="Alatsi"/>
              <a:sym typeface="Alatsi"/>
            </a:endParaRPr>
          </a:p>
        </p:txBody>
      </p:sp>
      <p:sp>
        <p:nvSpPr>
          <p:cNvPr id="329" name="Google Shape;329;p8"/>
          <p:cNvSpPr txBox="1"/>
          <p:nvPr/>
        </p:nvSpPr>
        <p:spPr>
          <a:xfrm>
            <a:off x="829999" y="5067300"/>
            <a:ext cx="3741900" cy="6033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40045"/>
              </a:lnSpc>
              <a:spcBef>
                <a:spcPts val="0"/>
              </a:spcBef>
              <a:spcAft>
                <a:spcPts val="0"/>
              </a:spcAft>
              <a:buNone/>
            </a:pPr>
            <a:r>
              <a:rPr lang="en-US" sz="3918">
                <a:latin typeface="Alatsi"/>
                <a:ea typeface="Alatsi"/>
                <a:cs typeface="Alatsi"/>
                <a:sym typeface="Alatsi"/>
              </a:rPr>
              <a:t>Sprint 1</a:t>
            </a:r>
            <a:endParaRPr sz="3918">
              <a:latin typeface="Alatsi"/>
              <a:ea typeface="Alatsi"/>
              <a:cs typeface="Alatsi"/>
              <a:sym typeface="Alatsi"/>
            </a:endParaRPr>
          </a:p>
        </p:txBody>
      </p:sp>
      <p:sp>
        <p:nvSpPr>
          <p:cNvPr id="330" name="Google Shape;330;p8"/>
          <p:cNvSpPr txBox="1"/>
          <p:nvPr/>
        </p:nvSpPr>
        <p:spPr>
          <a:xfrm>
            <a:off x="12974706" y="5104567"/>
            <a:ext cx="4182300" cy="603300"/>
          </a:xfrm>
          <a:prstGeom prst="rect">
            <a:avLst/>
          </a:prstGeom>
          <a:solidFill>
            <a:schemeClr val="accent1"/>
          </a:solidFill>
          <a:ln>
            <a:noFill/>
          </a:ln>
        </p:spPr>
        <p:txBody>
          <a:bodyPr anchorCtr="0" anchor="t" bIns="0" lIns="0" spcFirstLastPara="1" rIns="0" wrap="square" tIns="0">
            <a:spAutoFit/>
          </a:bodyPr>
          <a:lstStyle/>
          <a:p>
            <a:pPr indent="0" lvl="0" marL="0" marR="0" rtl="0" algn="ctr">
              <a:lnSpc>
                <a:spcPct val="140045"/>
              </a:lnSpc>
              <a:spcBef>
                <a:spcPts val="0"/>
              </a:spcBef>
              <a:spcAft>
                <a:spcPts val="0"/>
              </a:spcAft>
              <a:buNone/>
            </a:pPr>
            <a:r>
              <a:rPr lang="en-US" sz="3918">
                <a:latin typeface="Alatsi"/>
                <a:ea typeface="Alatsi"/>
                <a:cs typeface="Alatsi"/>
                <a:sym typeface="Alatsi"/>
              </a:rPr>
              <a:t>Sprint</a:t>
            </a:r>
            <a:r>
              <a:rPr b="0" i="0" lang="en-US" sz="3918" u="none" cap="none" strike="noStrike">
                <a:solidFill>
                  <a:srgbClr val="000000"/>
                </a:solidFill>
                <a:latin typeface="Alatsi"/>
                <a:ea typeface="Alatsi"/>
                <a:cs typeface="Alatsi"/>
                <a:sym typeface="Alatsi"/>
              </a:rPr>
              <a:t> 111</a:t>
            </a:r>
            <a:endParaRPr/>
          </a:p>
        </p:txBody>
      </p:sp>
      <p:grpSp>
        <p:nvGrpSpPr>
          <p:cNvPr id="331" name="Google Shape;331;p8"/>
          <p:cNvGrpSpPr/>
          <p:nvPr/>
        </p:nvGrpSpPr>
        <p:grpSpPr>
          <a:xfrm>
            <a:off x="12513550" y="6024700"/>
            <a:ext cx="5167638" cy="3517980"/>
            <a:chOff x="0" y="0"/>
            <a:chExt cx="6890184" cy="4327159"/>
          </a:xfrm>
        </p:grpSpPr>
        <p:grpSp>
          <p:nvGrpSpPr>
            <p:cNvPr id="332" name="Google Shape;332;p8"/>
            <p:cNvGrpSpPr/>
            <p:nvPr/>
          </p:nvGrpSpPr>
          <p:grpSpPr>
            <a:xfrm>
              <a:off x="0" y="0"/>
              <a:ext cx="6890184" cy="4327159"/>
              <a:chOff x="0" y="0"/>
              <a:chExt cx="1120307" cy="703572"/>
            </a:xfrm>
          </p:grpSpPr>
          <p:sp>
            <p:nvSpPr>
              <p:cNvPr id="333" name="Google Shape;333;p8"/>
              <p:cNvSpPr/>
              <p:nvPr/>
            </p:nvSpPr>
            <p:spPr>
              <a:xfrm>
                <a:off x="0" y="0"/>
                <a:ext cx="1026088" cy="649440"/>
              </a:xfrm>
              <a:custGeom>
                <a:rect b="b" l="l" r="r" t="t"/>
                <a:pathLst>
                  <a:path extrusionOk="0" h="649440" w="1026088">
                    <a:moveTo>
                      <a:pt x="0" y="0"/>
                    </a:moveTo>
                    <a:lnTo>
                      <a:pt x="1026088" y="0"/>
                    </a:lnTo>
                    <a:lnTo>
                      <a:pt x="1026088" y="649440"/>
                    </a:lnTo>
                    <a:lnTo>
                      <a:pt x="0" y="649440"/>
                    </a:lnTo>
                    <a:close/>
                  </a:path>
                </a:pathLst>
              </a:custGeom>
              <a:gradFill>
                <a:gsLst>
                  <a:gs pos="0">
                    <a:srgbClr val="BBBABA"/>
                  </a:gs>
                  <a:gs pos="100000">
                    <a:srgbClr val="FFFFFF"/>
                  </a:gs>
                </a:gsLst>
                <a:lin ang="0" scaled="0"/>
              </a:gradFill>
              <a:ln>
                <a:noFill/>
              </a:ln>
            </p:spPr>
          </p:sp>
          <p:sp>
            <p:nvSpPr>
              <p:cNvPr id="334" name="Google Shape;334;p8"/>
              <p:cNvSpPr txBox="1"/>
              <p:nvPr/>
            </p:nvSpPr>
            <p:spPr>
              <a:xfrm>
                <a:off x="94307" y="6372"/>
                <a:ext cx="1026000" cy="697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5" name="Google Shape;335;p8"/>
            <p:cNvSpPr txBox="1"/>
            <p:nvPr/>
          </p:nvSpPr>
          <p:spPr>
            <a:xfrm>
              <a:off x="403188" y="345299"/>
              <a:ext cx="5504400" cy="26178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US" sz="3638" u="none" cap="none" strike="noStrike">
                  <a:solidFill>
                    <a:srgbClr val="000000"/>
                  </a:solidFill>
                  <a:latin typeface="Alatsi"/>
                  <a:ea typeface="Alatsi"/>
                  <a:cs typeface="Alatsi"/>
                  <a:sym typeface="Alatsi"/>
                </a:rPr>
                <a:t>-CRUD Admin</a:t>
              </a:r>
              <a:endParaRPr/>
            </a:p>
            <a:p>
              <a:pPr indent="0" lvl="0" marL="0" marR="0" rtl="0" algn="l">
                <a:lnSpc>
                  <a:spcPct val="140021"/>
                </a:lnSpc>
                <a:spcBef>
                  <a:spcPts val="0"/>
                </a:spcBef>
                <a:spcAft>
                  <a:spcPts val="0"/>
                </a:spcAft>
                <a:buNone/>
              </a:pPr>
              <a:r>
                <a:rPr b="0" i="0" lang="en-US" sz="3638" u="none" cap="none" strike="noStrike">
                  <a:solidFill>
                    <a:srgbClr val="000000"/>
                  </a:solidFill>
                  <a:latin typeface="Alatsi"/>
                  <a:ea typeface="Alatsi"/>
                  <a:cs typeface="Alatsi"/>
                  <a:sym typeface="Alatsi"/>
                </a:rPr>
                <a:t>-Notificación usuario</a:t>
              </a:r>
              <a:endParaRPr/>
            </a:p>
            <a:p>
              <a:pPr indent="0" lvl="0" marL="0" marR="0" rtl="0" algn="l">
                <a:lnSpc>
                  <a:spcPct val="140021"/>
                </a:lnSpc>
                <a:spcBef>
                  <a:spcPts val="0"/>
                </a:spcBef>
                <a:spcAft>
                  <a:spcPts val="0"/>
                </a:spcAft>
                <a:buNone/>
              </a:pPr>
              <a:r>
                <a:rPr b="0" i="0" lang="en-US" sz="3638" u="none" cap="none" strike="noStrike">
                  <a:solidFill>
                    <a:srgbClr val="000000"/>
                  </a:solidFill>
                  <a:latin typeface="Alatsi"/>
                  <a:ea typeface="Alatsi"/>
                  <a:cs typeface="Alatsi"/>
                  <a:sym typeface="Alatsi"/>
                </a:rPr>
                <a:t>-Reserva de horas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9"/>
          <p:cNvGrpSpPr/>
          <p:nvPr/>
        </p:nvGrpSpPr>
        <p:grpSpPr>
          <a:xfrm>
            <a:off x="0" y="-171929"/>
            <a:ext cx="18288000" cy="10467826"/>
            <a:chOff x="0" y="-47625"/>
            <a:chExt cx="4816593" cy="2756958"/>
          </a:xfrm>
        </p:grpSpPr>
        <p:sp>
          <p:nvSpPr>
            <p:cNvPr id="341" name="Google Shape;341;p9"/>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gradFill>
              <a:gsLst>
                <a:gs pos="0">
                  <a:srgbClr val="5FBD65"/>
                </a:gs>
                <a:gs pos="100000">
                  <a:srgbClr val="F0FA7F"/>
                </a:gs>
              </a:gsLst>
              <a:lin ang="5400000" scaled="0"/>
            </a:gradFill>
            <a:ln>
              <a:noFill/>
            </a:ln>
          </p:spPr>
        </p:sp>
        <p:sp>
          <p:nvSpPr>
            <p:cNvPr id="342" name="Google Shape;342;p9"/>
            <p:cNvSpPr txBox="1"/>
            <p:nvPr/>
          </p:nvSpPr>
          <p:spPr>
            <a:xfrm>
              <a:off x="0" y="-47625"/>
              <a:ext cx="481659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3" name="Google Shape;343;p9"/>
          <p:cNvSpPr/>
          <p:nvPr/>
        </p:nvSpPr>
        <p:spPr>
          <a:xfrm>
            <a:off x="12646898"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344" name="Google Shape;344;p9"/>
          <p:cNvSpPr/>
          <p:nvPr/>
        </p:nvSpPr>
        <p:spPr>
          <a:xfrm>
            <a:off x="11118095"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grpSp>
        <p:nvGrpSpPr>
          <p:cNvPr id="345" name="Google Shape;345;p9"/>
          <p:cNvGrpSpPr/>
          <p:nvPr/>
        </p:nvGrpSpPr>
        <p:grpSpPr>
          <a:xfrm>
            <a:off x="16118621" y="-98041"/>
            <a:ext cx="1562612" cy="1771266"/>
            <a:chOff x="0" y="-130721"/>
            <a:chExt cx="2083482" cy="2361688"/>
          </a:xfrm>
        </p:grpSpPr>
        <p:grpSp>
          <p:nvGrpSpPr>
            <p:cNvPr id="346" name="Google Shape;346;p9"/>
            <p:cNvGrpSpPr/>
            <p:nvPr/>
          </p:nvGrpSpPr>
          <p:grpSpPr>
            <a:xfrm>
              <a:off x="75599" y="-130721"/>
              <a:ext cx="1932284" cy="2361688"/>
              <a:chOff x="0" y="-47625"/>
              <a:chExt cx="703982" cy="860425"/>
            </a:xfrm>
          </p:grpSpPr>
          <p:sp>
            <p:nvSpPr>
              <p:cNvPr id="347" name="Google Shape;347;p9"/>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gradFill>
                <a:gsLst>
                  <a:gs pos="0">
                    <a:srgbClr val="A6A6A6"/>
                  </a:gs>
                  <a:gs pos="100000">
                    <a:srgbClr val="FFFF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9" name="Google Shape;349;p9"/>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575" u="none" cap="none" strike="noStrike">
                  <a:solidFill>
                    <a:srgbClr val="000000"/>
                  </a:solidFill>
                  <a:latin typeface="Open Sans"/>
                  <a:ea typeface="Open Sans"/>
                  <a:cs typeface="Open Sans"/>
                  <a:sym typeface="Open Sans"/>
                </a:rPr>
                <a:t>7</a:t>
              </a:r>
              <a:endParaRPr/>
            </a:p>
          </p:txBody>
        </p:sp>
      </p:grpSp>
      <p:grpSp>
        <p:nvGrpSpPr>
          <p:cNvPr id="350" name="Google Shape;350;p9"/>
          <p:cNvGrpSpPr/>
          <p:nvPr/>
        </p:nvGrpSpPr>
        <p:grpSpPr>
          <a:xfrm>
            <a:off x="5679678" y="-166214"/>
            <a:ext cx="6410312" cy="1194914"/>
            <a:chOff x="0" y="-47625"/>
            <a:chExt cx="1328313" cy="247604"/>
          </a:xfrm>
        </p:grpSpPr>
        <p:sp>
          <p:nvSpPr>
            <p:cNvPr id="351" name="Google Shape;351;p9"/>
            <p:cNvSpPr/>
            <p:nvPr/>
          </p:nvSpPr>
          <p:spPr>
            <a:xfrm>
              <a:off x="0" y="0"/>
              <a:ext cx="1328313" cy="199979"/>
            </a:xfrm>
            <a:custGeom>
              <a:rect b="b" l="l" r="r" t="t"/>
              <a:pathLst>
                <a:path extrusionOk="0" h="199979" w="1328313">
                  <a:moveTo>
                    <a:pt x="1125113" y="0"/>
                  </a:moveTo>
                  <a:cubicBezTo>
                    <a:pt x="1237337" y="0"/>
                    <a:pt x="1328313" y="44767"/>
                    <a:pt x="1328313" y="99990"/>
                  </a:cubicBezTo>
                  <a:cubicBezTo>
                    <a:pt x="1328313" y="155212"/>
                    <a:pt x="1237337" y="199979"/>
                    <a:pt x="1125113" y="199979"/>
                  </a:cubicBezTo>
                  <a:lnTo>
                    <a:pt x="203200" y="199979"/>
                  </a:lnTo>
                  <a:cubicBezTo>
                    <a:pt x="90976" y="199979"/>
                    <a:pt x="0" y="155212"/>
                    <a:pt x="0" y="99990"/>
                  </a:cubicBezTo>
                  <a:cubicBezTo>
                    <a:pt x="0" y="44767"/>
                    <a:pt x="90976" y="0"/>
                    <a:pt x="203200" y="0"/>
                  </a:cubicBezTo>
                  <a:close/>
                </a:path>
              </a:pathLst>
            </a:custGeom>
            <a:gradFill>
              <a:gsLst>
                <a:gs pos="0">
                  <a:srgbClr val="DFDDDD"/>
                </a:gs>
                <a:gs pos="100000">
                  <a:srgbClr val="FFFFFF"/>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txBox="1"/>
            <p:nvPr/>
          </p:nvSpPr>
          <p:spPr>
            <a:xfrm>
              <a:off x="0" y="-47625"/>
              <a:ext cx="1328313" cy="24760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9"/>
          <p:cNvGrpSpPr/>
          <p:nvPr/>
        </p:nvGrpSpPr>
        <p:grpSpPr>
          <a:xfrm>
            <a:off x="533770" y="606278"/>
            <a:ext cx="17220459" cy="9262778"/>
            <a:chOff x="0" y="-47625"/>
            <a:chExt cx="1464418" cy="787701"/>
          </a:xfrm>
        </p:grpSpPr>
        <p:sp>
          <p:nvSpPr>
            <p:cNvPr id="354" name="Google Shape;354;p9"/>
            <p:cNvSpPr/>
            <p:nvPr/>
          </p:nvSpPr>
          <p:spPr>
            <a:xfrm>
              <a:off x="0" y="0"/>
              <a:ext cx="1464418" cy="740076"/>
            </a:xfrm>
            <a:custGeom>
              <a:rect b="b" l="l" r="r" t="t"/>
              <a:pathLst>
                <a:path extrusionOk="0" h="740076" w="1464418">
                  <a:moveTo>
                    <a:pt x="1261218" y="0"/>
                  </a:moveTo>
                  <a:cubicBezTo>
                    <a:pt x="1373442" y="0"/>
                    <a:pt x="1464418" y="165672"/>
                    <a:pt x="1464418" y="370038"/>
                  </a:cubicBezTo>
                  <a:cubicBezTo>
                    <a:pt x="1464418" y="574404"/>
                    <a:pt x="1373442" y="740076"/>
                    <a:pt x="1261218" y="740076"/>
                  </a:cubicBezTo>
                  <a:lnTo>
                    <a:pt x="203200" y="740076"/>
                  </a:lnTo>
                  <a:cubicBezTo>
                    <a:pt x="90976" y="740076"/>
                    <a:pt x="0" y="574404"/>
                    <a:pt x="0" y="370038"/>
                  </a:cubicBezTo>
                  <a:cubicBezTo>
                    <a:pt x="0" y="165672"/>
                    <a:pt x="90976" y="0"/>
                    <a:pt x="20320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txBox="1"/>
            <p:nvPr/>
          </p:nvSpPr>
          <p:spPr>
            <a:xfrm>
              <a:off x="0" y="-47625"/>
              <a:ext cx="1464418" cy="78770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6" name="Google Shape;356;p9"/>
          <p:cNvSpPr txBox="1"/>
          <p:nvPr/>
        </p:nvSpPr>
        <p:spPr>
          <a:xfrm>
            <a:off x="2572160" y="4633"/>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Arquitectura</a:t>
            </a:r>
            <a:endParaRPr/>
          </a:p>
        </p:txBody>
      </p:sp>
      <p:pic>
        <p:nvPicPr>
          <p:cNvPr id="357" name="Google Shape;357;p9"/>
          <p:cNvPicPr preferRelativeResize="0"/>
          <p:nvPr/>
        </p:nvPicPr>
        <p:blipFill>
          <a:blip r:embed="rId4">
            <a:alphaModFix/>
          </a:blip>
          <a:stretch>
            <a:fillRect/>
          </a:stretch>
        </p:blipFill>
        <p:spPr>
          <a:xfrm>
            <a:off x="1192825" y="721375"/>
            <a:ext cx="16561475" cy="9574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