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19888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1" name="Shape 3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599759" y="1768680"/>
            <a:ext cx="10798201" cy="209088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PlaceHolder 3"/>
          <p:cNvSpPr/>
          <p:nvPr>
            <p:ph type="body" sz="half" idx="21"/>
          </p:nvPr>
        </p:nvSpPr>
        <p:spPr>
          <a:xfrm>
            <a:off x="599760" y="4058639"/>
            <a:ext cx="10798200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599759" y="1768680"/>
            <a:ext cx="5269321" cy="209088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6132960" y="1768680"/>
            <a:ext cx="52693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8" name="PlaceHolder 4"/>
          <p:cNvSpPr/>
          <p:nvPr/>
        </p:nvSpPr>
        <p:spPr>
          <a:xfrm>
            <a:off x="599759" y="4058639"/>
            <a:ext cx="526932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9" name="PlaceHolder 5"/>
          <p:cNvSpPr/>
          <p:nvPr>
            <p:ph type="body" sz="quarter" idx="21"/>
          </p:nvPr>
        </p:nvSpPr>
        <p:spPr>
          <a:xfrm>
            <a:off x="6132960" y="4058639"/>
            <a:ext cx="5269321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599759" y="1768680"/>
            <a:ext cx="3476882" cy="209088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laceHolder 3"/>
          <p:cNvSpPr/>
          <p:nvPr/>
        </p:nvSpPr>
        <p:spPr>
          <a:xfrm>
            <a:off x="4250880" y="1768680"/>
            <a:ext cx="34768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2800"/>
            </a:pPr>
          </a:p>
        </p:txBody>
      </p:sp>
      <p:sp>
        <p:nvSpPr>
          <p:cNvPr id="120" name="PlaceHolder 4"/>
          <p:cNvSpPr/>
          <p:nvPr/>
        </p:nvSpPr>
        <p:spPr>
          <a:xfrm>
            <a:off x="7901999" y="1768680"/>
            <a:ext cx="34768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2800"/>
            </a:pPr>
          </a:p>
        </p:txBody>
      </p:sp>
      <p:sp>
        <p:nvSpPr>
          <p:cNvPr id="121" name="PlaceHolder 5"/>
          <p:cNvSpPr/>
          <p:nvPr/>
        </p:nvSpPr>
        <p:spPr>
          <a:xfrm>
            <a:off x="599759" y="4058639"/>
            <a:ext cx="347688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2800"/>
            </a:pPr>
          </a:p>
        </p:txBody>
      </p:sp>
      <p:sp>
        <p:nvSpPr>
          <p:cNvPr id="122" name="PlaceHolder 6"/>
          <p:cNvSpPr/>
          <p:nvPr/>
        </p:nvSpPr>
        <p:spPr>
          <a:xfrm>
            <a:off x="4250880" y="4058639"/>
            <a:ext cx="34768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2800"/>
            </a:pPr>
          </a:p>
        </p:txBody>
      </p:sp>
      <p:sp>
        <p:nvSpPr>
          <p:cNvPr id="123" name="PlaceHolder 7"/>
          <p:cNvSpPr/>
          <p:nvPr>
            <p:ph type="body" sz="quarter" idx="21"/>
          </p:nvPr>
        </p:nvSpPr>
        <p:spPr>
          <a:xfrm>
            <a:off x="7901999" y="4058639"/>
            <a:ext cx="3476881" cy="2090880"/>
          </a:xfrm>
          <a:prstGeom prst="rect">
            <a:avLst/>
          </a:prstGeom>
        </p:spPr>
        <p:txBody>
          <a:bodyPr/>
          <a:lstStyle/>
          <a:p>
            <a:pPr>
              <a:defRPr spc="-100" sz="2800"/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idx="1"/>
          </p:nvPr>
        </p:nvSpPr>
        <p:spPr>
          <a:xfrm>
            <a:off x="599759" y="1768680"/>
            <a:ext cx="10798201" cy="43840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8" name="Body Level One…"/>
          <p:cNvSpPr txBox="1"/>
          <p:nvPr>
            <p:ph type="body" idx="1"/>
          </p:nvPr>
        </p:nvSpPr>
        <p:spPr>
          <a:xfrm>
            <a:off x="599759" y="1768680"/>
            <a:ext cx="10798201" cy="43840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half" idx="1"/>
          </p:nvPr>
        </p:nvSpPr>
        <p:spPr>
          <a:xfrm>
            <a:off x="599759" y="1768680"/>
            <a:ext cx="5269321" cy="43840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PlaceHolder 3"/>
          <p:cNvSpPr/>
          <p:nvPr>
            <p:ph type="body" sz="half" idx="21"/>
          </p:nvPr>
        </p:nvSpPr>
        <p:spPr>
          <a:xfrm>
            <a:off x="6132960" y="1768679"/>
            <a:ext cx="5269321" cy="438408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ody Level One…"/>
          <p:cNvSpPr txBox="1"/>
          <p:nvPr>
            <p:ph type="body" idx="1"/>
          </p:nvPr>
        </p:nvSpPr>
        <p:spPr>
          <a:xfrm>
            <a:off x="599759" y="301320"/>
            <a:ext cx="10798201" cy="585036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3" name="Body Level One…"/>
          <p:cNvSpPr txBox="1"/>
          <p:nvPr>
            <p:ph type="body" sz="quarter" idx="1"/>
          </p:nvPr>
        </p:nvSpPr>
        <p:spPr>
          <a:xfrm>
            <a:off x="599759" y="1768680"/>
            <a:ext cx="5269321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PlaceHolder 3"/>
          <p:cNvSpPr/>
          <p:nvPr/>
        </p:nvSpPr>
        <p:spPr>
          <a:xfrm>
            <a:off x="6132960" y="1768679"/>
            <a:ext cx="5269321" cy="43840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85" name="PlaceHolder 4"/>
          <p:cNvSpPr/>
          <p:nvPr>
            <p:ph type="body" sz="quarter" idx="21"/>
          </p:nvPr>
        </p:nvSpPr>
        <p:spPr>
          <a:xfrm>
            <a:off x="599759" y="4058639"/>
            <a:ext cx="5269322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599759" y="1768680"/>
            <a:ext cx="10798201" cy="438408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4" name="Body Level One…"/>
          <p:cNvSpPr txBox="1"/>
          <p:nvPr>
            <p:ph type="body" sz="half" idx="1"/>
          </p:nvPr>
        </p:nvSpPr>
        <p:spPr>
          <a:xfrm>
            <a:off x="599759" y="1768680"/>
            <a:ext cx="5269321" cy="43840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PlaceHolder 3"/>
          <p:cNvSpPr/>
          <p:nvPr/>
        </p:nvSpPr>
        <p:spPr>
          <a:xfrm>
            <a:off x="6132960" y="1768680"/>
            <a:ext cx="52693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96" name="PlaceHolder 4"/>
          <p:cNvSpPr/>
          <p:nvPr>
            <p:ph type="body" sz="quarter" idx="21"/>
          </p:nvPr>
        </p:nvSpPr>
        <p:spPr>
          <a:xfrm>
            <a:off x="6132960" y="4058639"/>
            <a:ext cx="5269321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5" name="Body Level One…"/>
          <p:cNvSpPr txBox="1"/>
          <p:nvPr>
            <p:ph type="body" sz="quarter" idx="1"/>
          </p:nvPr>
        </p:nvSpPr>
        <p:spPr>
          <a:xfrm>
            <a:off x="599759" y="1768680"/>
            <a:ext cx="5269321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PlaceHolder 3"/>
          <p:cNvSpPr/>
          <p:nvPr/>
        </p:nvSpPr>
        <p:spPr>
          <a:xfrm>
            <a:off x="6132960" y="1768680"/>
            <a:ext cx="52693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07" name="PlaceHolder 4"/>
          <p:cNvSpPr/>
          <p:nvPr>
            <p:ph type="body" sz="half" idx="21"/>
          </p:nvPr>
        </p:nvSpPr>
        <p:spPr>
          <a:xfrm>
            <a:off x="599760" y="4058639"/>
            <a:ext cx="10798200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6" name="Body Level One…"/>
          <p:cNvSpPr txBox="1"/>
          <p:nvPr>
            <p:ph type="body" sz="half" idx="1"/>
          </p:nvPr>
        </p:nvSpPr>
        <p:spPr>
          <a:xfrm>
            <a:off x="599759" y="1768680"/>
            <a:ext cx="10798201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PlaceHolder 3"/>
          <p:cNvSpPr/>
          <p:nvPr>
            <p:ph type="body" sz="half" idx="21"/>
          </p:nvPr>
        </p:nvSpPr>
        <p:spPr>
          <a:xfrm>
            <a:off x="599760" y="4058639"/>
            <a:ext cx="10798200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6" name="Body Level One…"/>
          <p:cNvSpPr txBox="1"/>
          <p:nvPr>
            <p:ph type="body" sz="quarter" idx="1"/>
          </p:nvPr>
        </p:nvSpPr>
        <p:spPr>
          <a:xfrm>
            <a:off x="599759" y="1768680"/>
            <a:ext cx="5269321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PlaceHolder 3"/>
          <p:cNvSpPr/>
          <p:nvPr/>
        </p:nvSpPr>
        <p:spPr>
          <a:xfrm>
            <a:off x="6132960" y="1768680"/>
            <a:ext cx="52693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28" name="PlaceHolder 4"/>
          <p:cNvSpPr/>
          <p:nvPr/>
        </p:nvSpPr>
        <p:spPr>
          <a:xfrm>
            <a:off x="599759" y="4058639"/>
            <a:ext cx="526932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29" name="PlaceHolder 5"/>
          <p:cNvSpPr/>
          <p:nvPr>
            <p:ph type="body" sz="quarter" idx="21"/>
          </p:nvPr>
        </p:nvSpPr>
        <p:spPr>
          <a:xfrm>
            <a:off x="6132960" y="4058639"/>
            <a:ext cx="5269321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8" name="Body Level One…"/>
          <p:cNvSpPr txBox="1"/>
          <p:nvPr>
            <p:ph type="body" sz="quarter" idx="1"/>
          </p:nvPr>
        </p:nvSpPr>
        <p:spPr>
          <a:xfrm>
            <a:off x="599759" y="1768680"/>
            <a:ext cx="3476882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PlaceHolder 3"/>
          <p:cNvSpPr/>
          <p:nvPr/>
        </p:nvSpPr>
        <p:spPr>
          <a:xfrm>
            <a:off x="4250880" y="1768680"/>
            <a:ext cx="34768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defRPr sz="1500"/>
            </a:pPr>
          </a:p>
        </p:txBody>
      </p:sp>
      <p:sp>
        <p:nvSpPr>
          <p:cNvPr id="240" name="PlaceHolder 4"/>
          <p:cNvSpPr/>
          <p:nvPr/>
        </p:nvSpPr>
        <p:spPr>
          <a:xfrm>
            <a:off x="7901999" y="1768680"/>
            <a:ext cx="34768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defRPr sz="1500"/>
            </a:pPr>
          </a:p>
        </p:txBody>
      </p:sp>
      <p:sp>
        <p:nvSpPr>
          <p:cNvPr id="241" name="PlaceHolder 5"/>
          <p:cNvSpPr/>
          <p:nvPr/>
        </p:nvSpPr>
        <p:spPr>
          <a:xfrm>
            <a:off x="599759" y="4058639"/>
            <a:ext cx="347688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defRPr sz="1500"/>
            </a:pPr>
          </a:p>
        </p:txBody>
      </p:sp>
      <p:sp>
        <p:nvSpPr>
          <p:cNvPr id="242" name="PlaceHolder 6"/>
          <p:cNvSpPr/>
          <p:nvPr/>
        </p:nvSpPr>
        <p:spPr>
          <a:xfrm>
            <a:off x="4250880" y="4058639"/>
            <a:ext cx="34768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defRPr sz="1500"/>
            </a:pPr>
          </a:p>
        </p:txBody>
      </p:sp>
      <p:sp>
        <p:nvSpPr>
          <p:cNvPr id="243" name="PlaceHolder 7"/>
          <p:cNvSpPr/>
          <p:nvPr>
            <p:ph type="body" sz="quarter" idx="21"/>
          </p:nvPr>
        </p:nvSpPr>
        <p:spPr>
          <a:xfrm>
            <a:off x="7901999" y="4058639"/>
            <a:ext cx="3476881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500"/>
            </a:pP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9" name="Body Level One…"/>
          <p:cNvSpPr txBox="1"/>
          <p:nvPr>
            <p:ph type="body" idx="1"/>
          </p:nvPr>
        </p:nvSpPr>
        <p:spPr>
          <a:xfrm>
            <a:off x="599759" y="1768680"/>
            <a:ext cx="10798201" cy="43840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8" name="Body Level One…"/>
          <p:cNvSpPr txBox="1"/>
          <p:nvPr>
            <p:ph type="body" idx="1"/>
          </p:nvPr>
        </p:nvSpPr>
        <p:spPr>
          <a:xfrm>
            <a:off x="599759" y="1768680"/>
            <a:ext cx="10798201" cy="43840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7" name="Body Level One…"/>
          <p:cNvSpPr txBox="1"/>
          <p:nvPr>
            <p:ph type="body" sz="half" idx="1"/>
          </p:nvPr>
        </p:nvSpPr>
        <p:spPr>
          <a:xfrm>
            <a:off x="599759" y="1768680"/>
            <a:ext cx="5269321" cy="43840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8" name="PlaceHolder 3"/>
          <p:cNvSpPr/>
          <p:nvPr>
            <p:ph type="body" sz="half" idx="21"/>
          </p:nvPr>
        </p:nvSpPr>
        <p:spPr>
          <a:xfrm>
            <a:off x="6132960" y="1768679"/>
            <a:ext cx="5269321" cy="438408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599759" y="1768680"/>
            <a:ext cx="10798201" cy="438408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Body Level One…"/>
          <p:cNvSpPr txBox="1"/>
          <p:nvPr>
            <p:ph type="body" idx="1"/>
          </p:nvPr>
        </p:nvSpPr>
        <p:spPr>
          <a:xfrm>
            <a:off x="599759" y="301320"/>
            <a:ext cx="10798201" cy="585036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3" name="Body Level One…"/>
          <p:cNvSpPr txBox="1"/>
          <p:nvPr>
            <p:ph type="body" sz="quarter" idx="1"/>
          </p:nvPr>
        </p:nvSpPr>
        <p:spPr>
          <a:xfrm>
            <a:off x="599759" y="1768680"/>
            <a:ext cx="5269321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PlaceHolder 3"/>
          <p:cNvSpPr/>
          <p:nvPr/>
        </p:nvSpPr>
        <p:spPr>
          <a:xfrm>
            <a:off x="6132960" y="1768679"/>
            <a:ext cx="5269321" cy="43840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05" name="PlaceHolder 4"/>
          <p:cNvSpPr/>
          <p:nvPr>
            <p:ph type="body" sz="quarter" idx="21"/>
          </p:nvPr>
        </p:nvSpPr>
        <p:spPr>
          <a:xfrm>
            <a:off x="599759" y="4058639"/>
            <a:ext cx="5269322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4" name="Body Level One…"/>
          <p:cNvSpPr txBox="1"/>
          <p:nvPr>
            <p:ph type="body" sz="half" idx="1"/>
          </p:nvPr>
        </p:nvSpPr>
        <p:spPr>
          <a:xfrm>
            <a:off x="599759" y="1768680"/>
            <a:ext cx="5269321" cy="43840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5" name="PlaceHolder 3"/>
          <p:cNvSpPr/>
          <p:nvPr/>
        </p:nvSpPr>
        <p:spPr>
          <a:xfrm>
            <a:off x="6132960" y="1768680"/>
            <a:ext cx="52693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16" name="PlaceHolder 4"/>
          <p:cNvSpPr/>
          <p:nvPr>
            <p:ph type="body" sz="quarter" idx="21"/>
          </p:nvPr>
        </p:nvSpPr>
        <p:spPr>
          <a:xfrm>
            <a:off x="6132960" y="4058639"/>
            <a:ext cx="5269321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5" name="Body Level One…"/>
          <p:cNvSpPr txBox="1"/>
          <p:nvPr>
            <p:ph type="body" sz="quarter" idx="1"/>
          </p:nvPr>
        </p:nvSpPr>
        <p:spPr>
          <a:xfrm>
            <a:off x="599759" y="1768680"/>
            <a:ext cx="5269321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6" name="PlaceHolder 3"/>
          <p:cNvSpPr/>
          <p:nvPr/>
        </p:nvSpPr>
        <p:spPr>
          <a:xfrm>
            <a:off x="6132960" y="1768680"/>
            <a:ext cx="52693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27" name="PlaceHolder 4"/>
          <p:cNvSpPr/>
          <p:nvPr>
            <p:ph type="body" sz="half" idx="21"/>
          </p:nvPr>
        </p:nvSpPr>
        <p:spPr>
          <a:xfrm>
            <a:off x="599760" y="4058639"/>
            <a:ext cx="10798200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6" name="Body Level One…"/>
          <p:cNvSpPr txBox="1"/>
          <p:nvPr>
            <p:ph type="body" sz="half" idx="1"/>
          </p:nvPr>
        </p:nvSpPr>
        <p:spPr>
          <a:xfrm>
            <a:off x="599759" y="1768680"/>
            <a:ext cx="10798201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7" name="PlaceHolder 3"/>
          <p:cNvSpPr/>
          <p:nvPr>
            <p:ph type="body" sz="half" idx="21"/>
          </p:nvPr>
        </p:nvSpPr>
        <p:spPr>
          <a:xfrm>
            <a:off x="599760" y="4058639"/>
            <a:ext cx="10798200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6" name="Body Level One…"/>
          <p:cNvSpPr txBox="1"/>
          <p:nvPr>
            <p:ph type="body" sz="quarter" idx="1"/>
          </p:nvPr>
        </p:nvSpPr>
        <p:spPr>
          <a:xfrm>
            <a:off x="599759" y="1768680"/>
            <a:ext cx="5269321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7" name="PlaceHolder 3"/>
          <p:cNvSpPr/>
          <p:nvPr/>
        </p:nvSpPr>
        <p:spPr>
          <a:xfrm>
            <a:off x="6132960" y="1768680"/>
            <a:ext cx="52693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48" name="PlaceHolder 4"/>
          <p:cNvSpPr/>
          <p:nvPr/>
        </p:nvSpPr>
        <p:spPr>
          <a:xfrm>
            <a:off x="599759" y="4058639"/>
            <a:ext cx="526932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49" name="PlaceHolder 5"/>
          <p:cNvSpPr/>
          <p:nvPr>
            <p:ph type="body" sz="quarter" idx="21"/>
          </p:nvPr>
        </p:nvSpPr>
        <p:spPr>
          <a:xfrm>
            <a:off x="6132960" y="4058639"/>
            <a:ext cx="5269321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3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8" name="Body Level One…"/>
          <p:cNvSpPr txBox="1"/>
          <p:nvPr>
            <p:ph type="body" sz="quarter" idx="1"/>
          </p:nvPr>
        </p:nvSpPr>
        <p:spPr>
          <a:xfrm>
            <a:off x="599759" y="1768680"/>
            <a:ext cx="3476882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9" name="PlaceHolder 3"/>
          <p:cNvSpPr/>
          <p:nvPr/>
        </p:nvSpPr>
        <p:spPr>
          <a:xfrm>
            <a:off x="4250880" y="1768680"/>
            <a:ext cx="34768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defRPr sz="1500"/>
            </a:pPr>
          </a:p>
        </p:txBody>
      </p:sp>
      <p:sp>
        <p:nvSpPr>
          <p:cNvPr id="360" name="PlaceHolder 4"/>
          <p:cNvSpPr/>
          <p:nvPr/>
        </p:nvSpPr>
        <p:spPr>
          <a:xfrm>
            <a:off x="7901999" y="1768680"/>
            <a:ext cx="34768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defRPr sz="1500"/>
            </a:pPr>
          </a:p>
        </p:txBody>
      </p:sp>
      <p:sp>
        <p:nvSpPr>
          <p:cNvPr id="361" name="PlaceHolder 5"/>
          <p:cNvSpPr/>
          <p:nvPr/>
        </p:nvSpPr>
        <p:spPr>
          <a:xfrm>
            <a:off x="599759" y="4058639"/>
            <a:ext cx="347688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defRPr sz="1500"/>
            </a:pPr>
          </a:p>
        </p:txBody>
      </p:sp>
      <p:sp>
        <p:nvSpPr>
          <p:cNvPr id="362" name="PlaceHolder 6"/>
          <p:cNvSpPr/>
          <p:nvPr/>
        </p:nvSpPr>
        <p:spPr>
          <a:xfrm>
            <a:off x="4250880" y="4058639"/>
            <a:ext cx="34768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defRPr sz="1500"/>
            </a:pPr>
          </a:p>
        </p:txBody>
      </p:sp>
      <p:sp>
        <p:nvSpPr>
          <p:cNvPr id="363" name="PlaceHolder 7"/>
          <p:cNvSpPr/>
          <p:nvPr>
            <p:ph type="body" sz="quarter" idx="21"/>
          </p:nvPr>
        </p:nvSpPr>
        <p:spPr>
          <a:xfrm>
            <a:off x="7901999" y="4058639"/>
            <a:ext cx="3476881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500"/>
            </a:pPr>
          </a:p>
        </p:txBody>
      </p:sp>
      <p:sp>
        <p:nvSpPr>
          <p:cNvPr id="3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599759" y="1768680"/>
            <a:ext cx="5269321" cy="438408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PlaceHolder 3"/>
          <p:cNvSpPr/>
          <p:nvPr>
            <p:ph type="body" sz="half" idx="21"/>
          </p:nvPr>
        </p:nvSpPr>
        <p:spPr>
          <a:xfrm>
            <a:off x="6132960" y="1768679"/>
            <a:ext cx="5269321" cy="438408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idx="1"/>
          </p:nvPr>
        </p:nvSpPr>
        <p:spPr>
          <a:xfrm>
            <a:off x="599759" y="301320"/>
            <a:ext cx="10798201" cy="5850360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599759" y="1768680"/>
            <a:ext cx="5269321" cy="209088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6132960" y="1768679"/>
            <a:ext cx="5269321" cy="43840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65" name="PlaceHolder 4"/>
          <p:cNvSpPr/>
          <p:nvPr>
            <p:ph type="body" sz="quarter" idx="21"/>
          </p:nvPr>
        </p:nvSpPr>
        <p:spPr>
          <a:xfrm>
            <a:off x="599759" y="4058639"/>
            <a:ext cx="5269322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599759" y="1768680"/>
            <a:ext cx="5269321" cy="438408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6132960" y="1768680"/>
            <a:ext cx="52693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76" name="PlaceHolder 4"/>
          <p:cNvSpPr/>
          <p:nvPr>
            <p:ph type="body" sz="quarter" idx="21"/>
          </p:nvPr>
        </p:nvSpPr>
        <p:spPr>
          <a:xfrm>
            <a:off x="6132960" y="4058639"/>
            <a:ext cx="5269321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599759" y="301320"/>
            <a:ext cx="10798201" cy="1261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599759" y="1768680"/>
            <a:ext cx="5269321" cy="209088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6132960" y="1768680"/>
            <a:ext cx="52693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87" name="PlaceHolder 4"/>
          <p:cNvSpPr/>
          <p:nvPr>
            <p:ph type="body" sz="half" idx="21"/>
          </p:nvPr>
        </p:nvSpPr>
        <p:spPr>
          <a:xfrm>
            <a:off x="599760" y="4058639"/>
            <a:ext cx="10798200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99440" y="101453"/>
            <a:ext cx="10789920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99440" y="1763183"/>
            <a:ext cx="10789920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5794586" y="6800556"/>
            <a:ext cx="2797388" cy="406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 txBox="1"/>
          <p:nvPr/>
        </p:nvSpPr>
        <p:spPr>
          <a:xfrm>
            <a:off x="548640" y="301320"/>
            <a:ext cx="10798200" cy="445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100" sz="8000">
                <a:solidFill>
                  <a:srgbClr val="04617B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Алгоритм Дейкстри</a:t>
            </a:r>
          </a:p>
        </p:txBody>
      </p:sp>
      <p:sp>
        <p:nvSpPr>
          <p:cNvPr id="374" name="CustomShape 2"/>
          <p:cNvSpPr txBox="1"/>
          <p:nvPr/>
        </p:nvSpPr>
        <p:spPr>
          <a:xfrm>
            <a:off x="7200000" y="5582066"/>
            <a:ext cx="475164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-1" sz="3000">
                <a:solidFill>
                  <a:srgbClr val="DBF5F9"/>
                </a:solidFill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Підготували:</a:t>
            </a:r>
          </a:p>
          <a:p>
            <a:pPr>
              <a:defRPr b="1" spc="-1" sz="3000">
                <a:solidFill>
                  <a:srgbClr val="DBF5F9"/>
                </a:solidFill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Студенти ФІ-21 групи</a:t>
            </a:r>
          </a:p>
          <a:p>
            <a:pPr>
              <a:defRPr b="1" spc="-1" sz="3000">
                <a:solidFill>
                  <a:srgbClr val="DBF5F9"/>
                </a:solidFill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Булавінцев Юрій</a:t>
            </a:r>
          </a:p>
          <a:p>
            <a:pPr>
              <a:defRPr b="1" spc="-1" sz="3000">
                <a:solidFill>
                  <a:srgbClr val="DBF5F9"/>
                </a:solidFill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Мерзла Ірина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 txBox="1"/>
          <p:nvPr/>
        </p:nvSpPr>
        <p:spPr>
          <a:xfrm>
            <a:off x="168480" y="2016000"/>
            <a:ext cx="10739161" cy="117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319680" indent="-239493" defTabSz="676655">
              <a:spcBef>
                <a:spcPts val="1000"/>
              </a:spcBef>
              <a:buClr>
                <a:srgbClr val="04617B"/>
              </a:buClr>
              <a:buSzPct val="45000"/>
              <a:buChar char="●"/>
              <a:defRPr spc="-74" sz="2368">
                <a:latin typeface="Noto Sans Regular"/>
                <a:ea typeface="Noto Sans Regular"/>
                <a:cs typeface="Noto Sans Regular"/>
                <a:sym typeface="Noto Sans Regular"/>
              </a:defRPr>
            </a:lvl1pPr>
          </a:lstStyle>
          <a:p>
            <a:pPr/>
            <a:r>
              <a:t>Найближча з невідвіданих вершин — це вершина 2 з індексом 7, сусіди 1,3, 4.</a:t>
            </a:r>
            <a:endParaRPr spc="0"/>
          </a:p>
        </p:txBody>
      </p:sp>
      <p:sp>
        <p:nvSpPr>
          <p:cNvPr id="412" name="CustomShape 2"/>
          <p:cNvSpPr txBox="1"/>
          <p:nvPr/>
        </p:nvSpPr>
        <p:spPr>
          <a:xfrm>
            <a:off x="599040" y="121319"/>
            <a:ext cx="10798200" cy="12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100" sz="6000">
                <a:solidFill>
                  <a:srgbClr val="FFFFF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Другий крок </a:t>
            </a:r>
          </a:p>
        </p:txBody>
      </p:sp>
      <p:pic>
        <p:nvPicPr>
          <p:cNvPr id="413" name="image14.png" descr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039" y="3636000"/>
            <a:ext cx="3455641" cy="2718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image15.png" descr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5600" y="3671999"/>
            <a:ext cx="3506040" cy="2735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 txBox="1"/>
          <p:nvPr/>
        </p:nvSpPr>
        <p:spPr>
          <a:xfrm>
            <a:off x="204480" y="1920240"/>
            <a:ext cx="10739161" cy="139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3200">
                <a:latin typeface="Noto Sans Regular"/>
                <a:ea typeface="Noto Sans Regular"/>
                <a:cs typeface="Noto Sans Regular"/>
                <a:sym typeface="Noto Sans Regular"/>
              </a:defRPr>
            </a:lvl1pPr>
          </a:lstStyle>
          <a:p>
            <a:pPr/>
            <a:r>
              <a:t>Тепер же найближча невідвідана вершина 3, бо має найменшу довжину шляху з вершини 1.</a:t>
            </a:r>
          </a:p>
        </p:txBody>
      </p:sp>
      <p:sp>
        <p:nvSpPr>
          <p:cNvPr id="417" name="CustomShape 2"/>
          <p:cNvSpPr txBox="1"/>
          <p:nvPr/>
        </p:nvSpPr>
        <p:spPr>
          <a:xfrm>
            <a:off x="599040" y="121319"/>
            <a:ext cx="10798200" cy="12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100" sz="6000">
                <a:solidFill>
                  <a:srgbClr val="FFFFF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Третій крок </a:t>
            </a:r>
          </a:p>
        </p:txBody>
      </p:sp>
      <p:pic>
        <p:nvPicPr>
          <p:cNvPr id="418" name="image16.png" descr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1999" y="3528000"/>
            <a:ext cx="3887641" cy="3311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 txBox="1"/>
          <p:nvPr/>
        </p:nvSpPr>
        <p:spPr>
          <a:xfrm>
            <a:off x="204480" y="1920240"/>
            <a:ext cx="10739161" cy="117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3200">
                <a:latin typeface="Noto Sans Regular"/>
                <a:ea typeface="Noto Sans Regular"/>
                <a:cs typeface="Noto Sans Regular"/>
                <a:sym typeface="Noto Sans Regular"/>
              </a:defRPr>
            </a:lvl1pPr>
          </a:lstStyle>
          <a:p>
            <a:pPr/>
            <a:r>
              <a:t>Найближча невідвідана вершина 6, бо має найменшу довжину шляху з вершини 1.</a:t>
            </a:r>
          </a:p>
        </p:txBody>
      </p:sp>
      <p:sp>
        <p:nvSpPr>
          <p:cNvPr id="421" name="CustomShape 2"/>
          <p:cNvSpPr txBox="1"/>
          <p:nvPr/>
        </p:nvSpPr>
        <p:spPr>
          <a:xfrm>
            <a:off x="599040" y="121319"/>
            <a:ext cx="10798200" cy="12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100" sz="6000">
                <a:solidFill>
                  <a:srgbClr val="FFFFF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Четвертий крок </a:t>
            </a:r>
          </a:p>
        </p:txBody>
      </p:sp>
      <p:pic>
        <p:nvPicPr>
          <p:cNvPr id="422" name="image17.png" descr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8000" y="3239999"/>
            <a:ext cx="4247641" cy="3455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 txBox="1"/>
          <p:nvPr/>
        </p:nvSpPr>
        <p:spPr>
          <a:xfrm>
            <a:off x="215999" y="1920240"/>
            <a:ext cx="10739161" cy="117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3200">
                <a:latin typeface="Noto Sans Regular"/>
                <a:ea typeface="Noto Sans Regular"/>
                <a:cs typeface="Noto Sans Regular"/>
                <a:sym typeface="Noto Sans Regular"/>
              </a:defRPr>
            </a:lvl1pPr>
          </a:lstStyle>
          <a:p>
            <a:pPr/>
            <a:r>
              <a:t>Тепер же наступною невідвіданою вершиною буде 4</a:t>
            </a:r>
          </a:p>
        </p:txBody>
      </p:sp>
      <p:sp>
        <p:nvSpPr>
          <p:cNvPr id="425" name="CustomShape 2"/>
          <p:cNvSpPr txBox="1"/>
          <p:nvPr/>
        </p:nvSpPr>
        <p:spPr>
          <a:xfrm>
            <a:off x="599040" y="121319"/>
            <a:ext cx="10798200" cy="12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100" sz="6000">
                <a:solidFill>
                  <a:srgbClr val="FFFFF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Пʼятий крок </a:t>
            </a:r>
          </a:p>
        </p:txBody>
      </p:sp>
      <p:pic>
        <p:nvPicPr>
          <p:cNvPr id="426" name="image18.png" descr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1999" y="3239999"/>
            <a:ext cx="3959641" cy="3743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 txBox="1"/>
          <p:nvPr/>
        </p:nvSpPr>
        <p:spPr>
          <a:xfrm>
            <a:off x="215999" y="1920239"/>
            <a:ext cx="10739161" cy="131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32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Останньою невідвіданою вершиною буде 5.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32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Завершення алгоритму.</a:t>
            </a:r>
          </a:p>
        </p:txBody>
      </p:sp>
      <p:sp>
        <p:nvSpPr>
          <p:cNvPr id="429" name="CustomShape 2"/>
          <p:cNvSpPr txBox="1"/>
          <p:nvPr/>
        </p:nvSpPr>
        <p:spPr>
          <a:xfrm>
            <a:off x="599040" y="121319"/>
            <a:ext cx="10798200" cy="12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100" sz="6000">
                <a:solidFill>
                  <a:srgbClr val="FFFFF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Шостий крок </a:t>
            </a:r>
          </a:p>
        </p:txBody>
      </p:sp>
      <p:pic>
        <p:nvPicPr>
          <p:cNvPr id="430" name="image19.png" descr="image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7999" y="3528000"/>
            <a:ext cx="4353841" cy="3527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 txBox="1"/>
          <p:nvPr/>
        </p:nvSpPr>
        <p:spPr>
          <a:xfrm>
            <a:off x="528480" y="1920239"/>
            <a:ext cx="10739160" cy="4663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19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V — множина вершин графа</a:t>
            </a:r>
            <a:endParaRPr spc="-1" sz="3200"/>
          </a:p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19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E — множина ребер графа</a:t>
            </a:r>
            <a:endParaRPr spc="-1" sz="3200"/>
          </a:p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19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w[ij] — довжина ребра ij</a:t>
            </a:r>
            <a:endParaRPr spc="-1" sz="3200"/>
          </a:p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19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а — вершина з якої шукаються довжини</a:t>
            </a:r>
            <a:endParaRPr spc="-1" sz="3200"/>
          </a:p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19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U — множина відвіданих вершин</a:t>
            </a:r>
            <a:endParaRPr spc="-1" sz="3200"/>
          </a:p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19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d[u] — по закінченню роботи алгоритма дорівнює довжині найкоротшого шляху з вершини а до u.</a:t>
            </a:r>
            <a:endParaRPr spc="-1" sz="3200"/>
          </a:p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19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p[u] — по закінченню роботи алгоритму містить найкоротший шлях з а в u.</a:t>
            </a:r>
            <a:endParaRPr spc="-1" sz="3200"/>
          </a:p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19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v — поточна вершина, що оброблюється. </a:t>
            </a:r>
          </a:p>
        </p:txBody>
      </p:sp>
      <p:sp>
        <p:nvSpPr>
          <p:cNvPr id="433" name="CustomShape 2"/>
          <p:cNvSpPr txBox="1"/>
          <p:nvPr/>
        </p:nvSpPr>
        <p:spPr>
          <a:xfrm>
            <a:off x="599040" y="121319"/>
            <a:ext cx="10798200" cy="12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100" sz="6000">
                <a:solidFill>
                  <a:srgbClr val="FFFFF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Позначення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 txBox="1"/>
          <p:nvPr/>
        </p:nvSpPr>
        <p:spPr>
          <a:xfrm>
            <a:off x="215999" y="2100239"/>
            <a:ext cx="10739161" cy="4663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19040" indent="-313930" defTabSz="886968">
              <a:spcBef>
                <a:spcPts val="1300"/>
              </a:spcBef>
              <a:buClr>
                <a:srgbClr val="04617B"/>
              </a:buClr>
              <a:buSzPct val="45000"/>
              <a:buChar char="●"/>
              <a:defRPr spc="-97" sz="291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Присвоїмо  d [a]←0, p [a]←0. </a:t>
            </a:r>
            <a:endParaRPr spc="0"/>
          </a:p>
          <a:p>
            <a:pPr marL="419040" indent="-313930" defTabSz="886968">
              <a:spcBef>
                <a:spcPts val="1300"/>
              </a:spcBef>
              <a:buClr>
                <a:srgbClr val="04617B"/>
              </a:buClr>
              <a:buSzPct val="45000"/>
              <a:buChar char="●"/>
              <a:defRPr spc="-97" sz="291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Для всіх  u ∈ V відмінних від a присвоїмо  d[u]←∞. </a:t>
            </a:r>
            <a:endParaRPr spc="0"/>
          </a:p>
          <a:p>
            <a:pPr marL="419040" indent="-313930" defTabSz="886968">
              <a:spcBef>
                <a:spcPts val="1300"/>
              </a:spcBef>
              <a:buClr>
                <a:srgbClr val="04617B"/>
              </a:buClr>
              <a:buSzPct val="45000"/>
              <a:buChar char="●"/>
              <a:defRPr spc="-97" sz="291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Поки ∃v∉U. Нехай v∉U — вершина з мінімальним d[v] занесемо v в U.</a:t>
            </a:r>
            <a:endParaRPr spc="0"/>
          </a:p>
          <a:p>
            <a:pPr marL="419040" indent="-313930" defTabSz="886968">
              <a:spcBef>
                <a:spcPts val="1300"/>
              </a:spcBef>
              <a:buClr>
                <a:srgbClr val="04617B"/>
              </a:buClr>
              <a:buSzPct val="45000"/>
              <a:buChar char="●"/>
              <a:defRPr spc="-97" sz="291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Для всіх u∉U таких, що vu∈E</a:t>
            </a:r>
            <a:endParaRPr spc="0"/>
          </a:p>
          <a:p>
            <a:pPr lvl="1" marL="838080" indent="-313930" defTabSz="886968">
              <a:spcBef>
                <a:spcPts val="1000"/>
              </a:spcBef>
              <a:buClr>
                <a:srgbClr val="04617B"/>
              </a:buClr>
              <a:buSzPct val="75000"/>
              <a:buFont typeface="Symbol"/>
              <a:buChar char="-"/>
              <a:defRPr spc="-97" sz="291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Якщо  d[u]&gt;d[v]+w[vu], то</a:t>
            </a:r>
            <a:endParaRPr spc="0"/>
          </a:p>
          <a:p>
            <a:pPr lvl="1" marL="838080" indent="-313930" defTabSz="886968">
              <a:spcBef>
                <a:spcPts val="1000"/>
              </a:spcBef>
              <a:buClr>
                <a:srgbClr val="04617B"/>
              </a:buClr>
              <a:buSzPct val="75000"/>
              <a:buFont typeface="Symbol"/>
              <a:buChar char="-"/>
              <a:defRPr spc="-97" sz="291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замінимо  d[u]←d[v]+w[vu] та  p[u]←(p[v],u)</a:t>
            </a:r>
            <a:endParaRPr spc="0"/>
          </a:p>
        </p:txBody>
      </p:sp>
      <p:sp>
        <p:nvSpPr>
          <p:cNvPr id="436" name="CustomShape 2"/>
          <p:cNvSpPr txBox="1"/>
          <p:nvPr/>
        </p:nvSpPr>
        <p:spPr>
          <a:xfrm>
            <a:off x="599040" y="121319"/>
            <a:ext cx="10798200" cy="12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100" sz="6000">
                <a:solidFill>
                  <a:srgbClr val="FFFFF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Псевдокод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 txBox="1"/>
          <p:nvPr/>
        </p:nvSpPr>
        <p:spPr>
          <a:xfrm>
            <a:off x="599040" y="121319"/>
            <a:ext cx="10798200" cy="12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100" sz="3500">
                <a:solidFill>
                  <a:srgbClr val="FFFFF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Реалізація алгоритму на Python</a:t>
            </a:r>
          </a:p>
        </p:txBody>
      </p:sp>
      <p:sp>
        <p:nvSpPr>
          <p:cNvPr id="439" name="CustomShape 2"/>
          <p:cNvSpPr txBox="1"/>
          <p:nvPr/>
        </p:nvSpPr>
        <p:spPr>
          <a:xfrm>
            <a:off x="612000" y="1722724"/>
            <a:ext cx="8567640" cy="5842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defRPr spc="-1" sz="2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def Dijkstra(N, S, matrix):</a:t>
            </a:r>
          </a:p>
          <a:p>
            <a:pPr>
              <a:defRPr spc="-1" sz="2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	valid = [True]*N        </a:t>
            </a:r>
          </a:p>
          <a:p>
            <a:pPr>
              <a:defRPr spc="-1" sz="2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	weight = [1000000]*N</a:t>
            </a:r>
          </a:p>
          <a:p>
            <a:pPr>
              <a:defRPr spc="-1" sz="2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	weight[S] = 0</a:t>
            </a:r>
          </a:p>
          <a:p>
            <a:pPr>
              <a:defRPr spc="-1" sz="2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	for i in range(N):</a:t>
            </a:r>
          </a:p>
          <a:p>
            <a:pPr>
              <a:defRPr spc="-1" sz="2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		min_weight = 1000001</a:t>
            </a:r>
          </a:p>
          <a:p>
            <a:pPr>
              <a:defRPr spc="-1" sz="2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		ID_min_weight = -1</a:t>
            </a:r>
          </a:p>
          <a:p>
            <a:pPr>
              <a:defRPr spc="-1" sz="2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		for j in range(N):</a:t>
            </a:r>
          </a:p>
          <a:p>
            <a:pPr>
              <a:defRPr spc="-1" sz="2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			if valid[j] and weight[j] &lt; min_weight:</a:t>
            </a:r>
          </a:p>
          <a:p>
            <a:pPr>
              <a:defRPr spc="-1" sz="2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				min_weight = weight[j]</a:t>
            </a:r>
          </a:p>
          <a:p>
            <a:pPr>
              <a:defRPr spc="-1" sz="2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				ID_min_weight = j</a:t>
            </a:r>
          </a:p>
          <a:p>
            <a:pPr>
              <a:defRPr spc="-1" sz="2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		for z in range(N):</a:t>
            </a:r>
          </a:p>
          <a:p>
            <a:pPr>
              <a:defRPr spc="-1" sz="2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			if weight[ID_min_weight] + matrix[ID_min_weight][z] &lt; weight[z]:</a:t>
            </a:r>
          </a:p>
          <a:p>
            <a:pPr>
              <a:defRPr spc="-1" sz="2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				weight[z] = weight[ID_min_weight] + matrix[ID_min_weight][z]</a:t>
            </a:r>
          </a:p>
          <a:p>
            <a:pPr>
              <a:defRPr spc="-1" sz="2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		valid[ID_min_weight] = False</a:t>
            </a:r>
          </a:p>
          <a:p>
            <a:pPr>
              <a:defRPr spc="-1" sz="2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	return weight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 txBox="1"/>
          <p:nvPr/>
        </p:nvSpPr>
        <p:spPr>
          <a:xfrm>
            <a:off x="590040" y="121319"/>
            <a:ext cx="10798200" cy="12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100" sz="3500">
                <a:solidFill>
                  <a:srgbClr val="FFFFF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Реалізація алгоритму на C#</a:t>
            </a:r>
          </a:p>
        </p:txBody>
      </p:sp>
      <p:sp>
        <p:nvSpPr>
          <p:cNvPr id="442" name="CustomShape 2"/>
          <p:cNvSpPr txBox="1"/>
          <p:nvPr/>
        </p:nvSpPr>
        <p:spPr>
          <a:xfrm>
            <a:off x="612000" y="1649510"/>
            <a:ext cx="8135640" cy="569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using System;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public class DijkstraAlgorithm {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private static int MinDistance(int[] dist, bool[] sptSet, int V) {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// Initialize min value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int min = int.MaxValue, minIndex = -1;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for (int v = 0; v &lt; V; v++) {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    if (sptSet[v] == false &amp;&amp; dist[v] &lt;= min)   {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        min = dist[v];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        minIndex = v;  }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return minIndex; }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private static void PrintSolution(int[] dist, int V)  {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Console.WriteLine("Vertex \t Distance from Source");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for (int i = 0; i &lt; V; i++)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    Console.WriteLine(i + " \t\t " + dist[i]);  }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public static void Dijkstra(int[,] graph, int src, int V) {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int[] dist = new int[V]; 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bool[] sptSet = new bool[V];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for (int i = 0; i &lt; V; i++)  {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    dist[i] = int.MaxValue;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    sptSet[i] = false;  }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dist[src] = 0;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for (int count = 0; count &lt; V - 1; count++)  {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    int u = MinDistance(dist, sptSet, V);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    sptSet[u] = true;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    for (int v = 0; v &lt; V; v++)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        if (!sptSet[v] &amp;&amp; graph[u, v] != 0 &amp;&amp; dist[u] != int.MaxValue &amp;&amp; dist[u] + graph[u, v] &lt; dist[v])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            dist[v] = dist[u] + graph[u, v]; }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PrintSolution(dist, V); }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public static void Main()  {        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int[,] graph = new int[,] {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    { 0, 10, 0, 30, 100 },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    { 10, 0, 50, 0, 0 },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    { 0, 50, 0, 20, 10 },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    { 30, 0, 20, 0, 60 },</a:t>
            </a: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    { 100, 0, 10, 60, 0 } };</a:t>
            </a:r>
          </a:p>
          <a:p>
            <a:pPr>
              <a:defRPr spc="-1" sz="1000"/>
            </a:pPr>
          </a:p>
          <a:p>
            <a:pPr>
              <a:defRPr spc="-1" sz="10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        Dijkstra(graph, 0, 5); }}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 txBox="1"/>
          <p:nvPr/>
        </p:nvSpPr>
        <p:spPr>
          <a:xfrm>
            <a:off x="-1" y="2715059"/>
            <a:ext cx="1199844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pc="-1" sz="4000">
                <a:solidFill>
                  <a:srgbClr val="04617B"/>
                </a:solidFill>
                <a:latin typeface="Noto Sans Black"/>
                <a:ea typeface="Noto Sans Black"/>
                <a:cs typeface="Noto Sans Black"/>
                <a:sym typeface="Noto Sans Black"/>
              </a:defRPr>
            </a:lvl1pPr>
          </a:lstStyle>
          <a:p>
            <a:pPr/>
            <a:r>
              <a:t>Дякую за увагу!</a:t>
            </a:r>
          </a:p>
        </p:txBody>
      </p:sp>
      <p:pic>
        <p:nvPicPr>
          <p:cNvPr id="445" name="image20.png" descr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1999" y="3495959"/>
            <a:ext cx="4679641" cy="181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 txBox="1"/>
          <p:nvPr/>
        </p:nvSpPr>
        <p:spPr>
          <a:xfrm>
            <a:off x="599040" y="121319"/>
            <a:ext cx="10798200" cy="12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100" sz="6000">
                <a:solidFill>
                  <a:srgbClr val="FFFFF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Загальна інформація</a:t>
            </a:r>
          </a:p>
        </p:txBody>
      </p:sp>
      <p:sp>
        <p:nvSpPr>
          <p:cNvPr id="377" name="CustomShape 2"/>
          <p:cNvSpPr txBox="1"/>
          <p:nvPr/>
        </p:nvSpPr>
        <p:spPr>
          <a:xfrm>
            <a:off x="215999" y="2788559"/>
            <a:ext cx="6335642" cy="4663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3200">
                <a:latin typeface="Noto Sans Regular"/>
                <a:ea typeface="Noto Sans Regular"/>
                <a:cs typeface="Noto Sans Regular"/>
                <a:sym typeface="Noto Sans Regular"/>
              </a:defRPr>
            </a:lvl1pPr>
          </a:lstStyle>
          <a:p>
            <a:pPr/>
            <a:r>
              <a:t>Алгоритм Дейкстри — це алгоритм на графах, що розроблений нідерландським вченим Едсгером Дейкстрою в 1959 році. </a:t>
            </a:r>
            <a:endParaRPr spc="-1"/>
          </a:p>
        </p:txBody>
      </p:sp>
      <p:pic>
        <p:nvPicPr>
          <p:cNvPr id="378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6000" y="2879999"/>
            <a:ext cx="3023641" cy="2843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 txBox="1"/>
          <p:nvPr/>
        </p:nvSpPr>
        <p:spPr>
          <a:xfrm>
            <a:off x="599040" y="121319"/>
            <a:ext cx="10798200" cy="12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100" sz="6000">
                <a:solidFill>
                  <a:srgbClr val="FFFFF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Загальна інформація</a:t>
            </a:r>
          </a:p>
        </p:txBody>
      </p:sp>
      <p:sp>
        <p:nvSpPr>
          <p:cNvPr id="381" name="CustomShape 2"/>
          <p:cNvSpPr txBox="1"/>
          <p:nvPr/>
        </p:nvSpPr>
        <p:spPr>
          <a:xfrm>
            <a:off x="204480" y="1960559"/>
            <a:ext cx="10739161" cy="4663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32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В його основу закладений пошук найкоротшого шляху від однієї з вершин графа до всіх інших.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32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Алгоритм працює лише з графами без ребер відʼємного значення.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32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Алгоритм широко використовується в програмуванні, наприклад, в протоколах маршрутизації OSPF та IS-IS.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 txBox="1"/>
          <p:nvPr/>
        </p:nvSpPr>
        <p:spPr>
          <a:xfrm>
            <a:off x="599040" y="121319"/>
            <a:ext cx="10798200" cy="12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100" sz="6000">
                <a:solidFill>
                  <a:srgbClr val="FFFFF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Неформальне визначення</a:t>
            </a:r>
          </a:p>
        </p:txBody>
      </p:sp>
      <p:sp>
        <p:nvSpPr>
          <p:cNvPr id="384" name="CustomShape 2"/>
          <p:cNvSpPr txBox="1"/>
          <p:nvPr/>
        </p:nvSpPr>
        <p:spPr>
          <a:xfrm>
            <a:off x="215999" y="1960559"/>
            <a:ext cx="10739161" cy="4663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32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Кожній вершині з множини вершин V необхідно зіставляємо мітку — мінімальну відому відстань від цієї вершини до початкової вершини а.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32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Алгоритм працює покроково — на кожному кроці він «відвідує» одну вершину й намагається зменшити індекс. 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32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Алгоритм завершується після проходження всіх вершин.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 txBox="1"/>
          <p:nvPr/>
        </p:nvSpPr>
        <p:spPr>
          <a:xfrm>
            <a:off x="599040" y="121319"/>
            <a:ext cx="10798200" cy="12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100" sz="6000">
                <a:solidFill>
                  <a:srgbClr val="FFFFF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Ініціалізація</a:t>
            </a:r>
          </a:p>
        </p:txBody>
      </p:sp>
      <p:sp>
        <p:nvSpPr>
          <p:cNvPr id="387" name="CustomShape 2"/>
          <p:cNvSpPr txBox="1"/>
          <p:nvPr/>
        </p:nvSpPr>
        <p:spPr>
          <a:xfrm>
            <a:off x="204480" y="2520000"/>
            <a:ext cx="10739161" cy="466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32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Індекс самої вершини а дорівнює 0, індекси інших вершин — нескінченність.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32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Це є відображенням того, що відстань від вершини а до інших вершин є невідомою. </a:t>
            </a:r>
            <a:endParaRPr spc="-1"/>
          </a:p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32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На початковому кроці всі вершини графа є невідвіданими.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 txBox="1"/>
          <p:nvPr/>
        </p:nvSpPr>
        <p:spPr>
          <a:xfrm>
            <a:off x="599040" y="121319"/>
            <a:ext cx="10798200" cy="12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100" sz="6000">
                <a:solidFill>
                  <a:srgbClr val="FFFFF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Крок алгоритма</a:t>
            </a:r>
          </a:p>
        </p:txBody>
      </p:sp>
      <p:sp>
        <p:nvSpPr>
          <p:cNvPr id="390" name="CustomShape 2"/>
          <p:cNvSpPr txBox="1"/>
          <p:nvPr/>
        </p:nvSpPr>
        <p:spPr>
          <a:xfrm>
            <a:off x="288000" y="2028239"/>
            <a:ext cx="10739161" cy="4663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24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Якщо всі вершини є відвіданими, то алгоритм завершує свою дію.</a:t>
            </a:r>
            <a:endParaRPr spc="-1" sz="3200"/>
          </a:p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24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В іншому випадку, з невідвіданих вершин обирається вершина u, що має мінімальний індекс.</a:t>
            </a:r>
            <a:endParaRPr spc="-1" sz="3200"/>
          </a:p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24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Вершини, що сполучені ребрами з вершини u називаються сусідами цієї вершини.</a:t>
            </a:r>
            <a:endParaRPr spc="-1" sz="3200"/>
          </a:p>
          <a:p>
            <a: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2400">
                <a:latin typeface="Noto Sans Regular"/>
                <a:ea typeface="Noto Sans Regular"/>
                <a:cs typeface="Noto Sans Regular"/>
                <a:sym typeface="Noto Sans Regular"/>
              </a:defRPr>
            </a:pPr>
            <a:r>
              <a:t>Якщо отримане значення довжини менше за значення індексу сусіда, то необхідно замінити індекс отриманим значенням. </a:t>
            </a:r>
            <a:endParaRPr spc="-1" sz="3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 txBox="1"/>
          <p:nvPr/>
        </p:nvSpPr>
        <p:spPr>
          <a:xfrm>
            <a:off x="599040" y="121319"/>
            <a:ext cx="10798200" cy="12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100" sz="6000">
                <a:solidFill>
                  <a:srgbClr val="FFFFF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Приклад </a:t>
            </a:r>
          </a:p>
        </p:txBody>
      </p:sp>
      <p:sp>
        <p:nvSpPr>
          <p:cNvPr id="393" name="CustomShape 2"/>
          <p:cNvSpPr txBox="1"/>
          <p:nvPr/>
        </p:nvSpPr>
        <p:spPr>
          <a:xfrm>
            <a:off x="215999" y="1920239"/>
            <a:ext cx="10739161" cy="4663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3200">
                <a:latin typeface="Noto Sans Regular"/>
                <a:ea typeface="Noto Sans Regular"/>
                <a:cs typeface="Noto Sans Regular"/>
                <a:sym typeface="Noto Sans Regular"/>
              </a:defRPr>
            </a:lvl1pPr>
          </a:lstStyle>
          <a:p>
            <a:pPr/>
            <a:r>
              <a:t>Необхідно знайти найкоротші маршрути з вершини 1 до всіх інших.</a:t>
            </a:r>
          </a:p>
        </p:txBody>
      </p:sp>
      <p:pic>
        <p:nvPicPr>
          <p:cNvPr id="394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999" y="3384000"/>
            <a:ext cx="4751641" cy="337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image8.png" descr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84999" y="3384000"/>
            <a:ext cx="4137121" cy="337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 txBox="1"/>
          <p:nvPr/>
        </p:nvSpPr>
        <p:spPr>
          <a:xfrm>
            <a:off x="204480" y="2064240"/>
            <a:ext cx="10739161" cy="8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431999" indent="-323640">
              <a:spcBef>
                <a:spcPts val="1400"/>
              </a:spcBef>
              <a:buClr>
                <a:srgbClr val="04617B"/>
              </a:buClr>
              <a:buSzPct val="45000"/>
              <a:buChar char="●"/>
              <a:defRPr spc="-100" sz="2800">
                <a:latin typeface="Noto Sans Regular"/>
                <a:ea typeface="Noto Sans Regular"/>
                <a:cs typeface="Noto Sans Regular"/>
                <a:sym typeface="Noto Sans Regular"/>
              </a:defRPr>
            </a:lvl1pPr>
          </a:lstStyle>
          <a:p>
            <a:pPr/>
            <a:r>
              <a:t>Починаємо з вершини 1, її сусідами є вершини 2,3 та 6.</a:t>
            </a:r>
          </a:p>
        </p:txBody>
      </p:sp>
      <p:sp>
        <p:nvSpPr>
          <p:cNvPr id="398" name="CustomShape 2"/>
          <p:cNvSpPr txBox="1"/>
          <p:nvPr/>
        </p:nvSpPr>
        <p:spPr>
          <a:xfrm>
            <a:off x="599040" y="121319"/>
            <a:ext cx="10798200" cy="12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100" sz="6000">
                <a:solidFill>
                  <a:srgbClr val="FFFFF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Перший крок </a:t>
            </a:r>
          </a:p>
        </p:txBody>
      </p:sp>
      <p:pic>
        <p:nvPicPr>
          <p:cNvPr id="399" name="image9.png" descr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999" y="3435120"/>
            <a:ext cx="3272761" cy="2468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10.png" descr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2439" y="3384000"/>
            <a:ext cx="3316682" cy="2554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image11.png" descr="image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52000" y="3384000"/>
            <a:ext cx="3239641" cy="2519641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CustomShape 3"/>
          <p:cNvSpPr txBox="1"/>
          <p:nvPr/>
        </p:nvSpPr>
        <p:spPr>
          <a:xfrm>
            <a:off x="719999" y="5936180"/>
            <a:ext cx="3239642" cy="4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defRPr spc="-1" sz="2200">
                <a:latin typeface="Noto Sans Regular"/>
                <a:ea typeface="Noto Sans Regular"/>
                <a:cs typeface="Noto Sans Regular"/>
                <a:sym typeface="Noto Sans Regular"/>
              </a:defRPr>
            </a:lvl1pPr>
          </a:lstStyle>
          <a:p>
            <a:pPr/>
            <a:r>
              <a:t>Малюнок 1</a:t>
            </a:r>
          </a:p>
        </p:txBody>
      </p:sp>
      <p:sp>
        <p:nvSpPr>
          <p:cNvPr id="403" name="CustomShape 4"/>
          <p:cNvSpPr txBox="1"/>
          <p:nvPr/>
        </p:nvSpPr>
        <p:spPr>
          <a:xfrm>
            <a:off x="4751999" y="5936540"/>
            <a:ext cx="3239641" cy="4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defRPr spc="-1" sz="2200">
                <a:latin typeface="Noto Sans Regular"/>
                <a:ea typeface="Noto Sans Regular"/>
                <a:cs typeface="Noto Sans Regular"/>
                <a:sym typeface="Noto Sans Regular"/>
              </a:defRPr>
            </a:lvl1pPr>
          </a:lstStyle>
          <a:p>
            <a:pPr/>
            <a:r>
              <a:t>Малюнок 2</a:t>
            </a:r>
          </a:p>
        </p:txBody>
      </p:sp>
      <p:sp>
        <p:nvSpPr>
          <p:cNvPr id="404" name="CustomShape 5"/>
          <p:cNvSpPr txBox="1"/>
          <p:nvPr/>
        </p:nvSpPr>
        <p:spPr>
          <a:xfrm>
            <a:off x="8352000" y="5936540"/>
            <a:ext cx="3239641" cy="4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defRPr spc="-1" sz="2200">
                <a:latin typeface="Noto Sans Regular"/>
                <a:ea typeface="Noto Sans Regular"/>
                <a:cs typeface="Noto Sans Regular"/>
                <a:sym typeface="Noto Sans Regular"/>
              </a:defRPr>
            </a:lvl1pPr>
          </a:lstStyle>
          <a:p>
            <a:pPr/>
            <a:r>
              <a:t>Малюнок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 txBox="1"/>
          <p:nvPr/>
        </p:nvSpPr>
        <p:spPr>
          <a:xfrm>
            <a:off x="144000" y="1943999"/>
            <a:ext cx="10739161" cy="131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358559" indent="-268621" defTabSz="758951">
              <a:spcBef>
                <a:spcPts val="1100"/>
              </a:spcBef>
              <a:buClr>
                <a:srgbClr val="04617B"/>
              </a:buClr>
              <a:buSzPct val="45000"/>
              <a:buChar char="●"/>
              <a:defRPr spc="-83" sz="2656">
                <a:latin typeface="Noto Sans Regular"/>
                <a:ea typeface="Noto Sans Regular"/>
                <a:cs typeface="Noto Sans Regular"/>
                <a:sym typeface="Noto Sans Regular"/>
              </a:defRPr>
            </a:lvl1pPr>
          </a:lstStyle>
          <a:p>
            <a:pPr/>
            <a:r>
              <a:t>Найближча з невідвіданих вершин — це вершина 2 з індексом 7, сусіди 1,3, 4.</a:t>
            </a:r>
            <a:endParaRPr spc="0"/>
          </a:p>
        </p:txBody>
      </p:sp>
      <p:sp>
        <p:nvSpPr>
          <p:cNvPr id="407" name="CustomShape 2"/>
          <p:cNvSpPr txBox="1"/>
          <p:nvPr/>
        </p:nvSpPr>
        <p:spPr>
          <a:xfrm>
            <a:off x="599040" y="121319"/>
            <a:ext cx="10798200" cy="12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100" sz="6000">
                <a:solidFill>
                  <a:srgbClr val="FFFFF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Другий крок </a:t>
            </a:r>
          </a:p>
        </p:txBody>
      </p:sp>
      <p:pic>
        <p:nvPicPr>
          <p:cNvPr id="408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039" y="3598200"/>
            <a:ext cx="3792601" cy="2737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image13.png" descr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44440" y="3600000"/>
            <a:ext cx="3758761" cy="2663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