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Nunito"/>
      <p:regular r:id="rId10"/>
      <p:bold r:id="rId11"/>
      <p:italic r:id="rId12"/>
      <p:boldItalic r:id="rId13"/>
    </p:embeddedFont>
    <p:embeddedFont>
      <p:font typeface="Maven Pro"/>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bold.fntdata"/><Relationship Id="rId10" Type="http://schemas.openxmlformats.org/officeDocument/2006/relationships/font" Target="fonts/Nunito-regular.fntdata"/><Relationship Id="rId13" Type="http://schemas.openxmlformats.org/officeDocument/2006/relationships/font" Target="fonts/Nunito-boldItalic.fntdata"/><Relationship Id="rId12"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avenPro-bold.fntdata"/><Relationship Id="rId14"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83023a4e4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83023a4e4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83023a4e4d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83023a4e4d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8563f7ccb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8563f7ccb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727325" y="1908825"/>
            <a:ext cx="8159100" cy="13980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None/>
            </a:pPr>
            <a:r>
              <a:rPr b="1" lang="es" sz="3600">
                <a:solidFill>
                  <a:srgbClr val="073763"/>
                </a:solidFill>
                <a:latin typeface="Maven Pro"/>
                <a:ea typeface="Maven Pro"/>
                <a:cs typeface="Maven Pro"/>
                <a:sym typeface="Maven Pro"/>
              </a:rPr>
              <a:t>Presentación Proyecto Mi Colegio</a:t>
            </a:r>
            <a:endParaRPr b="1" sz="3600">
              <a:solidFill>
                <a:srgbClr val="073763"/>
              </a:solidFill>
              <a:latin typeface="Maven Pro"/>
              <a:ea typeface="Maven Pro"/>
              <a:cs typeface="Maven Pro"/>
              <a:sym typeface="Maven Pro"/>
            </a:endParaRPr>
          </a:p>
        </p:txBody>
      </p:sp>
      <p:sp>
        <p:nvSpPr>
          <p:cNvPr id="55" name="Google Shape;55;p13"/>
          <p:cNvSpPr txBox="1"/>
          <p:nvPr/>
        </p:nvSpPr>
        <p:spPr>
          <a:xfrm>
            <a:off x="593250" y="3916975"/>
            <a:ext cx="2938500" cy="9729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es" sz="1600">
                <a:solidFill>
                  <a:srgbClr val="073763"/>
                </a:solidFill>
                <a:latin typeface="Nunito"/>
                <a:ea typeface="Nunito"/>
                <a:cs typeface="Nunito"/>
                <a:sym typeface="Nunito"/>
              </a:rPr>
              <a:t>Alumnos:</a:t>
            </a:r>
            <a:endParaRPr sz="1600">
              <a:solidFill>
                <a:srgbClr val="073763"/>
              </a:solidFill>
              <a:latin typeface="Nunito"/>
              <a:ea typeface="Nunito"/>
              <a:cs typeface="Nunito"/>
              <a:sym typeface="Nunito"/>
            </a:endParaRPr>
          </a:p>
          <a:p>
            <a:pPr indent="0" lvl="0" marL="0" rtl="0" algn="l">
              <a:lnSpc>
                <a:spcPct val="80000"/>
              </a:lnSpc>
              <a:spcBef>
                <a:spcPts val="0"/>
              </a:spcBef>
              <a:spcAft>
                <a:spcPts val="0"/>
              </a:spcAft>
              <a:buNone/>
            </a:pPr>
            <a:r>
              <a:rPr lang="es" sz="1600">
                <a:solidFill>
                  <a:srgbClr val="073763"/>
                </a:solidFill>
                <a:latin typeface="Nunito"/>
                <a:ea typeface="Nunito"/>
                <a:cs typeface="Nunito"/>
                <a:sym typeface="Nunito"/>
              </a:rPr>
              <a:t>José Ignacio López</a:t>
            </a:r>
            <a:endParaRPr sz="1600">
              <a:solidFill>
                <a:srgbClr val="073763"/>
              </a:solidFill>
              <a:latin typeface="Nunito"/>
              <a:ea typeface="Nunito"/>
              <a:cs typeface="Nunito"/>
              <a:sym typeface="Nunito"/>
            </a:endParaRPr>
          </a:p>
          <a:p>
            <a:pPr indent="0" lvl="0" marL="0" rtl="0" algn="l">
              <a:lnSpc>
                <a:spcPct val="80000"/>
              </a:lnSpc>
              <a:spcBef>
                <a:spcPts val="0"/>
              </a:spcBef>
              <a:spcAft>
                <a:spcPts val="0"/>
              </a:spcAft>
              <a:buNone/>
            </a:pPr>
            <a:r>
              <a:rPr lang="es" sz="1600">
                <a:solidFill>
                  <a:srgbClr val="073763"/>
                </a:solidFill>
                <a:latin typeface="Nunito"/>
                <a:ea typeface="Nunito"/>
                <a:cs typeface="Nunito"/>
                <a:sym typeface="Nunito"/>
              </a:rPr>
              <a:t>Patricio Aranda</a:t>
            </a:r>
            <a:endParaRPr sz="1600">
              <a:solidFill>
                <a:srgbClr val="073763"/>
              </a:solidFill>
              <a:latin typeface="Nunito"/>
              <a:ea typeface="Nunito"/>
              <a:cs typeface="Nunito"/>
              <a:sym typeface="Nunito"/>
            </a:endParaRPr>
          </a:p>
          <a:p>
            <a:pPr indent="0" lvl="0" marL="0" rtl="0" algn="l">
              <a:lnSpc>
                <a:spcPct val="80000"/>
              </a:lnSpc>
              <a:spcBef>
                <a:spcPts val="0"/>
              </a:spcBef>
              <a:spcAft>
                <a:spcPts val="0"/>
              </a:spcAft>
              <a:buNone/>
            </a:pPr>
            <a:r>
              <a:rPr lang="es" sz="1600">
                <a:solidFill>
                  <a:srgbClr val="073763"/>
                </a:solidFill>
                <a:latin typeface="Nunito"/>
                <a:ea typeface="Nunito"/>
                <a:cs typeface="Nunito"/>
                <a:sym typeface="Nunito"/>
              </a:rPr>
              <a:t>Alexis Osorio</a:t>
            </a:r>
            <a:endParaRPr sz="1600">
              <a:solidFill>
                <a:srgbClr val="073763"/>
              </a:solidFill>
              <a:latin typeface="Nunito"/>
              <a:ea typeface="Nunito"/>
              <a:cs typeface="Nunito"/>
              <a:sym typeface="Nunito"/>
            </a:endParaRPr>
          </a:p>
        </p:txBody>
      </p:sp>
      <p:sp>
        <p:nvSpPr>
          <p:cNvPr id="56" name="Google Shape;56;p13"/>
          <p:cNvSpPr txBox="1"/>
          <p:nvPr/>
        </p:nvSpPr>
        <p:spPr>
          <a:xfrm>
            <a:off x="2025300" y="1126625"/>
            <a:ext cx="5093400" cy="13980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None/>
            </a:pPr>
            <a:r>
              <a:rPr b="1" lang="es" sz="3600">
                <a:solidFill>
                  <a:srgbClr val="073763"/>
                </a:solidFill>
                <a:latin typeface="Maven Pro"/>
                <a:ea typeface="Maven Pro"/>
                <a:cs typeface="Maven Pro"/>
                <a:sym typeface="Maven Pro"/>
              </a:rPr>
              <a:t>Asignatura CAPSTONE</a:t>
            </a:r>
            <a:endParaRPr b="1" sz="3600">
              <a:solidFill>
                <a:srgbClr val="073763"/>
              </a:solidFill>
              <a:latin typeface="Maven Pro"/>
              <a:ea typeface="Maven Pro"/>
              <a:cs typeface="Maven Pro"/>
              <a:sym typeface="Maven Pro"/>
            </a:endParaRPr>
          </a:p>
        </p:txBody>
      </p:sp>
      <p:pic>
        <p:nvPicPr>
          <p:cNvPr id="57" name="Google Shape;57;p13" title="download.jpg"/>
          <p:cNvPicPr preferRelativeResize="0"/>
          <p:nvPr/>
        </p:nvPicPr>
        <p:blipFill>
          <a:blip r:embed="rId3">
            <a:alphaModFix/>
          </a:blip>
          <a:stretch>
            <a:fillRect/>
          </a:stretch>
        </p:blipFill>
        <p:spPr>
          <a:xfrm>
            <a:off x="5905775" y="93800"/>
            <a:ext cx="3195525" cy="795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nvSpPr>
        <p:spPr>
          <a:xfrm>
            <a:off x="325700" y="685350"/>
            <a:ext cx="4657200" cy="690300"/>
          </a:xfrm>
          <a:prstGeom prst="rect">
            <a:avLst/>
          </a:prstGeom>
          <a:noFill/>
          <a:ln>
            <a:noFill/>
          </a:ln>
        </p:spPr>
        <p:txBody>
          <a:bodyPr anchorCtr="0" anchor="ctr" bIns="91425" lIns="91425" spcFirstLastPara="1" rIns="91425" wrap="square" tIns="91425">
            <a:normAutofit/>
          </a:bodyPr>
          <a:lstStyle/>
          <a:p>
            <a:pPr indent="0" lvl="0" marL="0" rtl="0" algn="l">
              <a:lnSpc>
                <a:spcPct val="90000"/>
              </a:lnSpc>
              <a:spcBef>
                <a:spcPts val="0"/>
              </a:spcBef>
              <a:spcAft>
                <a:spcPts val="0"/>
              </a:spcAft>
              <a:buNone/>
            </a:pPr>
            <a:r>
              <a:rPr b="1" lang="es" sz="2400">
                <a:solidFill>
                  <a:srgbClr val="073763"/>
                </a:solidFill>
                <a:latin typeface="Maven Pro"/>
                <a:ea typeface="Maven Pro"/>
                <a:cs typeface="Maven Pro"/>
                <a:sym typeface="Maven Pro"/>
              </a:rPr>
              <a:t>Proyecto Mi Colegio</a:t>
            </a:r>
            <a:endParaRPr b="1" sz="2400">
              <a:solidFill>
                <a:srgbClr val="073763"/>
              </a:solidFill>
              <a:latin typeface="Maven Pro"/>
              <a:ea typeface="Maven Pro"/>
              <a:cs typeface="Maven Pro"/>
              <a:sym typeface="Maven Pro"/>
            </a:endParaRPr>
          </a:p>
        </p:txBody>
      </p:sp>
      <p:pic>
        <p:nvPicPr>
          <p:cNvPr id="63" name="Google Shape;63;p14" title="download.jpg"/>
          <p:cNvPicPr preferRelativeResize="0"/>
          <p:nvPr/>
        </p:nvPicPr>
        <p:blipFill>
          <a:blip r:embed="rId3">
            <a:alphaModFix/>
          </a:blip>
          <a:stretch>
            <a:fillRect/>
          </a:stretch>
        </p:blipFill>
        <p:spPr>
          <a:xfrm>
            <a:off x="5905775" y="93800"/>
            <a:ext cx="3195525" cy="795325"/>
          </a:xfrm>
          <a:prstGeom prst="rect">
            <a:avLst/>
          </a:prstGeom>
          <a:noFill/>
          <a:ln>
            <a:noFill/>
          </a:ln>
        </p:spPr>
      </p:pic>
      <p:sp>
        <p:nvSpPr>
          <p:cNvPr id="64" name="Google Shape;64;p14"/>
          <p:cNvSpPr txBox="1"/>
          <p:nvPr/>
        </p:nvSpPr>
        <p:spPr>
          <a:xfrm>
            <a:off x="360325" y="1405125"/>
            <a:ext cx="8631600" cy="2837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500">
                <a:solidFill>
                  <a:schemeClr val="dk2"/>
                </a:solidFill>
              </a:rPr>
              <a:t>La propuesta consiste en desarrollar una aplicación que integre un módulo para directores, donde se podrán cargar listas personalizadas de útiles escolares por curso. Al enviarlas, estas llegarán automáticamente a todos los apoderados del curso, quienes recibirán además un informe inteligente generado por Inteligencia Artificial con recomendaciones de compra, mostrando los comercios que ofrecen los precios más convenientes, disponibilidad de despacho y opciones de adquirir todos los útiles en un solo lugar. Incluso se podrá incluir el uniforme escolar y sus proveedores. El aporte principal del proyecto es la optimización del tiempo y esfuerzo de los apoderados, eliminando la necesidad de cotizar manualmente en distintos locales y entregando un histórico año a año de precios y compras, lo que agrega valor estratégico al colegio y a las familias. Como precondición, los apoderados y estudiantes deberán estar precargados en el sistema, lo que habilita un segundo módulo de gestión de usuarios. En suma, la app agrega valor al usuario al transformar una tarea repetitiva y desgastante en un proceso rápido, centralizado y eficiente, maximizando ahorro en tiempo y dinero.</a:t>
            </a:r>
            <a:endParaRPr sz="15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nvSpPr>
        <p:spPr>
          <a:xfrm>
            <a:off x="325700" y="198825"/>
            <a:ext cx="4657200" cy="690300"/>
          </a:xfrm>
          <a:prstGeom prst="rect">
            <a:avLst/>
          </a:prstGeom>
          <a:noFill/>
          <a:ln>
            <a:noFill/>
          </a:ln>
        </p:spPr>
        <p:txBody>
          <a:bodyPr anchorCtr="0" anchor="ctr" bIns="91425" lIns="91425" spcFirstLastPara="1" rIns="91425" wrap="square" tIns="91425">
            <a:normAutofit/>
          </a:bodyPr>
          <a:lstStyle/>
          <a:p>
            <a:pPr indent="0" lvl="0" marL="0" rtl="0" algn="l">
              <a:lnSpc>
                <a:spcPct val="90000"/>
              </a:lnSpc>
              <a:spcBef>
                <a:spcPts val="0"/>
              </a:spcBef>
              <a:spcAft>
                <a:spcPts val="0"/>
              </a:spcAft>
              <a:buNone/>
            </a:pPr>
            <a:r>
              <a:rPr b="1" lang="es" sz="2400">
                <a:solidFill>
                  <a:srgbClr val="073763"/>
                </a:solidFill>
                <a:latin typeface="Maven Pro"/>
                <a:ea typeface="Maven Pro"/>
                <a:cs typeface="Maven Pro"/>
                <a:sym typeface="Maven Pro"/>
              </a:rPr>
              <a:t>Mockups</a:t>
            </a:r>
            <a:endParaRPr b="1" sz="2400">
              <a:solidFill>
                <a:srgbClr val="073763"/>
              </a:solidFill>
              <a:latin typeface="Maven Pro"/>
              <a:ea typeface="Maven Pro"/>
              <a:cs typeface="Maven Pro"/>
              <a:sym typeface="Maven Pro"/>
            </a:endParaRPr>
          </a:p>
        </p:txBody>
      </p:sp>
      <p:pic>
        <p:nvPicPr>
          <p:cNvPr id="70" name="Google Shape;70;p15" title="download.jpg"/>
          <p:cNvPicPr preferRelativeResize="0"/>
          <p:nvPr/>
        </p:nvPicPr>
        <p:blipFill>
          <a:blip r:embed="rId3">
            <a:alphaModFix/>
          </a:blip>
          <a:stretch>
            <a:fillRect/>
          </a:stretch>
        </p:blipFill>
        <p:spPr>
          <a:xfrm>
            <a:off x="5905775" y="93800"/>
            <a:ext cx="3195525" cy="795325"/>
          </a:xfrm>
          <a:prstGeom prst="rect">
            <a:avLst/>
          </a:prstGeom>
          <a:noFill/>
          <a:ln>
            <a:noFill/>
          </a:ln>
        </p:spPr>
      </p:pic>
      <p:pic>
        <p:nvPicPr>
          <p:cNvPr id="71" name="Google Shape;71;p15"/>
          <p:cNvPicPr preferRelativeResize="0"/>
          <p:nvPr/>
        </p:nvPicPr>
        <p:blipFill>
          <a:blip r:embed="rId4">
            <a:alphaModFix/>
          </a:blip>
          <a:stretch>
            <a:fillRect/>
          </a:stretch>
        </p:blipFill>
        <p:spPr>
          <a:xfrm>
            <a:off x="203725" y="736725"/>
            <a:ext cx="6810885" cy="1452078"/>
          </a:xfrm>
          <a:prstGeom prst="rect">
            <a:avLst/>
          </a:prstGeom>
          <a:noFill/>
          <a:ln>
            <a:noFill/>
          </a:ln>
        </p:spPr>
      </p:pic>
      <p:pic>
        <p:nvPicPr>
          <p:cNvPr id="72" name="Google Shape;72;p15"/>
          <p:cNvPicPr preferRelativeResize="0"/>
          <p:nvPr/>
        </p:nvPicPr>
        <p:blipFill>
          <a:blip r:embed="rId5">
            <a:alphaModFix/>
          </a:blip>
          <a:stretch>
            <a:fillRect/>
          </a:stretch>
        </p:blipFill>
        <p:spPr>
          <a:xfrm>
            <a:off x="6941291" y="890092"/>
            <a:ext cx="2021658" cy="1298711"/>
          </a:xfrm>
          <a:prstGeom prst="rect">
            <a:avLst/>
          </a:prstGeom>
          <a:noFill/>
          <a:ln>
            <a:noFill/>
          </a:ln>
        </p:spPr>
      </p:pic>
      <p:pic>
        <p:nvPicPr>
          <p:cNvPr id="73" name="Google Shape;73;p15"/>
          <p:cNvPicPr preferRelativeResize="0"/>
          <p:nvPr/>
        </p:nvPicPr>
        <p:blipFill>
          <a:blip r:embed="rId6">
            <a:alphaModFix/>
          </a:blip>
          <a:stretch>
            <a:fillRect/>
          </a:stretch>
        </p:blipFill>
        <p:spPr>
          <a:xfrm>
            <a:off x="203725" y="2188807"/>
            <a:ext cx="2021668" cy="2701269"/>
          </a:xfrm>
          <a:prstGeom prst="rect">
            <a:avLst/>
          </a:prstGeom>
          <a:noFill/>
          <a:ln>
            <a:noFill/>
          </a:ln>
        </p:spPr>
      </p:pic>
      <p:pic>
        <p:nvPicPr>
          <p:cNvPr id="74" name="Google Shape;74;p15"/>
          <p:cNvPicPr preferRelativeResize="0"/>
          <p:nvPr/>
        </p:nvPicPr>
        <p:blipFill>
          <a:blip r:embed="rId7">
            <a:alphaModFix/>
          </a:blip>
          <a:stretch>
            <a:fillRect/>
          </a:stretch>
        </p:blipFill>
        <p:spPr>
          <a:xfrm>
            <a:off x="2273864" y="2188803"/>
            <a:ext cx="6305490" cy="281204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nvSpPr>
        <p:spPr>
          <a:xfrm>
            <a:off x="325700" y="198825"/>
            <a:ext cx="4657200" cy="690300"/>
          </a:xfrm>
          <a:prstGeom prst="rect">
            <a:avLst/>
          </a:prstGeom>
          <a:noFill/>
          <a:ln>
            <a:noFill/>
          </a:ln>
        </p:spPr>
        <p:txBody>
          <a:bodyPr anchorCtr="0" anchor="ctr" bIns="91425" lIns="91425" spcFirstLastPara="1" rIns="91425" wrap="square" tIns="91425">
            <a:normAutofit/>
          </a:bodyPr>
          <a:lstStyle/>
          <a:p>
            <a:pPr indent="0" lvl="0" marL="0" rtl="0" algn="l">
              <a:lnSpc>
                <a:spcPct val="90000"/>
              </a:lnSpc>
              <a:spcBef>
                <a:spcPts val="0"/>
              </a:spcBef>
              <a:spcAft>
                <a:spcPts val="0"/>
              </a:spcAft>
              <a:buNone/>
            </a:pPr>
            <a:r>
              <a:rPr b="1" lang="es" sz="2400">
                <a:solidFill>
                  <a:srgbClr val="073763"/>
                </a:solidFill>
                <a:latin typeface="Maven Pro"/>
                <a:ea typeface="Maven Pro"/>
                <a:cs typeface="Maven Pro"/>
                <a:sym typeface="Maven Pro"/>
              </a:rPr>
              <a:t>Mockups</a:t>
            </a:r>
            <a:endParaRPr b="1" sz="2400">
              <a:solidFill>
                <a:srgbClr val="073763"/>
              </a:solidFill>
              <a:latin typeface="Maven Pro"/>
              <a:ea typeface="Maven Pro"/>
              <a:cs typeface="Maven Pro"/>
              <a:sym typeface="Maven Pro"/>
            </a:endParaRPr>
          </a:p>
        </p:txBody>
      </p:sp>
      <p:pic>
        <p:nvPicPr>
          <p:cNvPr id="80" name="Google Shape;80;p16" title="download.jpg"/>
          <p:cNvPicPr preferRelativeResize="0"/>
          <p:nvPr/>
        </p:nvPicPr>
        <p:blipFill>
          <a:blip r:embed="rId3">
            <a:alphaModFix/>
          </a:blip>
          <a:stretch>
            <a:fillRect/>
          </a:stretch>
        </p:blipFill>
        <p:spPr>
          <a:xfrm>
            <a:off x="5905775" y="93800"/>
            <a:ext cx="3195525" cy="795325"/>
          </a:xfrm>
          <a:prstGeom prst="rect">
            <a:avLst/>
          </a:prstGeom>
          <a:noFill/>
          <a:ln>
            <a:noFill/>
          </a:ln>
        </p:spPr>
      </p:pic>
      <p:pic>
        <p:nvPicPr>
          <p:cNvPr id="81" name="Google Shape;81;p16"/>
          <p:cNvPicPr preferRelativeResize="0"/>
          <p:nvPr/>
        </p:nvPicPr>
        <p:blipFill>
          <a:blip r:embed="rId4">
            <a:alphaModFix/>
          </a:blip>
          <a:stretch>
            <a:fillRect/>
          </a:stretch>
        </p:blipFill>
        <p:spPr>
          <a:xfrm>
            <a:off x="544725" y="3006747"/>
            <a:ext cx="2916425" cy="1931650"/>
          </a:xfrm>
          <a:prstGeom prst="rect">
            <a:avLst/>
          </a:prstGeom>
          <a:noFill/>
          <a:ln>
            <a:noFill/>
          </a:ln>
        </p:spPr>
      </p:pic>
      <p:pic>
        <p:nvPicPr>
          <p:cNvPr id="82" name="Google Shape;82;p16"/>
          <p:cNvPicPr preferRelativeResize="0"/>
          <p:nvPr/>
        </p:nvPicPr>
        <p:blipFill>
          <a:blip r:embed="rId5">
            <a:alphaModFix/>
          </a:blip>
          <a:stretch>
            <a:fillRect/>
          </a:stretch>
        </p:blipFill>
        <p:spPr>
          <a:xfrm>
            <a:off x="4982900" y="1041525"/>
            <a:ext cx="3992917" cy="3949574"/>
          </a:xfrm>
          <a:prstGeom prst="rect">
            <a:avLst/>
          </a:prstGeom>
          <a:noFill/>
          <a:ln>
            <a:noFill/>
          </a:ln>
        </p:spPr>
      </p:pic>
      <p:pic>
        <p:nvPicPr>
          <p:cNvPr id="83" name="Google Shape;83;p16"/>
          <p:cNvPicPr preferRelativeResize="0"/>
          <p:nvPr/>
        </p:nvPicPr>
        <p:blipFill>
          <a:blip r:embed="rId6">
            <a:alphaModFix/>
          </a:blip>
          <a:stretch>
            <a:fillRect/>
          </a:stretch>
        </p:blipFill>
        <p:spPr>
          <a:xfrm>
            <a:off x="588835" y="889123"/>
            <a:ext cx="2872305" cy="18657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