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3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2" r:id="rId22"/>
    <p:sldId id="281" r:id="rId23"/>
    <p:sldId id="278" r:id="rId24"/>
    <p:sldId id="280" r:id="rId25"/>
    <p:sldId id="279" r:id="rId26"/>
    <p:sldId id="284" r:id="rId27"/>
    <p:sldId id="285" r:id="rId28"/>
    <p:sldId id="286" r:id="rId29"/>
    <p:sldId id="266" r:id="rId30"/>
  </p:sldIdLst>
  <p:sldSz cx="9144000" cy="5143500" type="screen16x9"/>
  <p:notesSz cx="6858000" cy="9144000"/>
  <p:embeddedFontLst>
    <p:embeddedFont>
      <p:font typeface="Maven Pro" panose="020B0604020202020204" charset="0"/>
      <p:regular r:id="rId32"/>
      <p:bold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319" autoAdjust="0"/>
  </p:normalViewPr>
  <p:slideViewPr>
    <p:cSldViewPr snapToGrid="0">
      <p:cViewPr varScale="1">
        <p:scale>
          <a:sx n="41" d="100"/>
          <a:sy n="41" d="100"/>
        </p:scale>
        <p:origin x="2000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Actividades principales</a:t>
            </a:r>
            <a:endParaRPr lang="es-ES" dirty="0"/>
          </a:p>
          <a:p>
            <a:r>
              <a:rPr lang="es-ES" b="1" dirty="0"/>
              <a:t>Explicación:</a:t>
            </a:r>
            <a:r>
              <a:rPr lang="es-ES" dirty="0"/>
              <a:t> Se desglosan las tareas clave del proyecto: diseño del sistema, desarrollo del </a:t>
            </a:r>
            <a:r>
              <a:rPr lang="es-ES" dirty="0" err="1"/>
              <a:t>front-end</a:t>
            </a:r>
            <a:r>
              <a:rPr lang="es-ES" dirty="0"/>
              <a:t> y back-</a:t>
            </a:r>
            <a:r>
              <a:rPr lang="es-ES" dirty="0" err="1"/>
              <a:t>end</a:t>
            </a:r>
            <a:r>
              <a:rPr lang="es-ES" dirty="0"/>
              <a:t>, implementación del módulo de IA y pruebas de calidad, asegurando que cada fase esté claramente definida.</a:t>
            </a:r>
          </a:p>
          <a:p>
            <a:r>
              <a:rPr lang="es-ES" b="1" dirty="0"/>
              <a:t>Recursos tecnológicos y humanos</a:t>
            </a:r>
            <a:endParaRPr lang="es-ES" dirty="0"/>
          </a:p>
          <a:p>
            <a:r>
              <a:rPr lang="es-ES" b="1" dirty="0"/>
              <a:t>Explicación:</a:t>
            </a:r>
            <a:r>
              <a:rPr lang="es-ES" dirty="0"/>
              <a:t> Se consideran herramientas de software, </a:t>
            </a:r>
            <a:r>
              <a:rPr lang="es-ES" dirty="0" err="1"/>
              <a:t>frameworks</a:t>
            </a:r>
            <a:r>
              <a:rPr lang="es-ES" dirty="0"/>
              <a:t> de código abierto, entornos de desarrollo y diseño, así como la asignación del equipo, garantizando que los recursos disponibles permitan cumplir con los objetivos del proyecto.</a:t>
            </a:r>
          </a:p>
          <a:p>
            <a:r>
              <a:rPr lang="es-ES" b="1" dirty="0"/>
              <a:t>Duración estimada de cada actividad</a:t>
            </a:r>
            <a:endParaRPr lang="es-ES" dirty="0"/>
          </a:p>
          <a:p>
            <a:r>
              <a:rPr lang="es-ES" b="1" dirty="0"/>
              <a:t>Explicación:</a:t>
            </a:r>
            <a:r>
              <a:rPr lang="es-ES" dirty="0"/>
              <a:t> Se asigna un tiempo previsto para cada tarea, asegurando que el proyecto pueda completarse dentro del plazo académico y facilitando la planificación de </a:t>
            </a:r>
            <a:r>
              <a:rPr lang="es-ES" dirty="0" err="1"/>
              <a:t>sprints</a:t>
            </a:r>
            <a:r>
              <a:rPr lang="es-ES" dirty="0"/>
              <a:t> y entregables.</a:t>
            </a:r>
          </a:p>
          <a:p>
            <a:r>
              <a:rPr lang="es-ES" b="1" dirty="0"/>
              <a:t>Responsables de cada tarea</a:t>
            </a:r>
            <a:endParaRPr lang="es-ES" dirty="0"/>
          </a:p>
          <a:p>
            <a:r>
              <a:rPr lang="es-ES" b="1" dirty="0"/>
              <a:t>Explicación:</a:t>
            </a:r>
            <a:r>
              <a:rPr lang="es-ES" dirty="0"/>
              <a:t> Las tareas se distribuyen entre los integrantes del equipo de manera equitativa, promoviendo organización, responsabilidad y eficiencia en el desarrollo del proyecto.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266C870C-ED3A-BCDE-887C-4AE4E0E16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0E21D806-5D91-EF2D-0BFE-A03D390F0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473A0E29-EE3F-D4F8-BB17-9972F71BE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440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321FDB3F-450C-CF56-06C4-138A3652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F367D921-7140-56E7-CD86-64C7BDCA9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712FF753-156C-0C5A-8837-9696B49E1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86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94FC778-FE87-4EA5-83A4-B1ADD470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FADCD7F8-0170-4734-6497-2DBADC51B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4167845C-CC4A-D608-5E96-3FD2BFB9C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06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1B21603-044B-87DA-21A9-8CA63CF1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EC968DA8-B985-FB5B-8953-AE9BD94A1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5395414D-10E8-E6C5-F901-B97ED90E0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19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1FEA2887-64FC-4335-B953-EBB968A10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206314C2-E0BA-DD6B-F25A-9C8B1EB2E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0C82EAB6-CCEC-9770-84CC-6962D7942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92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20D13B40-D5C5-7849-01E7-D582C81E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56404E91-C0C2-DA70-C4FB-002A917C5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299090A6-BEFC-D909-44E2-47CCC9C4B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31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7712F913-63DD-0B60-0D0A-D9EB83405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F39E5177-F72D-6C73-D2AA-8633A34A3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FA7EB7BB-90F7-6464-6D75-DC76BD037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1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109868C3-691C-21B1-2A39-CE162C2D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D1A0BD31-DB8C-4A9D-BEA2-B37138B32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A9046209-384A-4AAA-A053-F9CB9C3DA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16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70B7041-64A2-53D7-ED85-9C28FAEB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5B5D3E09-B5BC-4CCF-0CAD-749B065BF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33629098-362C-7387-BF7D-C52744EC6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29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94e02ea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94e02ea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El </a:t>
            </a:r>
            <a:r>
              <a:rPr lang="es-ES" b="1" dirty="0"/>
              <a:t>Proyecto APT “Mi Colegio”</a:t>
            </a:r>
            <a:r>
              <a:rPr lang="es-ES" dirty="0"/>
              <a:t> es una aplicación web que busca simplificar la relación entre colegios y familias mediante la </a:t>
            </a:r>
            <a:r>
              <a:rPr lang="es-ES" b="1" dirty="0"/>
              <a:t>automatización de listas de útiles y uniformes escolares</a:t>
            </a:r>
            <a:r>
              <a:rPr lang="es-ES" dirty="0"/>
              <a:t>.</a:t>
            </a:r>
          </a:p>
          <a:p>
            <a:r>
              <a:rPr lang="es-ES" dirty="0"/>
              <a:t>Su característica innovadora es que integra </a:t>
            </a:r>
            <a:r>
              <a:rPr lang="es-ES" b="1" dirty="0"/>
              <a:t>inteligencia artificial</a:t>
            </a:r>
            <a:r>
              <a:rPr lang="es-ES" dirty="0"/>
              <a:t> para sugerir compras inteligentes, optimizando el </a:t>
            </a:r>
            <a:r>
              <a:rPr lang="es-ES" b="1" dirty="0"/>
              <a:t>ahorro de tiempo y dinero</a:t>
            </a:r>
            <a:r>
              <a:rPr lang="es-ES" dirty="0"/>
              <a:t> para las familias.</a:t>
            </a:r>
          </a:p>
          <a:p>
            <a:r>
              <a:rPr lang="es-ES" dirty="0"/>
              <a:t>Para el campo laboral de la </a:t>
            </a:r>
            <a:r>
              <a:rPr lang="es-ES" b="1" dirty="0"/>
              <a:t>Ingeniería en Informática</a:t>
            </a:r>
            <a:r>
              <a:rPr lang="es-ES" dirty="0"/>
              <a:t>, este proyecto resulta especialmente relevante porque implica un trabajo completo: </a:t>
            </a:r>
            <a:r>
              <a:rPr lang="es-ES" b="1" dirty="0"/>
              <a:t>diseñar y desarrollar un software real, organizar datos de manera eficiente y garantizar la seguridad de la información</a:t>
            </a:r>
            <a:r>
              <a:rPr lang="es-ES" dirty="0"/>
              <a:t>.</a:t>
            </a:r>
          </a:p>
          <a:p>
            <a:r>
              <a:rPr lang="es-ES" dirty="0"/>
              <a:t>Además, demuestra cómo un ingeniero puede </a:t>
            </a:r>
            <a:r>
              <a:rPr lang="es-ES" b="1" dirty="0"/>
              <a:t>optimizar procesos en instituciones educativas</a:t>
            </a:r>
            <a:r>
              <a:rPr lang="es-ES" dirty="0"/>
              <a:t> y contribuir a la </a:t>
            </a:r>
            <a:r>
              <a:rPr lang="es-ES" b="1" dirty="0"/>
              <a:t>transformación digital</a:t>
            </a:r>
            <a:r>
              <a:rPr lang="es-ES" dirty="0"/>
              <a:t>, generando un </a:t>
            </a:r>
            <a:r>
              <a:rPr lang="es-ES" b="1" dirty="0"/>
              <a:t>impacto positivo en la sociedad</a:t>
            </a:r>
            <a:r>
              <a:rPr lang="es-E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1ED1FE5A-D05D-3645-1E68-CE32B4DB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54ED2B65-F99F-951D-2263-9EA4D3377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17526EC2-F65B-6758-3D8E-B6F8D49B0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27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3FF52900-3C7D-AF0B-8F99-752DF976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A54615AE-C3E8-0B1B-5A04-FEC063B608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E9F597A8-48F0-D107-1F89-6CB0F863F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590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A30765DA-DD8E-3D45-794F-C7D1919E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77D21C82-B758-A5FF-92A9-667302BF0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B1EA7431-23CA-1773-E763-210DDFFE2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57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6BEC911C-1FA8-350A-6D50-50A806FC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A603287E-441C-5339-32FA-8F5EA4CD0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9FF6ECA3-DF98-CF78-0511-A3CEF8F2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906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34AF3032-8233-3FFC-0F8C-0FA5304BF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C090EFCE-B970-2097-E810-AA9EC45D5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2528CA09-3797-CCC7-1FE4-363779952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517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5126DAE6-386B-DAF1-636A-A9589218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18EDE940-0991-9C0C-27AD-285CF5A1CB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E69C59D1-EC45-2EEF-1C7C-B36A5AEE5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642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E9E630DA-8E4E-7422-6F59-09D14D35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827AB613-D612-5AB1-D2C0-0FC56BFFD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1D4257C2-CA94-471B-ACBD-2E619790F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045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9A3B6EA6-39AA-3B15-E384-EA7FA699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30AC6776-96E9-F593-D00D-6F9B22D15D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024E6686-13F9-ACB6-3246-371D5C6BE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280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0E8FA842-6CE5-8F2D-9CB9-069F2C41A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594e02ea3_0_82:notes">
            <a:extLst>
              <a:ext uri="{FF2B5EF4-FFF2-40B4-BE49-F238E27FC236}">
                <a16:creationId xmlns:a16="http://schemas.microsoft.com/office/drawing/2014/main" id="{4178ED31-04E8-8EB7-0320-51FADA741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594e02ea3_0_82:notes">
            <a:extLst>
              <a:ext uri="{FF2B5EF4-FFF2-40B4-BE49-F238E27FC236}">
                <a16:creationId xmlns:a16="http://schemas.microsoft.com/office/drawing/2014/main" id="{5C88B6F7-B025-9809-A7C0-E751EB45F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66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94e02ea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94e02ea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85A5D308-5F93-9BAB-19DA-C284A651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94e02ea3_0_4:notes">
            <a:extLst>
              <a:ext uri="{FF2B5EF4-FFF2-40B4-BE49-F238E27FC236}">
                <a16:creationId xmlns:a16="http://schemas.microsoft.com/office/drawing/2014/main" id="{7C02B5FA-CD4F-2257-0EBD-1CDBC2141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94e02ea3_0_4:notes">
            <a:extLst>
              <a:ext uri="{FF2B5EF4-FFF2-40B4-BE49-F238E27FC236}">
                <a16:creationId xmlns:a16="http://schemas.microsoft.com/office/drawing/2014/main" id="{5BB5D63B-E5BA-F3F9-F07C-4D7680573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100" b="1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Introducción</a:t>
            </a:r>
          </a:p>
          <a:p>
            <a:pPr lvl="0" algn="just">
              <a:lnSpc>
                <a:spcPct val="80000"/>
              </a:lnSpc>
              <a:spcBef>
                <a:spcPts val="1200"/>
              </a:spcBef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El proyecto “Mi Colegio” surge como una respuesta innovadora a los desafíos actuales en la gestión escolar. Cada año, los apoderados enfrentan la tarea de adquirir útiles y uniformes sin orientación clara, lo que se traduce en un proceso costoso y desgastante.</a:t>
            </a:r>
          </a:p>
          <a:p>
            <a:pPr lvl="0" algn="just">
              <a:lnSpc>
                <a:spcPct val="80000"/>
              </a:lnSpc>
              <a:spcBef>
                <a:spcPts val="1200"/>
              </a:spcBef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Por otra parte, los colegios carecen de herramientas digitales que faciliten esta labor, generando una experiencia poco eficiente tanto para las familias como para las instituciones.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100" b="1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Contexto</a:t>
            </a:r>
          </a:p>
          <a:p>
            <a:pPr lvl="0" algn="just">
              <a:lnSpc>
                <a:spcPct val="80000"/>
              </a:lnSpc>
              <a:spcBef>
                <a:spcPts val="1200"/>
              </a:spcBef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En Chile, la gestión de listas escolares todavía se realiza mayoritariamente de forma manual, sin apoyo de plataformas tecnológicas. Esta situación genera un doble impacto: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Para los apoderados, significa repetir un proceso que consume tiempo y recursos.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Para los colegios, representa dificultades en el ordenamiento, actualización y comunicación de la información, lo que limita su eficiencia administrativa.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100" b="1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Solución</a:t>
            </a:r>
          </a:p>
          <a:p>
            <a:pPr lvl="0" algn="just">
              <a:lnSpc>
                <a:spcPct val="80000"/>
              </a:lnSpc>
              <a:spcBef>
                <a:spcPts val="1200"/>
              </a:spcBef>
            </a:pPr>
            <a:r>
              <a:rPr lang="es-ES" sz="11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El proyecto “Mi Colegio” propone una aplicación web que automatiza la gestión de listas de útiles y uniformes. Incluye notificaciones automáticas e informes inteligentes de compra, utilizando inteligencia artificial para recomendar opciones más convenientes. De esta forma, se facilita el trabajo de los colegios, se ordena el proceso administrativo y se ayuda a las familias a ahorrar tiempo y dinero, aportando además a la transformación digital del ámbito educativo.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2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594e02e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594e02e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Analizar necesidades de los usuarios</a:t>
            </a:r>
            <a:br>
              <a:rPr lang="es-ES" dirty="0"/>
            </a:br>
            <a:r>
              <a:rPr lang="es-ES" dirty="0"/>
              <a:t>El proyecto parte de un problema real en comunidades educativas (gestión manual de útiles). El estudiante aplica su capacidad de diagnóstico para entender a colegios y apoderados, y proponer una solución concreta.</a:t>
            </a:r>
          </a:p>
          <a:p>
            <a:r>
              <a:rPr lang="es-ES" b="1" dirty="0"/>
              <a:t>Desarrollar software de calidad</a:t>
            </a:r>
            <a:br>
              <a:rPr lang="es-ES" dirty="0"/>
            </a:br>
            <a:r>
              <a:rPr lang="es-ES" dirty="0"/>
              <a:t>Al crear la aplicación web, se utilizan técnicas de sistematización que aseguran orden, eficiencia y confiabilidad en el desarrollo. Esto muestra la aplicación práctica de estándares de calidad en software.</a:t>
            </a:r>
          </a:p>
          <a:p>
            <a:r>
              <a:rPr lang="es-ES" b="1" dirty="0"/>
              <a:t>Modelar datos de forma escalable y segura</a:t>
            </a:r>
            <a:br>
              <a:rPr lang="es-ES" dirty="0"/>
            </a:br>
            <a:r>
              <a:rPr lang="es-ES" dirty="0"/>
              <a:t>La información de colegios y familias requiere organización estructurada y protección. El proyecto permite aplicar conocimientos de bases de datos que crecen con el tiempo y cumplen requisitos de seguridad.</a:t>
            </a:r>
          </a:p>
          <a:p>
            <a:r>
              <a:rPr lang="es-ES" b="1" dirty="0"/>
              <a:t>Automatizar procesos mediante innovación tecnológica</a:t>
            </a:r>
            <a:br>
              <a:rPr lang="es-ES" dirty="0"/>
            </a:br>
            <a:r>
              <a:rPr lang="es-ES" dirty="0"/>
              <a:t>La plataforma integra inteligencia artificial para recomendar compras, lo que ejemplifica cómo un ingeniero puede transformar tareas manuales en procesos automáticos e inteligentes.</a:t>
            </a:r>
          </a:p>
          <a:p>
            <a:r>
              <a:rPr lang="es-ES" b="1" dirty="0"/>
              <a:t>Gestionar proyectos con pensamiento crítico</a:t>
            </a:r>
            <a:br>
              <a:rPr lang="es-ES" dirty="0"/>
            </a:br>
            <a:r>
              <a:rPr lang="es-ES" dirty="0"/>
              <a:t>El estudiante debe planificar, coordinar recursos y desplegar la aplicación, desarrollando competencias de gestión que son esenciales en el campo laboral.</a:t>
            </a:r>
          </a:p>
          <a:p>
            <a:r>
              <a:rPr lang="es-ES" dirty="0"/>
              <a:t>En conjunto, estas competencias demuestran cómo el proyecto fortalece tanto las habilidades técnicas como la capacidad de generar un </a:t>
            </a:r>
            <a:r>
              <a:rPr lang="es-ES" b="1" dirty="0"/>
              <a:t>impacto social positivo</a:t>
            </a:r>
            <a:r>
              <a:rPr lang="es-ES" dirty="0"/>
              <a:t> en el ámbito educativo.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594e02ea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594e02ea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El Proyecto APT </a:t>
            </a:r>
            <a:r>
              <a:rPr lang="es-ES" b="1" dirty="0"/>
              <a:t>“Mi Colegio”</a:t>
            </a:r>
            <a:r>
              <a:rPr lang="es-ES" dirty="0"/>
              <a:t> se conecta con los intereses profesionales del estudiante, enfocados en la innovación tecnológica, la automatización de procesos, la inteligencia artificial y la gestión de datos. Esta relación se refleja en:</a:t>
            </a:r>
          </a:p>
          <a:p>
            <a:r>
              <a:rPr lang="es-ES" b="1" dirty="0"/>
              <a:t>Desarrollo de software</a:t>
            </a:r>
            <a:br>
              <a:rPr lang="es-ES" dirty="0"/>
            </a:br>
            <a:r>
              <a:rPr lang="es-ES" dirty="0"/>
              <a:t>La construcción de la aplicación web permite fortalecer habilidades en programación y diseño de soluciones informáticas, clave para el rol de ingeniero en informática.</a:t>
            </a:r>
          </a:p>
          <a:p>
            <a:r>
              <a:rPr lang="es-ES" b="1" dirty="0"/>
              <a:t>Gestión de bases de datos seguras</a:t>
            </a:r>
            <a:br>
              <a:rPr lang="es-ES" dirty="0"/>
            </a:br>
            <a:r>
              <a:rPr lang="es-ES" dirty="0"/>
              <a:t>Al manejar información sensible de colegios y familias, el proyecto consolida la experiencia en el diseño de modelos de datos escalables y protegidos.</a:t>
            </a:r>
          </a:p>
          <a:p>
            <a:r>
              <a:rPr lang="es-ES" b="1" dirty="0"/>
              <a:t>Automatización de procesos</a:t>
            </a:r>
            <a:br>
              <a:rPr lang="es-ES" dirty="0"/>
            </a:br>
            <a:r>
              <a:rPr lang="es-ES" dirty="0"/>
              <a:t>Funcionalidades como notificaciones automáticas optimizan la gestión escolar, demostrando cómo aplicar la tecnología para simplificar tareas repetitivas.</a:t>
            </a:r>
          </a:p>
          <a:p>
            <a:r>
              <a:rPr lang="es-ES" b="1" dirty="0"/>
              <a:t>Aplicación de inteligencia artificial</a:t>
            </a:r>
            <a:br>
              <a:rPr lang="es-ES" dirty="0"/>
            </a:br>
            <a:r>
              <a:rPr lang="es-ES" dirty="0"/>
              <a:t>La integración de IA para recomendar compras muestra el interés por usar tecnologías emergentes en problemas reales, generando soluciones innovadoras.</a:t>
            </a:r>
          </a:p>
          <a:p>
            <a:r>
              <a:rPr lang="es-ES" b="1" dirty="0"/>
              <a:t>Gestión de proyectos informáticos</a:t>
            </a:r>
            <a:br>
              <a:rPr lang="es-ES" dirty="0"/>
            </a:br>
            <a:r>
              <a:rPr lang="es-ES" dirty="0"/>
              <a:t>El diseño, planificación y despliegue del sistema refuerzan competencias en organización y liderazgo, esenciales para futuros desafíos laborales.</a:t>
            </a:r>
          </a:p>
          <a:p>
            <a:endParaRPr lang="es-E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Realizar este proyecto contribuirá al desarrollo profesional del estudiante al permitirle consolidar su experiencia práctica, fortalecer sus habilidades en la gestión de proyectos informáticos y profundizar en el uso de tecnologías emergentes como la inteligencia artificial. En resumen, el proyecto se considera un puente entre los intereses profesionales del estudiante y las competencias que un Ingeniero en Informática debe tener, potenciando su perfil para futuros desafíos laborales</a:t>
            </a:r>
          </a:p>
          <a:p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594e02e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594e02ea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El proyecto es factible porque combina un alcance realista, uso de tecnologías accesibles y una gestión adecuada de riesgos. Esto se refleja en:</a:t>
            </a:r>
          </a:p>
          <a:p>
            <a:r>
              <a:rPr lang="es-ES" b="1" dirty="0"/>
              <a:t>Alcance y duración realistas</a:t>
            </a:r>
            <a:br>
              <a:rPr lang="es-ES" dirty="0"/>
            </a:br>
            <a:r>
              <a:rPr lang="es-ES" dirty="0"/>
              <a:t>El trabajo se ajusta al tiempo disponible en el semestre. Usar una metodología ágil como </a:t>
            </a:r>
            <a:r>
              <a:rPr lang="es-ES" b="1" dirty="0"/>
              <a:t>Scrum</a:t>
            </a:r>
            <a:r>
              <a:rPr lang="es-ES" dirty="0"/>
              <a:t> permite dividir el proyecto en entregables parciales y asegurar que las tareas críticas, como el modelado de datos y la construcción de la aplicación, se completen dentro de los plazos.</a:t>
            </a:r>
          </a:p>
          <a:p>
            <a:r>
              <a:rPr lang="es-ES" b="1" dirty="0"/>
              <a:t>Tecnología y recursos accesibles</a:t>
            </a:r>
            <a:br>
              <a:rPr lang="es-ES" dirty="0"/>
            </a:br>
            <a:r>
              <a:rPr lang="es-ES" dirty="0"/>
              <a:t>Se emplean herramientas conocidas y con gran soporte comunitario: </a:t>
            </a:r>
            <a:r>
              <a:rPr lang="es-ES" b="1" dirty="0" err="1"/>
              <a:t>React</a:t>
            </a:r>
            <a:r>
              <a:rPr lang="es-ES" b="1" dirty="0"/>
              <a:t>/</a:t>
            </a:r>
            <a:r>
              <a:rPr lang="es-ES" b="1" dirty="0" err="1"/>
              <a:t>TypeScript</a:t>
            </a:r>
            <a:r>
              <a:rPr lang="es-ES" dirty="0"/>
              <a:t> en el </a:t>
            </a:r>
            <a:r>
              <a:rPr lang="es-ES" dirty="0" err="1"/>
              <a:t>front-end</a:t>
            </a:r>
            <a:r>
              <a:rPr lang="es-ES" dirty="0"/>
              <a:t>, </a:t>
            </a: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dirty="0"/>
              <a:t> en el back-</a:t>
            </a:r>
            <a:r>
              <a:rPr lang="es-ES" dirty="0" err="1"/>
              <a:t>end</a:t>
            </a:r>
            <a:r>
              <a:rPr lang="es-ES" dirty="0"/>
              <a:t> y </a:t>
            </a:r>
            <a:r>
              <a:rPr lang="es-ES" b="1" dirty="0"/>
              <a:t>PostgreSQL</a:t>
            </a:r>
            <a:r>
              <a:rPr lang="es-ES" dirty="0"/>
              <a:t> como base de datos. Al ser tecnologías de código abierto, con abundante documentación y foros de ayuda, se facilita el aprendizaje y la resolución de problemas.</a:t>
            </a:r>
          </a:p>
          <a:p>
            <a:r>
              <a:rPr lang="es-ES" b="1" dirty="0"/>
              <a:t>Gestión de riesgos planificada</a:t>
            </a:r>
            <a:br>
              <a:rPr lang="es-ES" dirty="0"/>
            </a:br>
            <a:r>
              <a:rPr lang="es-ES" dirty="0"/>
              <a:t>Se anticipan posibles dificultades: la falta de tiempo personal se mitiga con una buena planificación, y la carencia de datos reales puede resolverse con datos simulados. Además, los riesgos técnicos se controlan aplicando buenas prácticas de desarrollo y pruebas iterativas.</a:t>
            </a:r>
          </a:p>
          <a:p>
            <a:r>
              <a:rPr lang="es-ES" b="1" dirty="0"/>
              <a:t>Conclusión: proyecto factible</a:t>
            </a:r>
            <a:br>
              <a:rPr lang="es-ES" dirty="0"/>
            </a:br>
            <a:r>
              <a:rPr lang="es-ES" dirty="0"/>
              <a:t>Gracias a la planificación estructurada, la elección de tecnologías adecuadas y la previsión de riesgos, el proyecto puede completarse con éxito dentro del marco del semestre académico, cumpliendo los objetivos de la asignatura.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594e02e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594e02e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Objetivo General</a:t>
            </a:r>
          </a:p>
          <a:p>
            <a:r>
              <a:rPr lang="es-ES" b="1" dirty="0"/>
              <a:t>Diseñar, desarrollar e implementar una aplicación web</a:t>
            </a:r>
            <a:r>
              <a:rPr lang="es-ES" dirty="0"/>
              <a:t> para gestionar listas de útiles y uniformes escolares, optimizando los procesos administrativos de los colegios y facilitando a los apoderados el acceso a información mediante </a:t>
            </a:r>
            <a:r>
              <a:rPr lang="es-ES" b="1" dirty="0"/>
              <a:t>notificaciones automáticas e informes inteligentes de compra</a:t>
            </a:r>
            <a:r>
              <a:rPr lang="es-ES" dirty="0"/>
              <a:t>, integrando </a:t>
            </a:r>
            <a:r>
              <a:rPr lang="es-ES" b="1" dirty="0"/>
              <a:t>IA, bases de datos seguras y estándares de la industria</a:t>
            </a:r>
            <a:r>
              <a:rPr lang="es-ES" dirty="0"/>
              <a:t> para asegurar escalabilidad, continuidad operativa y valor social.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r>
              <a:rPr lang="es-ES" b="1" dirty="0"/>
              <a:t>Objetivos específicos y explicación</a:t>
            </a:r>
          </a:p>
          <a:p>
            <a:r>
              <a:rPr lang="es-ES" b="1" dirty="0"/>
              <a:t>Analizar y modelar requerimientos</a:t>
            </a:r>
            <a:br>
              <a:rPr lang="es-ES" dirty="0"/>
            </a:br>
            <a:r>
              <a:rPr lang="es-ES" dirty="0"/>
              <a:t>Identificar las necesidades de directores y apoderados para definir las funcionalidades de la aplicación.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Permite que el software cumpla con las expectativas reales de los usuarios y sea funcional y útil.</a:t>
            </a:r>
          </a:p>
          <a:p>
            <a:r>
              <a:rPr lang="es-ES" b="1" dirty="0"/>
              <a:t>Diseñar y construir la arquitectura del sistema</a:t>
            </a:r>
            <a:br>
              <a:rPr lang="es-ES" dirty="0"/>
            </a:br>
            <a:r>
              <a:rPr lang="es-ES" dirty="0"/>
              <a:t>Crear el modelo de datos y la estructura de la aplicación, asegurando seguridad, escalabilidad y facilidad de uso.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Garantiza que la aplicación sea robusta, eficiente y pueda crecer o adaptarse en el futuro.</a:t>
            </a:r>
          </a:p>
          <a:p>
            <a:r>
              <a:rPr lang="es-ES" b="1" dirty="0"/>
              <a:t>Desarrollar el módulo de gestión para directores</a:t>
            </a:r>
            <a:br>
              <a:rPr lang="es-ES" dirty="0"/>
            </a:br>
            <a:r>
              <a:rPr lang="es-ES" dirty="0"/>
              <a:t>Permitir cargar y personalizar listas de útiles y uniformes, integrando proveedores asociados.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Facilita la gestión administrativa interna del colegio y agiliza el trabajo de los directores.</a:t>
            </a:r>
          </a:p>
          <a:p>
            <a:r>
              <a:rPr lang="es-ES" b="1" dirty="0"/>
              <a:t>Implementar notificaciones automáticas e informes inteligentes</a:t>
            </a:r>
            <a:br>
              <a:rPr lang="es-ES" dirty="0"/>
            </a:br>
            <a:r>
              <a:rPr lang="es-ES" dirty="0"/>
              <a:t>Distribuir la información a los apoderados mediante correo electrónico, usando IA para recomendaciones de compra.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Mejora la experiencia de los apoderados, ahorra tiempo y optimiza la toma de decisiones de compra.</a:t>
            </a:r>
          </a:p>
          <a:p>
            <a:r>
              <a:rPr lang="es-ES" b="1" dirty="0"/>
              <a:t>Realizar pruebas de funcionalidad, usabilidad y seguridad</a:t>
            </a:r>
            <a:br>
              <a:rPr lang="es-ES" dirty="0"/>
            </a:br>
            <a:r>
              <a:rPr lang="es-ES" dirty="0"/>
              <a:t>Verificar que la aplicación funcione correctamente, sea segura y cumpla con estándares de calidad.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Asegura que el software sea confiable y continuo en su operación, evitando errores o problemas de seguridad.</a:t>
            </a:r>
          </a:p>
          <a:p>
            <a:r>
              <a:rPr lang="es-ES" b="1" dirty="0"/>
              <a:t>Documentar y desplegar la solución</a:t>
            </a:r>
            <a:br>
              <a:rPr lang="es-ES" dirty="0"/>
            </a:br>
            <a:r>
              <a:rPr lang="es-ES" dirty="0"/>
              <a:t>Registrar todo el desarrollo y aplicar metodologías ágiles para gestionar el ciclo de vida del proyecto en un entorno escalable.</a:t>
            </a:r>
            <a:br>
              <a:rPr lang="es-ES" dirty="0"/>
            </a:br>
            <a:r>
              <a:rPr lang="es-ES" i="1" dirty="0"/>
              <a:t>Explicación:</a:t>
            </a:r>
            <a:r>
              <a:rPr lang="es-ES" dirty="0"/>
              <a:t> Facilita el mantenimiento futuro, la escalabilidad del sistema y garantiza buenas prácticas de ingeniería de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94e02ea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94e02ea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Reuniones de seguimiento</a:t>
            </a:r>
            <a:b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Daily Stand-ups y revisiones de sprint aseguran control de avances y resolución de obstáculos.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Entrega final y retrospectiva</a:t>
            </a:r>
            <a:b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Aplicación desplegada, evaluación completa y lecciones aprendidas documentadas.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Beneficio</a:t>
            </a:r>
            <a:b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Avance incremental, adaptación a cambios y entrega de valor real al usuario desde las primeras iteraciones.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20B15C6C-C4A8-2025-E88C-0039F6918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94e02ea3_0_74:notes">
            <a:extLst>
              <a:ext uri="{FF2B5EF4-FFF2-40B4-BE49-F238E27FC236}">
                <a16:creationId xmlns:a16="http://schemas.microsoft.com/office/drawing/2014/main" id="{4BA3AED4-227B-C519-82CB-2B9D9E311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94e02ea3_0_74:notes">
            <a:extLst>
              <a:ext uri="{FF2B5EF4-FFF2-40B4-BE49-F238E27FC236}">
                <a16:creationId xmlns:a16="http://schemas.microsoft.com/office/drawing/2014/main" id="{CAB8DD25-E164-0505-CC26-DD88E3C84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5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7325" y="1908825"/>
            <a:ext cx="81591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073763"/>
                </a:solidFill>
                <a:latin typeface="Maven Pro"/>
                <a:ea typeface="Maven Pro"/>
                <a:cs typeface="Maven Pro"/>
                <a:sym typeface="Maven Pro"/>
              </a:rPr>
              <a:t>Presentación Proyecto Mi Colegio</a:t>
            </a:r>
            <a:endParaRPr sz="3600" b="1">
              <a:solidFill>
                <a:srgbClr val="07376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3250" y="3916975"/>
            <a:ext cx="29385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Alumnos:</a:t>
            </a:r>
            <a:endParaRPr sz="16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José Ignacio López</a:t>
            </a:r>
            <a:endParaRPr sz="16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Patricio Aranda</a:t>
            </a:r>
            <a:endParaRPr sz="16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Alexis Osorio</a:t>
            </a:r>
            <a:endParaRPr sz="16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25300" y="1126625"/>
            <a:ext cx="50934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073763"/>
                </a:solidFill>
                <a:latin typeface="Maven Pro"/>
                <a:ea typeface="Maven Pro"/>
                <a:cs typeface="Maven Pro"/>
                <a:sym typeface="Maven Pro"/>
              </a:rPr>
              <a:t>Asignatura CAPSTONE</a:t>
            </a:r>
            <a:endParaRPr sz="3600" b="1">
              <a:solidFill>
                <a:srgbClr val="07376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" name="Google Shape;57;p1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E2BF30-5F5A-8AB9-02E3-3E82C79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2097762"/>
            <a:ext cx="8583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Actividades principales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Recursos tecnológicos y humanos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Duración estimada de cada actividad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Responsables de cada tarea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0ABDAD-90CB-B1F6-69E6-7D2AAA3748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E10BD7B8-50EB-802B-9065-42BEEDF68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9CF2B796-7040-6723-4911-D9FD511AB7FE}"/>
              </a:ext>
            </a:extLst>
          </p:cNvPr>
          <p:cNvSpPr txBox="1"/>
          <p:nvPr/>
        </p:nvSpPr>
        <p:spPr>
          <a:xfrm>
            <a:off x="42700" y="0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FE96F585-A720-9AD1-71A2-6C65682EF9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41E571-057A-5F58-4DAC-3A4D7D029E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5A88622-7CC4-17C2-52D1-F44A5366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74834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Actividades principales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Documento Toma de requerimientos.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297854-4637-37CB-92F6-FA1DC5A2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43" y="1526090"/>
            <a:ext cx="6969816" cy="34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DA91D22-64B4-7883-54A9-D5B7781E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4F01C99A-4F08-A51A-F3A0-DE1CFD0A422B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FE37D178-B368-DE99-118B-D13261A408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4751D9-8F98-60FA-A087-289EE49A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361284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Actividades principales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requerimientos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AFAB1-0AE1-C483-0085-148ACE6BA8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2A6BE0-380A-0EE2-9ACB-1BF57F68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0" y="1951301"/>
            <a:ext cx="8583942" cy="12408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AE35C-E99A-8CC1-B6F1-B898BD032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79" y="3428217"/>
            <a:ext cx="7561571" cy="15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497B4CE-A9E9-47B4-77A5-C4A3DA46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5C722FAB-2A5F-3276-B6A3-5A74143E98A5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7384B288-5DD3-2DE5-48F4-93531A8EA4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6C64A5-19EA-081B-2A9F-B405EF67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Recursos tecnológicos y humanos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Recursos tecnológicos: Construcción arquitectura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BDC14-AD48-7F4E-00FF-0903191B3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8B6916B-E15D-DB77-6AD5-AB18A1F58C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387"/>
          <a:stretch>
            <a:fillRect/>
          </a:stretch>
        </p:blipFill>
        <p:spPr>
          <a:xfrm>
            <a:off x="1085147" y="1588125"/>
            <a:ext cx="6073803" cy="33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1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468B87B-053C-B3A7-C2CE-DDF29D0D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A1CC8A48-A82F-100C-02D8-C4BF2C4C7EBB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5C21A235-1C91-9DD8-0C3B-F27F153D8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FBE1A8-001D-683A-D3A3-130CA410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Recursos tecnológicos y humanos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Recurso Humano, se encuentra establecido en el acta de constitución de proyecto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5F1A7F-9AB2-B512-8ABE-68A3C35270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4FEC7B-DA6B-9454-8044-367AAA204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07" y="1588125"/>
            <a:ext cx="7738712" cy="309103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D8E7885-922A-3946-EE5C-094241AD1D1E}"/>
              </a:ext>
            </a:extLst>
          </p:cNvPr>
          <p:cNvSpPr/>
          <p:nvPr/>
        </p:nvSpPr>
        <p:spPr>
          <a:xfrm>
            <a:off x="4214949" y="3709851"/>
            <a:ext cx="1445622" cy="130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00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40EB27E-E8C0-7579-90F5-18A9D07FF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6708A0B3-5C8F-5CD1-93D7-DADB870BC535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24FCF912-4E6D-17B2-9FA3-32A53F7B79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E0DECE-41B5-E63E-3713-F5F6631F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Duración estimada de actividades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Cronograma Hitos principales, documentado en acta de constitución y documento de alcance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DA9E9F-3235-FA47-F8A7-D2FE7879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98AF79C-B065-6F05-4D83-C04B6F36F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0" y="1447540"/>
            <a:ext cx="8809493" cy="25402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063F52-4B10-E810-53CF-532B4CF7F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447" y="3915758"/>
            <a:ext cx="6019900" cy="11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B1A11DD-AFF0-49CC-704E-12C0FFE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37424D5B-997B-70A8-05E4-C8EF8A1F8C3A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EF8261D2-FA11-6AE5-0619-0EB127F861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DCB0E0-4512-1340-D688-9649CD4F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Duración estimada de actividades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Carta Gantt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D3C15F-81CD-890B-FEBC-76A9ADC3E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8C48E9-9787-8D9E-6CC0-B27CAE93D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93" y="1533544"/>
            <a:ext cx="7815962" cy="34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60CF9A9F-2504-32BD-B40A-A239F1F8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350BAE3C-8F2C-1227-5CA7-2D2C6EDDBC54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69FA3D3A-EED2-FB81-92A0-08CDC292A2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BF803A-4A03-8BBA-9E61-12EEDEAA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Duración estimada de actividades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Carta Gantt - Fases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0584D4-9BFC-E522-EF57-76F92FDC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DB1DCC-3D43-8B23-CF33-25FC21F6D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78" y="1588125"/>
            <a:ext cx="3505689" cy="7906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FE2AC3-7360-4D5D-1793-27BCC7877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8" y="2474617"/>
            <a:ext cx="8695393" cy="12156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6D2E1D-CAB6-442D-604B-1B2ED6A7B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78" y="3786090"/>
            <a:ext cx="4837531" cy="13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76C0B1E7-95E5-E52B-E9F5-4676C66F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06847D98-01CD-60C0-1365-58B6903D4709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22D91131-0363-FB67-4F44-EEC0BD8680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29766D-3056-6F42-E193-671EE1E5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Mockup´s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4382F6-C31C-A1F5-8885-9894EA3C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2CFCB1B4-8BFB-7107-7877-6FEF1EE6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46" y="1935113"/>
            <a:ext cx="6743700" cy="142049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0DD3F64-9672-0223-54A8-2D6C8AD6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87" y="1696730"/>
            <a:ext cx="14105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Cargar Curso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2266A8-665B-8D0D-85AF-FE884065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07" y="4082139"/>
            <a:ext cx="1843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Asignar útil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lista de curso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2B9A19-EFEF-D0B6-1162-ABC3D9584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379" y="3606271"/>
            <a:ext cx="6817592" cy="14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58C6B66F-22A5-31ED-456F-006A8D0E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31E0F848-F7CB-BF54-034A-3596B61360F2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7E8F13F8-0057-E597-8553-4B941B9258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8436DA-3CE1-C028-61E3-755078FE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Mockup´s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035E43-C7BC-D2A6-6751-A94758DC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88EEFBB-2B56-A1DE-6DD8-6D0816B5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478551"/>
            <a:ext cx="30542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Agregar cantidad de útiles Curso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512DD1-3392-6F50-F6F5-8A7EE88A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64" y="4105381"/>
            <a:ext cx="26478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Mostrar lista de curso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FC202E-8627-84E7-135C-EF0232C7A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18" y="1800467"/>
            <a:ext cx="7777018" cy="16020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5F29E7-6481-9F41-1B8D-71039EBAB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709" y="3518521"/>
            <a:ext cx="5061527" cy="16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28400" y="1691120"/>
            <a:ext cx="8287200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Proyecto APT “Mi Colegio” → aplicación web para colegios.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Automatiza la gestión de listas de útiles y uniformes escolares.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Usa inteligencia artificial para recomendar compras y ayudar a familias a ahorrar tiempo y dinero.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Relevancia para Ingeniería en Informática: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Diseño, desarrollo e implementación de una solución innovadora.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Uso de conocimientos técnicos: desarrollo de software, modelado de datos y seguridad de la información.</a:t>
            </a:r>
          </a:p>
          <a:p>
            <a:pPr marL="171450" lvl="0" indent="-17145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73763"/>
                </a:solidFill>
                <a:latin typeface="Verdana" panose="020B0604030504040204" pitchFamily="34" charset="0"/>
                <a:ea typeface="Verdana" panose="020B0604030504040204" pitchFamily="34" charset="0"/>
                <a:cs typeface="Nunito"/>
                <a:sym typeface="Nunito"/>
              </a:rPr>
              <a:t>Impacto positivo → optimiza procesos, apoya la transformación digital en educación, y genera un beneficio social.</a:t>
            </a:r>
            <a:endParaRPr sz="1200" dirty="0">
              <a:solidFill>
                <a:srgbClr val="073763"/>
              </a:solidFill>
              <a:latin typeface="Verdana" panose="020B0604030504040204" pitchFamily="34" charset="0"/>
              <a:ea typeface="Verdana" panose="020B0604030504040204" pitchFamily="34" charset="0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61120" y="537307"/>
            <a:ext cx="704232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latin typeface="Verdana"/>
                <a:ea typeface="Verdana"/>
                <a:cs typeface="Verdana"/>
                <a:sym typeface="Verdana"/>
              </a:rPr>
              <a:t>Descripción Proyecto APT Mi Colegio, y relevancia en el campo laboral de la carrera.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Google Shape;90;p17" title="download.jpg">
            <a:extLst>
              <a:ext uri="{FF2B5EF4-FFF2-40B4-BE49-F238E27FC236}">
                <a16:creationId xmlns:a16="http://schemas.microsoft.com/office/drawing/2014/main" id="{C24CABC7-5C3D-1806-E8CB-7ACC7BC306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588" y="158917"/>
            <a:ext cx="3195525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8F14F7D-DB1E-0D34-B1B0-8B7F90F21F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393344">
            <a:off x="3877591" y="269843"/>
            <a:ext cx="4486626" cy="46038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AB3F9C48-0C4A-1161-3317-D35EE657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12A91A84-6871-2856-CA4A-07F19A943502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52F1B777-EFD7-6CC5-7BA3-CD542257A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99204F-8147-6724-EE93-D4A81847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Mockup´s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73601-4B95-B13E-7571-C4E9943D1F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2A04112-A46F-29D8-0C5D-0E5D2D14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40" y="1691778"/>
            <a:ext cx="30542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Envío de útiles al apoderado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F78323-0922-6032-6708-BDE46B46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49" y="1968776"/>
            <a:ext cx="8374376" cy="17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B5148485-9FB5-EDE5-9591-A47F3F40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5A48AFFB-2BA5-E79D-95DD-DEB01EAFA712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D767E6A6-8C4B-B6C2-27BC-DAEFA63C42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C82369-855B-2A5B-CC86-55AE8CB9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Mockup´s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241EB8-85F5-D90E-CF50-CBEA22FA4EF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3CEB253-5ACB-956F-389D-4C11969F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49" y="2448787"/>
            <a:ext cx="30542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Notificación al apoderado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BC519A-6418-B87D-E1EC-4125892FE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923" y="682055"/>
            <a:ext cx="4540377" cy="43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2AEA7BD-E9FE-1E02-D562-3E5C774EF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6C928077-9CF5-D0DA-C8A6-3292AB8C354D}"/>
              </a:ext>
            </a:extLst>
          </p:cNvPr>
          <p:cNvSpPr txBox="1"/>
          <p:nvPr/>
        </p:nvSpPr>
        <p:spPr>
          <a:xfrm>
            <a:off x="101125" y="225553"/>
            <a:ext cx="5905800" cy="9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F9100F54-8DDE-CEE3-D9DE-C68D837BA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77AF30-21F7-89CD-FA2F-AF5A5684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51" y="830794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Diagrama de procesos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4C2D9C-3EA2-BCCF-2E88-9B0F8F908A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F7E43486-113B-336F-EC23-202FF2643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15" y="1130187"/>
            <a:ext cx="6619360" cy="40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5D9D311E-3D5D-3A33-C072-E94D9FB0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1EB7DF23-BF4E-3793-5C43-F0D409DF2C37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2DA05E39-63F6-CAD9-5E23-082A077FBB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5F1D7-C06E-E1A9-7807-B412F557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Actividades ya realizadas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Historias de usuarios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692940-FD5C-2834-A9AC-60E54C2447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26F08C-B939-3346-00F3-37BE80928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604" y="1115415"/>
            <a:ext cx="6074342" cy="38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46732DA-1A03-3A0B-CFEF-E50215A0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B43E04FB-7DD5-635E-0340-0AFEF9C44A72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469D72D2-97BC-11C9-0928-A9B25A15E2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5B0F59-0C79-B5E1-E85D-1ACE4E62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ctividades ya realizadas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Kickoff</a:t>
            </a:r>
            <a:endParaRPr kumimoji="0" lang="es-CL" altLang="es-CL" sz="12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3C607B-AA2A-F7B8-A9CB-8BD2F3BA5E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024765-41AD-112B-6FDD-BC51107D6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0" y="1586132"/>
            <a:ext cx="4074427" cy="1892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5E1C61-BC91-2A53-BFEB-7CF2B7AD5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103" y="2758686"/>
            <a:ext cx="5218948" cy="219468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C5E5D42-ACF1-4E23-667E-580ECB5F3306}"/>
              </a:ext>
            </a:extLst>
          </p:cNvPr>
          <p:cNvSpPr/>
          <p:nvPr/>
        </p:nvSpPr>
        <p:spPr>
          <a:xfrm>
            <a:off x="1745580" y="2796987"/>
            <a:ext cx="405949" cy="53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311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BC127D3-DB2A-8455-90C2-F4A40386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681234FF-B4CE-BCFB-B3D1-370FA393375B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Plan de trabajo Proyecto APT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2292BE71-7138-8271-73B2-6BAFEEEDF1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AAD5D3-5DA9-62A6-7B86-107F7AD4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038119"/>
            <a:ext cx="8583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CL" altLang="es-CL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Responsables de cada tarea</a:t>
            </a:r>
            <a:endParaRPr kumimoji="0" lang="es-CL" altLang="es-CL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Matriz RACI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4FBF97-0FCB-9AC0-FA4B-4AD6D32CFC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283617">
            <a:off x="2800844" y="-683245"/>
            <a:ext cx="4346855" cy="65202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AE20B4-6898-74A1-406E-87FBB27CA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471" y="1158724"/>
            <a:ext cx="4794607" cy="389097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E36ADB7-C05A-FC2D-8602-486BC73A4E1B}"/>
              </a:ext>
            </a:extLst>
          </p:cNvPr>
          <p:cNvSpPr/>
          <p:nvPr/>
        </p:nvSpPr>
        <p:spPr>
          <a:xfrm>
            <a:off x="7843720" y="2855667"/>
            <a:ext cx="136498" cy="69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14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7B779846-F1B4-2817-6CA7-11729CAD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E64070AE-E76C-E925-B27F-AB0EEC2C0BEF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Costos Aproximados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F5410683-B640-1540-FC5D-9D639F2A8C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5F56C-706C-F109-B058-2194DA8F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130452"/>
            <a:ext cx="8583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esta sección veremos cómo abordar los costos del proyecto desde RRHH hasta la implementación y posterior retorno donde los montos son aproximados.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BF198E-57CE-55C7-3F21-48702F8F0824}"/>
              </a:ext>
            </a:extLst>
          </p:cNvPr>
          <p:cNvSpPr/>
          <p:nvPr/>
        </p:nvSpPr>
        <p:spPr>
          <a:xfrm>
            <a:off x="7843720" y="2855667"/>
            <a:ext cx="136498" cy="69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B2C135-F6BE-4F1F-D4E2-01F5CA8DE5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870066">
            <a:off x="3317961" y="-112645"/>
            <a:ext cx="5403878" cy="5039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EAF595-5EA0-CBAE-6531-63EA65D70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124" y="1649087"/>
            <a:ext cx="5423652" cy="34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8696977-175B-4EFC-E356-B89E0FB3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F5A7C833-1DF8-458F-4C58-D392F29F3B88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Costos Aproximados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1449659B-C6B4-E54D-1E95-FC6BC3E5EE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32E601-BE10-F007-4BBA-61191AE5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222785"/>
            <a:ext cx="85839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Costos de Infraestructura y Herramientas Tecnológicas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CDAE36-2817-D8F1-C441-B29C4E46F079}"/>
              </a:ext>
            </a:extLst>
          </p:cNvPr>
          <p:cNvSpPr/>
          <p:nvPr/>
        </p:nvSpPr>
        <p:spPr>
          <a:xfrm>
            <a:off x="7843720" y="2855667"/>
            <a:ext cx="136498" cy="69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7C3269-40DA-0A18-A4EB-99823A0890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870066">
            <a:off x="3317961" y="-112645"/>
            <a:ext cx="5403878" cy="50390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294F4B-74ED-ED6F-629F-C68D77E81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770" y="1499784"/>
            <a:ext cx="4999412" cy="35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AFD0DC30-4C25-D425-5B02-6CE9633C6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6984B232-5694-4D9D-B336-8429B7F13729}"/>
              </a:ext>
            </a:extLst>
          </p:cNvPr>
          <p:cNvSpPr txBox="1"/>
          <p:nvPr/>
        </p:nvSpPr>
        <p:spPr>
          <a:xfrm>
            <a:off x="114100" y="19012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Costos Aproximados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 title="download.jpg">
            <a:extLst>
              <a:ext uri="{FF2B5EF4-FFF2-40B4-BE49-F238E27FC236}">
                <a16:creationId xmlns:a16="http://schemas.microsoft.com/office/drawing/2014/main" id="{0BDD7786-BCC2-B87F-9112-684C1E889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524194-28CE-BA39-F37E-DC867481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9" y="1266955"/>
            <a:ext cx="29160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Retorno de inversión ROI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CE2253-B5AB-745E-3607-8104C4BCDBE3}"/>
              </a:ext>
            </a:extLst>
          </p:cNvPr>
          <p:cNvSpPr/>
          <p:nvPr/>
        </p:nvSpPr>
        <p:spPr>
          <a:xfrm>
            <a:off x="7843720" y="2855667"/>
            <a:ext cx="136498" cy="69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D07319-B98C-77E1-14F7-A391C23B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870066">
            <a:off x="3317961" y="-112645"/>
            <a:ext cx="5403878" cy="50390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A5DD98-A265-2EEC-040E-DE0D295B8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540" y="1247039"/>
            <a:ext cx="4334258" cy="3745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700CDC-2D29-2093-A776-761A8F97D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62" y="2306020"/>
            <a:ext cx="3340798" cy="141752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EB16045-8EAE-8977-34E4-1D0FEFCF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52" y="1984850"/>
            <a:ext cx="29160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Costos totales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4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85600" y="1559463"/>
            <a:ext cx="8915700" cy="28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APT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demuestra cómo una solución tecnológica puede mejorar procesos educativos y simplificar tareas administrativas para colegios y familias.</a:t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 desarrollo integra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inteligencia artificial, bases de datos seguras y metodologías ágiles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asegurando eficiencia, escalabilidad y calidad.</a:t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permite al estudiante aplicar competencias clave del Ingeniero en Informática, desde el análisis de requerimientos hasta la gestión de proyectos.</a:t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Además, conecta con los intereses profesionales en innovación, automatización y uso de tecnologías emergentes.</a:t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planificación detallada de actividades, recursos y </a:t>
            </a:r>
            <a:r>
              <a:rPr lang="es-E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sprints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garantiza la factibilidad del proyecto dentro del semestre académico.</a:t>
            </a:r>
            <a:b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conjunto,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es un ejemplo de cómo la informática puede generar valor social, optimizar procesos y preparar al estudiante para futuros desafíos profesionales.</a:t>
            </a:r>
            <a:endParaRPr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Nunito"/>
              <a:sym typeface="Nuni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383773" y="529913"/>
            <a:ext cx="2194991" cy="9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Conclusiones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2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D571C07A-F5D4-92AE-90A7-C1E48ECC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02F0CDF-3D6D-01D6-3F60-B049EDFE9CD5}"/>
              </a:ext>
            </a:extLst>
          </p:cNvPr>
          <p:cNvSpPr txBox="1"/>
          <p:nvPr/>
        </p:nvSpPr>
        <p:spPr>
          <a:xfrm>
            <a:off x="153815" y="1451564"/>
            <a:ext cx="883637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  <a:p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nace como respuesta a la gestión ineficiente de útiles y uniformes escolares. Los apoderados enfrentan un proceso costoso y desgastante, mientras que los colegios carecen de herramientas digitales que lo faciliten.</a:t>
            </a: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Contexto</a:t>
            </a:r>
          </a:p>
          <a:p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Chile, la gestión de listas escolares sigue siendo manual, lo que implica pérdida de tiempo y recursos para las familias, y falta de orden y eficiencia para los colegios.</a:t>
            </a: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Solución</a:t>
            </a:r>
          </a:p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propone una aplicación web que automatiza este proceso, integra inteligencia artificial para recomendar compras inteligentes y ofrece notificaciones automáticas, optimizando la experiencia de apoderados y colegios dentro de la transformación digital educativa.</a:t>
            </a:r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5D666622-5F3F-41F6-6C2E-C09EBCF59C41}"/>
              </a:ext>
            </a:extLst>
          </p:cNvPr>
          <p:cNvSpPr txBox="1"/>
          <p:nvPr/>
        </p:nvSpPr>
        <p:spPr>
          <a:xfrm>
            <a:off x="0" y="255242"/>
            <a:ext cx="6696234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latin typeface="Verdana"/>
                <a:ea typeface="Verdana"/>
                <a:cs typeface="Verdana"/>
                <a:sym typeface="Verdana"/>
              </a:rPr>
              <a:t>Descripción Proyecto APT Mi Colegio, y relevancia en el campo laboral de la carrera.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Google Shape;90;p17" title="download.jpg">
            <a:extLst>
              <a:ext uri="{FF2B5EF4-FFF2-40B4-BE49-F238E27FC236}">
                <a16:creationId xmlns:a16="http://schemas.microsoft.com/office/drawing/2014/main" id="{B708F116-B8B4-B52B-D5B6-AD5798ADFE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588" y="158917"/>
            <a:ext cx="3195525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D8143D1-074D-5084-7D40-2BF88E714B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393344">
            <a:off x="3877591" y="269843"/>
            <a:ext cx="4486626" cy="46038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B5CB13-0053-509A-CCF6-C0FABD84B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86" y="3199571"/>
            <a:ext cx="2260179" cy="9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0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52599" y="164625"/>
            <a:ext cx="5753175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Relación del Proyecto APT con las competencias y perfil de egreso del Plan de Estudio.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7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E470AE4C-1FAC-9D8F-AC3D-941D3D8C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0" y="1641884"/>
            <a:ext cx="86394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APT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 vincula directamente con las competencias del perfil de egreso del Ingeniero en Informática de Duoc UC, ya que permite al estudiante:</a:t>
            </a:r>
          </a:p>
          <a:p>
            <a:pPr algn="just"/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Analizar necesidades de usuarios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proponer soluciones informáticas reales.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Desarrollar software de calidad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aplicando técnicas de sistematización.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Modelar datos de forma escalable y segura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garantizando integridad de la información.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Automatizar procesos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través de una plataforma innovadora con inteligencia artificial.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Gestionar el proyecto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aplicando pensamiento crítico para su planificación e implementación.</a:t>
            </a:r>
          </a:p>
          <a:p>
            <a:pPr algn="just"/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esta manera, el proyecto no solo fortalece competencias técnicas y de gestión, sino que también aporta un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impacto social positivo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liberando a las familias de una tarea repetitiva y costosa.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790D7B-5B98-8DD0-845E-DF39313CF9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923272">
            <a:off x="4974218" y="556580"/>
            <a:ext cx="4118274" cy="4030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28700" y="1791915"/>
            <a:ext cx="8772600" cy="265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APT </a:t>
            </a: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“Mi Colegio”</a:t>
            </a: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 conecta con los intereses profesionales del estudiante, enfocados en la innovación tecnológica, la automatización de procesos, la inteligencia artificial y la gestión de datos. Esta relación se refleja en:</a:t>
            </a:r>
          </a:p>
          <a:p>
            <a:endParaRPr lang="es-ES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Desarrollo de software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Gestión de bases de datos seguras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Automatización de procesos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Aplicación de inteligencia artificial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Gestión de proyectos informáticos</a:t>
            </a:r>
            <a:br>
              <a:rPr lang="es-ES" sz="1100" dirty="0"/>
            </a:b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2700" y="190125"/>
            <a:ext cx="6028281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Relación del Proyecto APT con intereses profesionales. 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18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1834C4-7CF7-CB70-6280-50BFD4D2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683116">
            <a:off x="5110038" y="450893"/>
            <a:ext cx="3726492" cy="5335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62046" y="491462"/>
            <a:ext cx="6340797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Argumentacion de factibilidad de proyecto en la asignatura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19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D37386A8-B038-38E4-E859-F8E26E6ABCAA}"/>
              </a:ext>
            </a:extLst>
          </p:cNvPr>
          <p:cNvSpPr txBox="1"/>
          <p:nvPr/>
        </p:nvSpPr>
        <p:spPr>
          <a:xfrm>
            <a:off x="328700" y="1791915"/>
            <a:ext cx="865325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proyecto es factible porque combina un alcance realista, uso de tecnologías accesibles y una gestión adecuada de riesgos. Esto se refleja en:</a:t>
            </a: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Alcance y duración realistas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Tecnología y recursos accesibles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Gestión de riesgos planificada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Conclusión: proyecto factible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097FDC-668D-143D-0848-FCFA7C62B8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707052">
            <a:off x="4195066" y="99859"/>
            <a:ext cx="4360586" cy="4746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14100" y="-8577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Objetivos del Proyecto.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20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18">
            <a:extLst>
              <a:ext uri="{FF2B5EF4-FFF2-40B4-BE49-F238E27FC236}">
                <a16:creationId xmlns:a16="http://schemas.microsoft.com/office/drawing/2014/main" id="{E9190A36-E59C-09F6-4FB1-BCAD0A0A289C}"/>
              </a:ext>
            </a:extLst>
          </p:cNvPr>
          <p:cNvSpPr txBox="1"/>
          <p:nvPr/>
        </p:nvSpPr>
        <p:spPr>
          <a:xfrm>
            <a:off x="245373" y="1312225"/>
            <a:ext cx="8653254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 General</a:t>
            </a: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Este objetivo sintetiza el propósito del proyecto: crear una solución tecnológica integral que combine eficiencia administrativa, innovación con IA y seguridad de la información, generando un impacto real en colegios y familias.</a:t>
            </a:r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r>
              <a:rPr lang="es-E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Objetivos específicos</a:t>
            </a:r>
          </a:p>
          <a:p>
            <a:endParaRPr lang="es-E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Objetivos específicos y explicación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Analizar y modelar requerimientos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Diseñar y construir la arquitectura del sistema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Desarrollar el módulo de gestión para directores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Implementar notificaciones automáticas e informes inteligentes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Realizar pruebas de funcionalidad, usabilidad y seguridad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Documentar y desplegar la solución</a:t>
            </a:r>
            <a:endParaRPr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289DCD-4CCB-CE3C-13F6-03BBE132F7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756863">
            <a:off x="4253885" y="531751"/>
            <a:ext cx="4491822" cy="4441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14100" y="-8577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Metodología de trabajo para el proyecto APT.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1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7529DCAB-AE21-D484-8898-91BB0107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1" y="1214802"/>
            <a:ext cx="82775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Metodología ágil (Scrum)</a:t>
            </a:r>
            <a:b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Permite un desarrollo iterativo y flexible, centrado en entregar valor al usuario, adaptándose a cambios y retroalimentación constante.</a:t>
            </a:r>
            <a:endParaRPr 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0 – Planificación Inicial (Sprint 0 terminado)</a:t>
            </a:r>
            <a:b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Objetivos definidos, requerimientos de directores y apoderados levantados, y diseño preliminar del sistema completo.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de Desarrollo Iterativo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1: Módulo de gestión para directores.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2: Sistema de notificación automática e informes inteligentes.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3: Base de datos segura y escalable.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Sprint 4: Pruebas funcionales, de usabilidad y seguridad.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Reuniones de seguimiento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Entrega final y retrospectiva</a:t>
            </a:r>
            <a:endParaRPr lang="es-CL" altLang="es-CL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Beneficio</a:t>
            </a:r>
            <a:b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77CFF9-0F48-0D17-15A8-21303F99F3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500121">
            <a:off x="3596219" y="680402"/>
            <a:ext cx="5766053" cy="3782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14807C2-DF68-8A99-EEFC-60E3DE5E5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F8D89AE0-6E07-6EAF-C2C0-DD4B20BB7EFB}"/>
              </a:ext>
            </a:extLst>
          </p:cNvPr>
          <p:cNvSpPr txBox="1"/>
          <p:nvPr/>
        </p:nvSpPr>
        <p:spPr>
          <a:xfrm>
            <a:off x="114100" y="-85775"/>
            <a:ext cx="59058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07376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Metodología de trabajo para el proyecto APT.</a:t>
            </a:r>
            <a:endParaRPr sz="200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1" title="download.jpg">
            <a:extLst>
              <a:ext uri="{FF2B5EF4-FFF2-40B4-BE49-F238E27FC236}">
                <a16:creationId xmlns:a16="http://schemas.microsoft.com/office/drawing/2014/main" id="{B0BA817E-D0E3-6414-D519-8E70DB7F43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75" y="93800"/>
            <a:ext cx="31955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A73D07A-2967-7543-F938-9BB8D4D8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" y="1331900"/>
            <a:ext cx="4689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s-ES" altLang="es-CL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Imagen de sprint 0 pedirla a Alexis</a:t>
            </a:r>
            <a:b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47AF2E-3746-B6D7-F632-2C14F1DDA9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1500121">
            <a:off x="3596219" y="680402"/>
            <a:ext cx="5766053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2737</Words>
  <Application>Microsoft Office PowerPoint</Application>
  <PresentationFormat>Presentación en pantalla (16:9)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Nunito</vt:lpstr>
      <vt:lpstr>Arial</vt:lpstr>
      <vt:lpstr>Maven Pro</vt:lpstr>
      <vt:lpstr>Wingdings</vt:lpstr>
      <vt:lpstr>Verdana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Alumno</dc:creator>
  <cp:lastModifiedBy>PATRICIO . ARANDA CALDERON</cp:lastModifiedBy>
  <cp:revision>64</cp:revision>
  <dcterms:modified xsi:type="dcterms:W3CDTF">2025-09-14T20:55:10Z</dcterms:modified>
</cp:coreProperties>
</file>