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3886" r:id="rId3"/>
  </p:sldMasterIdLst>
  <p:notesMasterIdLst>
    <p:notesMasterId r:id="rId28"/>
  </p:notesMasterIdLst>
  <p:handoutMasterIdLst>
    <p:handoutMasterId r:id="rId29"/>
  </p:handoutMasterIdLst>
  <p:sldIdLst>
    <p:sldId id="274" r:id="rId4"/>
    <p:sldId id="256" r:id="rId5"/>
    <p:sldId id="275" r:id="rId6"/>
    <p:sldId id="280" r:id="rId7"/>
    <p:sldId id="276" r:id="rId8"/>
    <p:sldId id="277" r:id="rId9"/>
    <p:sldId id="257" r:id="rId10"/>
    <p:sldId id="278" r:id="rId11"/>
    <p:sldId id="279" r:id="rId12"/>
    <p:sldId id="268" r:id="rId13"/>
    <p:sldId id="258" r:id="rId14"/>
    <p:sldId id="291" r:id="rId15"/>
    <p:sldId id="292" r:id="rId16"/>
    <p:sldId id="293" r:id="rId17"/>
    <p:sldId id="294" r:id="rId18"/>
    <p:sldId id="295" r:id="rId19"/>
    <p:sldId id="296" r:id="rId20"/>
    <p:sldId id="281" r:id="rId21"/>
    <p:sldId id="283" r:id="rId22"/>
    <p:sldId id="284" r:id="rId23"/>
    <p:sldId id="285" r:id="rId24"/>
    <p:sldId id="288" r:id="rId25"/>
    <p:sldId id="289" r:id="rId26"/>
    <p:sldId id="290" r:id="rId27"/>
  </p:sldIdLst>
  <p:sldSz cx="12192000" cy="6858000"/>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1863"/>
    <a:srgbClr val="C00000"/>
    <a:srgbClr val="BE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8603FDC-E32A-4AB5-989C-0864C3EAD2B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54" autoAdjust="0"/>
  </p:normalViewPr>
  <p:slideViewPr>
    <p:cSldViewPr snapToGrid="0">
      <p:cViewPr>
        <p:scale>
          <a:sx n="75" d="100"/>
          <a:sy n="75" d="100"/>
        </p:scale>
        <p:origin x="48" y="714"/>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120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2"/>
            <a:ext cx="2984871" cy="502754"/>
          </a:xfrm>
          <a:prstGeom prst="rect">
            <a:avLst/>
          </a:prstGeom>
        </p:spPr>
        <p:txBody>
          <a:bodyPr vert="horz" lIns="96595" tIns="48297" rIns="96595" bIns="48297" rtlCol="0"/>
          <a:lstStyle>
            <a:lvl1pPr algn="l">
              <a:defRPr sz="1300"/>
            </a:lvl1pPr>
          </a:lstStyle>
          <a:p>
            <a:endParaRPr lang="ru-RU" dirty="0"/>
          </a:p>
        </p:txBody>
      </p:sp>
      <p:sp>
        <p:nvSpPr>
          <p:cNvPr id="3" name="Дата 2"/>
          <p:cNvSpPr>
            <a:spLocks noGrp="1"/>
          </p:cNvSpPr>
          <p:nvPr>
            <p:ph type="dt" sz="quarter" idx="1"/>
          </p:nvPr>
        </p:nvSpPr>
        <p:spPr>
          <a:xfrm>
            <a:off x="3901700" y="2"/>
            <a:ext cx="2984871" cy="502754"/>
          </a:xfrm>
          <a:prstGeom prst="rect">
            <a:avLst/>
          </a:prstGeom>
        </p:spPr>
        <p:txBody>
          <a:bodyPr vert="horz" lIns="96595" tIns="48297" rIns="96595" bIns="48297" rtlCol="0"/>
          <a:lstStyle>
            <a:lvl1pPr algn="r">
              <a:defRPr sz="1300"/>
            </a:lvl1pPr>
          </a:lstStyle>
          <a:p>
            <a:fld id="{DE71268B-8AC2-4239-8FAF-7C144C210720}" type="datetimeFigureOut">
              <a:rPr lang="ru-RU" smtClean="0"/>
              <a:t>03.08.2018</a:t>
            </a:fld>
            <a:endParaRPr lang="ru-RU" dirty="0"/>
          </a:p>
        </p:txBody>
      </p:sp>
      <p:sp>
        <p:nvSpPr>
          <p:cNvPr id="4" name="Нижний колонтитул 3"/>
          <p:cNvSpPr>
            <a:spLocks noGrp="1"/>
          </p:cNvSpPr>
          <p:nvPr>
            <p:ph type="ftr" sz="quarter" idx="2"/>
          </p:nvPr>
        </p:nvSpPr>
        <p:spPr>
          <a:xfrm>
            <a:off x="1" y="9517548"/>
            <a:ext cx="2984871" cy="502753"/>
          </a:xfrm>
          <a:prstGeom prst="rect">
            <a:avLst/>
          </a:prstGeom>
        </p:spPr>
        <p:txBody>
          <a:bodyPr vert="horz" lIns="96595" tIns="48297" rIns="96595" bIns="48297" rtlCol="0" anchor="b"/>
          <a:lstStyle>
            <a:lvl1pPr algn="l">
              <a:defRPr sz="1300"/>
            </a:lvl1pPr>
          </a:lstStyle>
          <a:p>
            <a:endParaRPr lang="ru-RU" dirty="0"/>
          </a:p>
        </p:txBody>
      </p:sp>
      <p:sp>
        <p:nvSpPr>
          <p:cNvPr id="5" name="Номер слайда 4"/>
          <p:cNvSpPr>
            <a:spLocks noGrp="1"/>
          </p:cNvSpPr>
          <p:nvPr>
            <p:ph type="sldNum" sz="quarter" idx="3"/>
          </p:nvPr>
        </p:nvSpPr>
        <p:spPr>
          <a:xfrm>
            <a:off x="3901700" y="9517548"/>
            <a:ext cx="2984871" cy="502753"/>
          </a:xfrm>
          <a:prstGeom prst="rect">
            <a:avLst/>
          </a:prstGeom>
        </p:spPr>
        <p:txBody>
          <a:bodyPr vert="horz" lIns="96595" tIns="48297" rIns="96595" bIns="48297" rtlCol="0" anchor="b"/>
          <a:lstStyle>
            <a:lvl1pPr algn="r">
              <a:defRPr sz="1300"/>
            </a:lvl1pPr>
          </a:lstStyle>
          <a:p>
            <a:fld id="{402BA2C8-71FC-43D0-BD87-0547616971FA}" type="slidenum">
              <a:rPr lang="ru-RU" smtClean="0"/>
              <a:t>‹#›</a:t>
            </a:fld>
            <a:endParaRPr lang="ru-RU" dirty="0"/>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2"/>
            <a:ext cx="2984871" cy="502754"/>
          </a:xfrm>
          <a:prstGeom prst="rect">
            <a:avLst/>
          </a:prstGeom>
        </p:spPr>
        <p:txBody>
          <a:bodyPr vert="horz" lIns="96595" tIns="48297" rIns="96595" bIns="48297" rtlCol="0"/>
          <a:lstStyle>
            <a:lvl1pPr algn="l">
              <a:defRPr sz="1300"/>
            </a:lvl1pPr>
          </a:lstStyle>
          <a:p>
            <a:endParaRPr lang="ru-RU" dirty="0"/>
          </a:p>
        </p:txBody>
      </p:sp>
      <p:sp>
        <p:nvSpPr>
          <p:cNvPr id="3" name="Дата 2"/>
          <p:cNvSpPr>
            <a:spLocks noGrp="1"/>
          </p:cNvSpPr>
          <p:nvPr>
            <p:ph type="dt" idx="1"/>
          </p:nvPr>
        </p:nvSpPr>
        <p:spPr>
          <a:xfrm>
            <a:off x="3901700" y="2"/>
            <a:ext cx="2984871" cy="502754"/>
          </a:xfrm>
          <a:prstGeom prst="rect">
            <a:avLst/>
          </a:prstGeom>
        </p:spPr>
        <p:txBody>
          <a:bodyPr vert="horz" lIns="96595" tIns="48297" rIns="96595" bIns="48297" rtlCol="0"/>
          <a:lstStyle>
            <a:lvl1pPr algn="r">
              <a:defRPr sz="1300"/>
            </a:lvl1pPr>
          </a:lstStyle>
          <a:p>
            <a:fld id="{F5AD8362-6D63-40AC-BAA9-90C3AE6D5875}" type="datetimeFigureOut">
              <a:rPr lang="ru-RU" smtClean="0"/>
              <a:t>03.08.2018</a:t>
            </a:fld>
            <a:endParaRPr lang="ru-RU" dirty="0"/>
          </a:p>
        </p:txBody>
      </p:sp>
      <p:sp>
        <p:nvSpPr>
          <p:cNvPr id="4" name="Образ слайда 3"/>
          <p:cNvSpPr>
            <a:spLocks noGrp="1" noRot="1" noChangeAspect="1"/>
          </p:cNvSpPr>
          <p:nvPr>
            <p:ph type="sldImg" idx="2"/>
          </p:nvPr>
        </p:nvSpPr>
        <p:spPr>
          <a:xfrm>
            <a:off x="438150" y="1252538"/>
            <a:ext cx="6011863" cy="3381375"/>
          </a:xfrm>
          <a:prstGeom prst="rect">
            <a:avLst/>
          </a:prstGeom>
          <a:noFill/>
          <a:ln w="12700">
            <a:solidFill>
              <a:prstClr val="black"/>
            </a:solidFill>
          </a:ln>
        </p:spPr>
        <p:txBody>
          <a:bodyPr vert="horz" lIns="96595" tIns="48297" rIns="96595" bIns="48297" rtlCol="0" anchor="ctr"/>
          <a:lstStyle/>
          <a:p>
            <a:endParaRPr lang="ru-RU" dirty="0"/>
          </a:p>
        </p:txBody>
      </p:sp>
      <p:sp>
        <p:nvSpPr>
          <p:cNvPr id="5" name="Заметки 4"/>
          <p:cNvSpPr>
            <a:spLocks noGrp="1"/>
          </p:cNvSpPr>
          <p:nvPr>
            <p:ph type="body" sz="quarter" idx="3"/>
          </p:nvPr>
        </p:nvSpPr>
        <p:spPr>
          <a:xfrm>
            <a:off x="688817" y="4822271"/>
            <a:ext cx="5510530" cy="3381851"/>
          </a:xfrm>
          <a:prstGeom prst="rect">
            <a:avLst/>
          </a:prstGeom>
        </p:spPr>
        <p:txBody>
          <a:bodyPr vert="horz" lIns="96595" tIns="48297" rIns="96595" bIns="48297"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1" y="9517548"/>
            <a:ext cx="2984871" cy="502753"/>
          </a:xfrm>
          <a:prstGeom prst="rect">
            <a:avLst/>
          </a:prstGeom>
        </p:spPr>
        <p:txBody>
          <a:bodyPr vert="horz" lIns="96595" tIns="48297" rIns="96595" bIns="48297" rtlCol="0" anchor="b"/>
          <a:lstStyle>
            <a:lvl1pPr algn="l">
              <a:defRPr sz="1300"/>
            </a:lvl1pPr>
          </a:lstStyle>
          <a:p>
            <a:endParaRPr lang="ru-RU" dirty="0"/>
          </a:p>
        </p:txBody>
      </p:sp>
      <p:sp>
        <p:nvSpPr>
          <p:cNvPr id="7" name="Номер слайда 6"/>
          <p:cNvSpPr>
            <a:spLocks noGrp="1"/>
          </p:cNvSpPr>
          <p:nvPr>
            <p:ph type="sldNum" sz="quarter" idx="5"/>
          </p:nvPr>
        </p:nvSpPr>
        <p:spPr>
          <a:xfrm>
            <a:off x="3901700" y="9517548"/>
            <a:ext cx="2984871" cy="502753"/>
          </a:xfrm>
          <a:prstGeom prst="rect">
            <a:avLst/>
          </a:prstGeom>
        </p:spPr>
        <p:txBody>
          <a:bodyPr vert="horz" lIns="96595" tIns="48297" rIns="96595" bIns="48297" rtlCol="0" anchor="b"/>
          <a:lstStyle>
            <a:lvl1pPr algn="r">
              <a:defRPr sz="1300"/>
            </a:lvl1pPr>
          </a:lstStyle>
          <a:p>
            <a:fld id="{C6539446-6953-447E-A4E3-E7CFBF870046}" type="slidenum">
              <a:rPr lang="ru-RU" smtClean="0"/>
              <a:t>‹#›</a:t>
            </a:fld>
            <a:endParaRPr lang="ru-RU" dirty="0"/>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Вода3"/>
          <p:cNvSpPr/>
          <p:nvPr/>
        </p:nvSpPr>
        <p:spPr>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Небо"/>
          <p:cNvSpPr/>
          <p:nvPr/>
        </p:nvSpPr>
        <p:spPr>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Вода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a:xfrm>
            <a:off x="-1425" y="5497897"/>
            <a:ext cx="12188952" cy="463209"/>
          </a:xfrm>
          <a:prstGeom prst="rect">
            <a:avLst/>
          </a:prstGeom>
          <a:noFill/>
          <a:ln>
            <a:noFill/>
          </a:ln>
        </p:spPr>
      </p:pic>
      <p:pic>
        <p:nvPicPr>
          <p:cNvPr id="7" name="Вода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a:xfrm flipH="1">
            <a:off x="-1425" y="5221111"/>
            <a:ext cx="12188952" cy="268288"/>
          </a:xfrm>
          <a:prstGeom prst="rect">
            <a:avLst/>
          </a:prstGeom>
          <a:noFill/>
          <a:ln>
            <a:noFill/>
          </a:ln>
        </p:spPr>
      </p:pic>
      <p:sp>
        <p:nvSpPr>
          <p:cNvPr id="8" name="Прямоугольник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ctrTitle"/>
          </p:nvPr>
        </p:nvSpPr>
        <p:spPr>
          <a:xfrm>
            <a:off x="1305872" y="1309047"/>
            <a:ext cx="9602789" cy="2667000"/>
          </a:xfrm>
        </p:spPr>
        <p:txBody>
          <a:bodyPr anchor="b">
            <a:noAutofit/>
          </a:bodyPr>
          <a:lstStyle>
            <a:lvl1pPr algn="ctr">
              <a:defRPr sz="6000"/>
            </a:lvl1pPr>
          </a:lstStyle>
          <a:p>
            <a:r>
              <a:rPr lang="ru-RU"/>
              <a:t>Образец заголовка</a:t>
            </a:r>
            <a:endParaRPr lang="ru-RU" dirty="0"/>
          </a:p>
        </p:txBody>
      </p:sp>
      <p:sp>
        <p:nvSpPr>
          <p:cNvPr id="3" name="Подзаголовок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ru-RU" dirty="0"/>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70ABD4A8-8517-4E1F-B047-8D4503169B36}" type="datetime1">
              <a:rPr lang="ru-RU" smtClean="0"/>
              <a:t>03.08.2018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274638"/>
            <a:ext cx="2628900" cy="5440362"/>
          </a:xfrm>
        </p:spPr>
        <p:txBody>
          <a:bodyPr vert="eaVert"/>
          <a:lstStyle/>
          <a:p>
            <a:r>
              <a:rPr lang="ru-RU"/>
              <a:t>Образец заголовка</a:t>
            </a:r>
            <a:endParaRPr lang="ru-RU" dirty="0"/>
          </a:p>
        </p:txBody>
      </p:sp>
      <p:sp>
        <p:nvSpPr>
          <p:cNvPr id="3" name="Вертикальный текст 2"/>
          <p:cNvSpPr>
            <a:spLocks noGrp="1"/>
          </p:cNvSpPr>
          <p:nvPr>
            <p:ph type="body" orient="vert" idx="1"/>
          </p:nvPr>
        </p:nvSpPr>
        <p:spPr>
          <a:xfrm>
            <a:off x="838200" y="274638"/>
            <a:ext cx="7734300" cy="54403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0B842BF0-3D13-465C-9AF9-8371A00E612F}" type="datetime1">
              <a:rPr lang="ru-RU" smtClean="0"/>
              <a:t>03.08.2018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014D795-9A12-4572-AA07-C64B21D512AD}" type="datetime1">
              <a:rPr lang="ru-RU" smtClean="0"/>
              <a:t>03.08.2018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164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D87F8D7-230D-470B-A593-604CBFAC670C}"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276398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C5E99A2-18F3-4202-BDFC-FE260D9752FB}"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51120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6234DA0-3FBE-4127-A639-9D4B3819C463}" type="datetime1">
              <a:rPr lang="ru-RU" smtClean="0"/>
              <a:t>03.08.2018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410807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679278C-B6DE-494C-93EF-C72EEDED47E5}" type="datetime1">
              <a:rPr lang="ru-RU" smtClean="0"/>
              <a:t>03.08.2018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232070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17CC803-67BB-44D9-98C4-746D904C2A0C}" type="datetime1">
              <a:rPr lang="ru-RU" smtClean="0"/>
              <a:t>03.08.2018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282164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27065-7D74-45F8-A86A-C608412C0E4E}" type="datetime1">
              <a:rPr lang="ru-RU" smtClean="0"/>
              <a:t>03.08.2018</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79272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889467A-F000-4D6E-A49B-1F4F077570CB}" type="datetime1">
              <a:rPr lang="ru-RU" smtClean="0"/>
              <a:t>03.08.2018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119242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idx="1"/>
          </p:nvPr>
        </p:nvSpPr>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Дата 3"/>
          <p:cNvSpPr>
            <a:spLocks noGrp="1"/>
          </p:cNvSpPr>
          <p:nvPr>
            <p:ph type="dt" sz="half" idx="10"/>
          </p:nvPr>
        </p:nvSpPr>
        <p:spPr/>
        <p:txBody>
          <a:bodyPr/>
          <a:lstStyle/>
          <a:p>
            <a:fld id="{C1A0A303-5133-4F77-BDC4-30B50D5E85A9}" type="datetime1">
              <a:rPr lang="ru-RU" smtClean="0"/>
              <a:t>03.08.2018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4FAB73BC-B049-4115-A692-8D63A059BFB8}" type="slidenum">
              <a:rPr lang="ru-RU" smtClean="0"/>
              <a:t>‹#›</a:t>
            </a:fld>
            <a:endParaRPr lang="ru-RU" dirty="0"/>
          </a:p>
        </p:txBody>
      </p:sp>
      <p:sp>
        <p:nvSpPr>
          <p:cNvPr id="5" name="Date Placeholder 4"/>
          <p:cNvSpPr>
            <a:spLocks noGrp="1"/>
          </p:cNvSpPr>
          <p:nvPr>
            <p:ph type="dt" sz="half" idx="10"/>
          </p:nvPr>
        </p:nvSpPr>
        <p:spPr/>
        <p:txBody>
          <a:bodyPr/>
          <a:lstStyle/>
          <a:p>
            <a:fld id="{51133817-C985-4854-8D13-B3D5BDE1AF46}" type="datetime1">
              <a:rPr lang="ru-RU" smtClean="0"/>
              <a:t>03.08.2018</a:t>
            </a:fld>
            <a:endParaRPr lang="ru-RU" dirty="0"/>
          </a:p>
        </p:txBody>
      </p:sp>
    </p:spTree>
    <p:extLst>
      <p:ext uri="{BB962C8B-B14F-4D97-AF65-F5344CB8AC3E}">
        <p14:creationId xmlns:p14="http://schemas.microsoft.com/office/powerpoint/2010/main" val="77854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02B7763-6C8C-460C-8D44-9EE53B319202}"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pPr/>
              <a:t>‹#›</a:t>
            </a:fld>
            <a:endParaRPr lang="ru-RU" dirty="0"/>
          </a:p>
        </p:txBody>
      </p:sp>
    </p:spTree>
    <p:extLst>
      <p:ext uri="{BB962C8B-B14F-4D97-AF65-F5344CB8AC3E}">
        <p14:creationId xmlns:p14="http://schemas.microsoft.com/office/powerpoint/2010/main" val="4260415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01206E9-F82E-4250-95A1-CBD7C5347F73}"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pPr/>
              <a:t>‹#›</a:t>
            </a:fld>
            <a:endParaRPr lang="ru-RU"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2836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7CE606B-52FC-45C9-BD3A-F0A453455E8A}"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pPr/>
              <a:t>‹#›</a:t>
            </a:fld>
            <a:endParaRPr lang="ru-RU" dirty="0"/>
          </a:p>
        </p:txBody>
      </p:sp>
    </p:spTree>
    <p:extLst>
      <p:ext uri="{BB962C8B-B14F-4D97-AF65-F5344CB8AC3E}">
        <p14:creationId xmlns:p14="http://schemas.microsoft.com/office/powerpoint/2010/main" val="8656403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355E951-DAA2-42EB-A8B3-60E64C177707}"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pPr/>
              <a:t>‹#›</a:t>
            </a:fld>
            <a:endParaRPr lang="ru-RU"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9476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18AAD2E-68BE-495C-B97E-3BD8A4329877}"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pPr/>
              <a:t>‹#›</a:t>
            </a:fld>
            <a:endParaRPr lang="ru-RU" dirty="0"/>
          </a:p>
        </p:txBody>
      </p:sp>
    </p:spTree>
    <p:extLst>
      <p:ext uri="{BB962C8B-B14F-4D97-AF65-F5344CB8AC3E}">
        <p14:creationId xmlns:p14="http://schemas.microsoft.com/office/powerpoint/2010/main" val="27479203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92EFABD-7F03-4E1C-B177-E1A9778D091C}"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10313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0CAEE4-1C05-48C8-9731-1A9C8995957B}" type="datetime1">
              <a:rPr lang="ru-RU" smtClean="0"/>
              <a:t>03.08.2018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120637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Небо"/>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lang="ru-RU" dirty="0"/>
          </a:p>
        </p:txBody>
      </p:sp>
      <p:sp>
        <p:nvSpPr>
          <p:cNvPr id="2" name="Заголовок 1"/>
          <p:cNvSpPr>
            <a:spLocks noGrp="1"/>
          </p:cNvSpPr>
          <p:nvPr>
            <p:ph type="title"/>
          </p:nvPr>
        </p:nvSpPr>
        <p:spPr>
          <a:xfrm>
            <a:off x="1293813" y="1309047"/>
            <a:ext cx="9601252" cy="2667000"/>
          </a:xfrm>
        </p:spPr>
        <p:txBody>
          <a:bodyPr anchor="b">
            <a:normAutofit/>
          </a:bodyPr>
          <a:lstStyle>
            <a:lvl1pPr algn="ctr">
              <a:defRPr sz="6000" b="0"/>
            </a:lvl1pPr>
          </a:lstStyle>
          <a:p>
            <a:r>
              <a:rPr lang="ru-RU"/>
              <a:t>Образец заголовка</a:t>
            </a:r>
            <a:endParaRPr lang="ru-RU" dirty="0"/>
          </a:p>
        </p:txBody>
      </p:sp>
      <p:sp>
        <p:nvSpPr>
          <p:cNvPr id="3" name="Текст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65C884A-AD38-485E-B7F8-769F07B5B84C}" type="datetime1">
              <a:rPr lang="ru-RU" smtClean="0"/>
              <a:t>03.08.2018</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dirty="0"/>
          </a:p>
        </p:txBody>
      </p:sp>
      <p:sp>
        <p:nvSpPr>
          <p:cNvPr id="3" name="Объект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Объект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Дата 4"/>
          <p:cNvSpPr>
            <a:spLocks noGrp="1"/>
          </p:cNvSpPr>
          <p:nvPr>
            <p:ph type="dt" sz="half" idx="10"/>
          </p:nvPr>
        </p:nvSpPr>
        <p:spPr/>
        <p:txBody>
          <a:bodyPr/>
          <a:lstStyle/>
          <a:p>
            <a:fld id="{DC51C7E3-1783-48D4-91C7-768DF07F2FC6}" type="datetime1">
              <a:rPr lang="ru-RU" smtClean="0"/>
              <a:t>03.08.2018</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Текст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Текст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7" name="Дата 6"/>
          <p:cNvSpPr>
            <a:spLocks noGrp="1"/>
          </p:cNvSpPr>
          <p:nvPr>
            <p:ph type="dt" sz="half" idx="10"/>
          </p:nvPr>
        </p:nvSpPr>
        <p:spPr/>
        <p:txBody>
          <a:bodyPr/>
          <a:lstStyle/>
          <a:p>
            <a:fld id="{5A015EF2-17D7-423D-8A6E-A82B8B6E490C}" type="datetime1">
              <a:rPr lang="ru-RU" smtClean="0"/>
              <a:t>03.08.2018</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4FAB73BC-B049-4115-A692-8D63A059BFB8}" type="slidenum">
              <a:rPr lang="ru-RU" smtClean="0"/>
              <a:t>‹#›</a:t>
            </a:fld>
            <a:endParaRPr lang="ru-RU" dirty="0"/>
          </a:p>
        </p:txBody>
      </p:sp>
      <p:sp>
        <p:nvSpPr>
          <p:cNvPr id="10" name="Заголовок 9"/>
          <p:cNvSpPr>
            <a:spLocks noGrp="1"/>
          </p:cNvSpPr>
          <p:nvPr>
            <p:ph type="title"/>
          </p:nvPr>
        </p:nvSpPr>
        <p:spPr/>
        <p:txBody>
          <a:bodyPr/>
          <a:lstStyle/>
          <a:p>
            <a:r>
              <a:rPr lang="ru-RU"/>
              <a:t>Образец заголовка</a:t>
            </a:r>
            <a:endParaRPr lang="ru-RU" dirty="0"/>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AA021297-F0B6-4E5C-A430-478C7DFBCED1}" type="datetime1">
              <a:rPr lang="ru-RU" smtClean="0"/>
              <a:t>03.08.2018</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4FAB73BC-B049-4115-A692-8D63A059BFB8}" type="slidenum">
              <a:rPr lang="ru-RU" smtClean="0"/>
              <a:t>‹#›</a:t>
            </a:fld>
            <a:endParaRPr lang="ru-RU" dirty="0"/>
          </a:p>
        </p:txBody>
      </p:sp>
      <p:sp>
        <p:nvSpPr>
          <p:cNvPr id="6" name="Заголовок 5"/>
          <p:cNvSpPr>
            <a:spLocks noGrp="1"/>
          </p:cNvSpPr>
          <p:nvPr>
            <p:ph type="title"/>
          </p:nvPr>
        </p:nvSpPr>
        <p:spPr/>
        <p:txBody>
          <a:bodyPr/>
          <a:lstStyle/>
          <a:p>
            <a:r>
              <a:rPr lang="ru-RU"/>
              <a:t>Образец заголовка</a:t>
            </a:r>
            <a:endParaRPr lang="ru-RU" dirty="0"/>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Небо"/>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lang="ru-RU" dirty="0"/>
          </a:p>
        </p:txBody>
      </p:sp>
      <p:sp>
        <p:nvSpPr>
          <p:cNvPr id="2" name="Дата 1"/>
          <p:cNvSpPr>
            <a:spLocks noGrp="1"/>
          </p:cNvSpPr>
          <p:nvPr>
            <p:ph type="dt" sz="half" idx="10"/>
          </p:nvPr>
        </p:nvSpPr>
        <p:spPr/>
        <p:txBody>
          <a:bodyPr/>
          <a:lstStyle/>
          <a:p>
            <a:fld id="{3E4D8C36-E7DC-44ED-B018-25C1A41EC3FF}" type="datetime1">
              <a:rPr lang="ru-RU" smtClean="0"/>
              <a:t>03.08.2018</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27479" y="762000"/>
            <a:ext cx="3377133" cy="2743200"/>
          </a:xfrm>
        </p:spPr>
        <p:txBody>
          <a:bodyPr anchor="b">
            <a:normAutofit/>
          </a:bodyPr>
          <a:lstStyle>
            <a:lvl1pPr>
              <a:defRPr sz="3200" b="0"/>
            </a:lvl1pPr>
          </a:lstStyle>
          <a:p>
            <a:r>
              <a:rPr lang="ru-RU"/>
              <a:t>Образец заголовка</a:t>
            </a:r>
            <a:endParaRPr lang="ru-RU" dirty="0"/>
          </a:p>
        </p:txBody>
      </p:sp>
      <p:sp>
        <p:nvSpPr>
          <p:cNvPr id="3" name="Объект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Текст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9464DCAD-1298-40E0-BF7D-D21CE1CB2A24}" type="datetime1">
              <a:rPr lang="ru-RU" smtClean="0"/>
              <a:t>03.08.2018</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27479" y="762000"/>
            <a:ext cx="3377133" cy="2743200"/>
          </a:xfrm>
        </p:spPr>
        <p:txBody>
          <a:bodyPr anchor="b">
            <a:normAutofit/>
          </a:bodyPr>
          <a:lstStyle>
            <a:lvl1pPr>
              <a:defRPr sz="3400" b="0"/>
            </a:lvl1pPr>
          </a:lstStyle>
          <a:p>
            <a:r>
              <a:rPr lang="ru-RU"/>
              <a:t>Образец заголовка</a:t>
            </a:r>
            <a:endParaRPr lang="ru-RU" dirty="0"/>
          </a:p>
        </p:txBody>
      </p:sp>
      <p:sp>
        <p:nvSpPr>
          <p:cNvPr id="3" name="Рисунок 2"/>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ru-RU" dirty="0"/>
          </a:p>
        </p:txBody>
      </p:sp>
      <p:sp>
        <p:nvSpPr>
          <p:cNvPr id="4" name="Текст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62682B8-1493-4FA1-AAB4-C79E39A0E104}" type="datetime1">
              <a:rPr lang="ru-RU" smtClean="0"/>
              <a:t>03.08.2018</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4FAB73BC-B049-4115-A692-8D63A059BFB8}" type="slidenum">
              <a:rPr lang="ru-RU" smtClean="0"/>
              <a:t>‹#›</a:t>
            </a:fld>
            <a:endParaRPr lang="ru-RU" dirty="0"/>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Небо"/>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lang="ru-RU" dirty="0"/>
          </a:p>
        </p:txBody>
      </p:sp>
      <p:sp>
        <p:nvSpPr>
          <p:cNvPr id="8" name="Вода3"/>
          <p:cNvSpPr/>
          <p:nvPr/>
        </p:nvSpPr>
        <p:spPr>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9" name="Вода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a:xfrm>
            <a:off x="-1425" y="6256181"/>
            <a:ext cx="12188952" cy="463209"/>
          </a:xfrm>
          <a:prstGeom prst="rect">
            <a:avLst/>
          </a:prstGeom>
          <a:noFill/>
          <a:ln>
            <a:noFill/>
          </a:ln>
        </p:spPr>
      </p:pic>
      <p:pic>
        <p:nvPicPr>
          <p:cNvPr id="10" name="Вода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a:xfrm flipH="1">
            <a:off x="-1425" y="5979395"/>
            <a:ext cx="12188952" cy="268288"/>
          </a:xfrm>
          <a:prstGeom prst="rect">
            <a:avLst/>
          </a:prstGeom>
          <a:noFill/>
          <a:ln>
            <a:noFill/>
          </a:ln>
        </p:spPr>
      </p:pic>
      <p:sp>
        <p:nvSpPr>
          <p:cNvPr id="2" name="Заголовок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ru-RU" dirty="0"/>
              <a:t>Образец заголовка</a:t>
            </a:r>
          </a:p>
        </p:txBody>
      </p:sp>
      <p:sp>
        <p:nvSpPr>
          <p:cNvPr id="3" name="Текст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800" cap="all" baseline="0">
                <a:solidFill>
                  <a:schemeClr val="tx1"/>
                </a:solidFill>
              </a:defRPr>
            </a:lvl1pPr>
          </a:lstStyle>
          <a:p>
            <a:fld id="{97053190-5CAC-45F2-B6D4-A8272123D6E8}" type="datetime1">
              <a:rPr lang="ru-RU" smtClean="0"/>
              <a:t>03.08.2018</a:t>
            </a:fld>
            <a:endParaRPr lang="ru-RU" dirty="0"/>
          </a:p>
        </p:txBody>
      </p:sp>
      <p:sp>
        <p:nvSpPr>
          <p:cNvPr id="5" name="Нижний колонтитул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lang="ru-RU" dirty="0"/>
          </a:p>
        </p:txBody>
      </p:sp>
      <p:sp>
        <p:nvSpPr>
          <p:cNvPr id="6" name="Номер слайда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cap="all" baseline="0">
                <a:solidFill>
                  <a:schemeClr val="tx1"/>
                </a:solidFill>
              </a:defRPr>
            </a:lvl1pPr>
          </a:lstStyle>
          <a:p>
            <a:fld id="{4FAB73BC-B049-4115-A692-8D63A059BFB8}" type="slidenum">
              <a:rPr lang="ru-RU" smtClean="0"/>
              <a:pPr/>
              <a:t>‹#›</a:t>
            </a:fld>
            <a:endParaRPr lang="ru-RU"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75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75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75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75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75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75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75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75000"/>
            </a:schemeClr>
          </a:solidFill>
          <a:latin typeface="+mn-lt"/>
          <a:ea typeface="+mn-ea"/>
          <a:cs typeface="+mn-cs"/>
        </a:defRPr>
      </a:lvl8pPr>
      <a:lvl9pPr marL="24688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7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6840">
          <p15:clr>
            <a:srgbClr val="F26B43"/>
          </p15:clr>
        </p15:guide>
        <p15:guide id="4" orient="horz" pos="984">
          <p15:clr>
            <a:srgbClr val="F26B43"/>
          </p15:clr>
        </p15:guide>
        <p15:guide id="5" orient="horz" pos="3600">
          <p15:clr>
            <a:srgbClr val="F26B43"/>
          </p15:clr>
        </p15:guide>
        <p15:guide id="6" pos="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3AC8F4-22EB-4A7F-8816-FD3F0B61A085}" type="datetime1">
              <a:rPr lang="ru-RU" smtClean="0"/>
              <a:t>03.08.2018</a:t>
            </a:fld>
            <a:endParaRPr lang="ru-RU"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ru-RU" smtClean="0"/>
              <a:pPr/>
              <a:t>‹#›</a:t>
            </a:fld>
            <a:endParaRPr lang="ru-RU" dirty="0"/>
          </a:p>
        </p:txBody>
      </p:sp>
    </p:spTree>
    <p:extLst>
      <p:ext uri="{BB962C8B-B14F-4D97-AF65-F5344CB8AC3E}">
        <p14:creationId xmlns:p14="http://schemas.microsoft.com/office/powerpoint/2010/main" val="3605452098"/>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8" Type="http://schemas.openxmlformats.org/officeDocument/2006/relationships/hyperlink" Target="http://pbcvalley.ru/" TargetMode="External"/><Relationship Id="rId3" Type="http://schemas.openxmlformats.org/officeDocument/2006/relationships/hyperlink" Target="mailto:drr@bronnikov-corporation.com" TargetMode="External"/><Relationship Id="rId7" Type="http://schemas.openxmlformats.org/officeDocument/2006/relationships/hyperlink" Target="http://bronnikov-corporation.com/" TargetMode="External"/><Relationship Id="rId2" Type="http://schemas.openxmlformats.org/officeDocument/2006/relationships/hyperlink" Target="mailto:info@bronnikov-corporation.com" TargetMode="External"/><Relationship Id="rId1" Type="http://schemas.openxmlformats.org/officeDocument/2006/relationships/slideLayout" Target="../slideLayouts/slideLayout15.xml"/><Relationship Id="rId6" Type="http://schemas.openxmlformats.org/officeDocument/2006/relationships/hyperlink" Target="mailto:info@fundvmbronnikov.ru" TargetMode="External"/><Relationship Id="rId5" Type="http://schemas.openxmlformats.org/officeDocument/2006/relationships/hyperlink" Target="mailto:info@pbcvalley.ru" TargetMode="External"/><Relationship Id="rId4" Type="http://schemas.openxmlformats.org/officeDocument/2006/relationships/hyperlink" Target="mailto:bronmethod@mail.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Рисунок 22" descr="bronnikov.ru_photo_15.jpg"/>
          <p:cNvPicPr/>
          <p:nvPr/>
        </p:nvPicPr>
        <p:blipFill>
          <a:blip r:embed="rId2" cstate="print"/>
          <a:stretch>
            <a:fillRect/>
          </a:stretch>
        </p:blipFill>
        <p:spPr>
          <a:xfrm>
            <a:off x="4796154" y="5000212"/>
            <a:ext cx="2734310" cy="1856740"/>
          </a:xfrm>
          <a:prstGeom prst="rect">
            <a:avLst/>
          </a:prstGeom>
          <a:ln w="6350" cap="sq">
            <a:solidFill>
              <a:schemeClr val="tx2">
                <a:lumMod val="75000"/>
              </a:schemeClr>
            </a:solidFill>
            <a:miter lim="800000"/>
          </a:ln>
          <a:effectLst>
            <a:outerShdw blurRad="63500" sx="102000" sy="102000" algn="ctr" rotWithShape="0">
              <a:prstClr val="black">
                <a:alpha val="40000"/>
              </a:prstClr>
            </a:outerShdw>
          </a:effectLst>
        </p:spPr>
      </p:pic>
      <p:pic>
        <p:nvPicPr>
          <p:cNvPr id="12" name="Рисунок 11" descr="4.jpg"/>
          <p:cNvPicPr/>
          <p:nvPr/>
        </p:nvPicPr>
        <p:blipFill>
          <a:blip r:embed="rId3" cstate="print"/>
          <a:stretch>
            <a:fillRect/>
          </a:stretch>
        </p:blipFill>
        <p:spPr>
          <a:xfrm>
            <a:off x="1908286" y="4869402"/>
            <a:ext cx="2901315" cy="1987550"/>
          </a:xfrm>
          <a:prstGeom prst="rect">
            <a:avLst/>
          </a:prstGeom>
          <a:ln w="6350" cap="sq">
            <a:solidFill>
              <a:schemeClr val="tx2">
                <a:lumMod val="75000"/>
              </a:schemeClr>
            </a:solidFill>
            <a:miter lim="800000"/>
          </a:ln>
          <a:effectLst>
            <a:outerShdw blurRad="63500" sx="102000" sy="102000" algn="ctr" rotWithShape="0">
              <a:prstClr val="black">
                <a:alpha val="40000"/>
              </a:prstClr>
            </a:outerShdw>
          </a:effectLst>
        </p:spPr>
      </p:pic>
      <p:pic>
        <p:nvPicPr>
          <p:cNvPr id="14" name="Рисунок 13" descr="Дети.jpg"/>
          <p:cNvPicPr/>
          <p:nvPr/>
        </p:nvPicPr>
        <p:blipFill>
          <a:blip r:embed="rId4" cstate="print"/>
          <a:stretch>
            <a:fillRect/>
          </a:stretch>
        </p:blipFill>
        <p:spPr>
          <a:xfrm>
            <a:off x="529925" y="3177126"/>
            <a:ext cx="1872615" cy="2591435"/>
          </a:xfrm>
          <a:prstGeom prst="rect">
            <a:avLst/>
          </a:prstGeom>
          <a:ln w="6350" cap="sq">
            <a:solidFill>
              <a:schemeClr val="tx2">
                <a:lumMod val="75000"/>
              </a:schemeClr>
            </a:solidFill>
            <a:miter lim="800000"/>
          </a:ln>
          <a:effectLst>
            <a:outerShdw blurRad="63500" sx="102000" sy="102000" algn="ctr" rotWithShape="0">
              <a:prstClr val="black">
                <a:alpha val="40000"/>
              </a:prstClr>
            </a:outerShdw>
          </a:effectLst>
        </p:spPr>
      </p:pic>
      <p:pic>
        <p:nvPicPr>
          <p:cNvPr id="15" name="Рисунок 14" descr="IMG_0510.jpg"/>
          <p:cNvPicPr/>
          <p:nvPr/>
        </p:nvPicPr>
        <p:blipFill>
          <a:blip r:embed="rId5" cstate="print"/>
          <a:stretch>
            <a:fillRect/>
          </a:stretch>
        </p:blipFill>
        <p:spPr>
          <a:xfrm>
            <a:off x="529925" y="1127458"/>
            <a:ext cx="2772410" cy="2063115"/>
          </a:xfrm>
          <a:prstGeom prst="rect">
            <a:avLst/>
          </a:prstGeom>
          <a:ln w="6350" cap="sq">
            <a:solidFill>
              <a:schemeClr val="tx2">
                <a:lumMod val="75000"/>
              </a:schemeClr>
            </a:solidFill>
            <a:miter lim="800000"/>
          </a:ln>
          <a:effectLst>
            <a:outerShdw blurRad="63500" sx="102000" sy="102000" algn="ctr" rotWithShape="0">
              <a:prstClr val="black">
                <a:alpha val="40000"/>
              </a:prstClr>
            </a:outerShdw>
          </a:effectLst>
        </p:spPr>
      </p:pic>
      <p:sp>
        <p:nvSpPr>
          <p:cNvPr id="21" name="Заголовок 1"/>
          <p:cNvSpPr>
            <a:spLocks noGrp="1"/>
          </p:cNvSpPr>
          <p:nvPr>
            <p:ph type="ctrTitle"/>
          </p:nvPr>
        </p:nvSpPr>
        <p:spPr>
          <a:xfrm>
            <a:off x="2517911" y="79516"/>
            <a:ext cx="7659759" cy="1643272"/>
          </a:xfrm>
        </p:spPr>
        <p:txBody>
          <a:bodyPr/>
          <a:lstStyle/>
          <a:p>
            <a:pPr defTabSz="914400">
              <a:lnSpc>
                <a:spcPct val="80000"/>
              </a:lnSpc>
              <a:spcBef>
                <a:spcPts val="0"/>
              </a:spcBef>
              <a:buNone/>
            </a:pPr>
            <a:r>
              <a:rPr lang="ru-RU" sz="2800" b="0" i="0" cap="small" dirty="0">
                <a:solidFill>
                  <a:srgbClr val="3691AA">
                    <a:lumMod val="50000"/>
                  </a:srgbClr>
                </a:solidFill>
                <a:latin typeface="Georgia"/>
              </a:rPr>
              <a:t>КОРПОРАЦИЯ </a:t>
            </a:r>
            <a:br>
              <a:rPr lang="ru-RU" sz="2800" b="0" i="0" cap="small" dirty="0">
                <a:solidFill>
                  <a:srgbClr val="3691AA">
                    <a:lumMod val="50000"/>
                  </a:srgbClr>
                </a:solidFill>
                <a:latin typeface="Georgia"/>
              </a:rPr>
            </a:br>
            <a:r>
              <a:rPr lang="ru-RU" sz="2800" b="0" i="0" cap="small" dirty="0">
                <a:solidFill>
                  <a:srgbClr val="3691AA">
                    <a:lumMod val="50000"/>
                  </a:srgbClr>
                </a:solidFill>
                <a:latin typeface="Georgia"/>
              </a:rPr>
              <a:t>«НООСФЕРНЫЙ МИР»</a:t>
            </a:r>
            <a:br>
              <a:rPr lang="ru-RU" sz="2800" b="0" i="0" cap="small" dirty="0">
                <a:solidFill>
                  <a:srgbClr val="3691AA">
                    <a:lumMod val="50000"/>
                  </a:srgbClr>
                </a:solidFill>
                <a:latin typeface="Georgia"/>
              </a:rPr>
            </a:br>
            <a:r>
              <a:rPr lang="ru-RU" sz="2800" cap="small" dirty="0">
                <a:solidFill>
                  <a:srgbClr val="3691AA">
                    <a:lumMod val="50000"/>
                  </a:srgbClr>
                </a:solidFill>
                <a:latin typeface="Georgia"/>
              </a:rPr>
              <a:t>ФОНД </a:t>
            </a:r>
            <a:br>
              <a:rPr lang="ru-RU" sz="2800" cap="small" dirty="0">
                <a:solidFill>
                  <a:srgbClr val="3691AA">
                    <a:lumMod val="50000"/>
                  </a:srgbClr>
                </a:solidFill>
                <a:latin typeface="Georgia"/>
              </a:rPr>
            </a:br>
            <a:r>
              <a:rPr lang="ru-RU" sz="2800" cap="small" dirty="0">
                <a:solidFill>
                  <a:srgbClr val="3691AA">
                    <a:lumMod val="50000"/>
                  </a:srgbClr>
                </a:solidFill>
                <a:latin typeface="Georgia"/>
              </a:rPr>
              <a:t>«ВЯЧЕСЛАВА БРОННИКОВА»</a:t>
            </a:r>
            <a:endParaRPr lang="ru-RU" sz="2800" b="0" i="0" cap="small" dirty="0">
              <a:solidFill>
                <a:srgbClr val="3691AA">
                  <a:lumMod val="50000"/>
                </a:srgbClr>
              </a:solidFill>
              <a:latin typeface="Georgia"/>
            </a:endParaRPr>
          </a:p>
        </p:txBody>
      </p:sp>
      <p:pic>
        <p:nvPicPr>
          <p:cNvPr id="22" name="Рисунок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33600" y="2592435"/>
            <a:ext cx="10058400" cy="2515353"/>
          </a:xfrm>
          <a:prstGeom prst="rect">
            <a:avLst/>
          </a:prstGeom>
        </p:spPr>
      </p:pic>
      <p:sp>
        <p:nvSpPr>
          <p:cNvPr id="24" name="Заголовок 1"/>
          <p:cNvSpPr txBox="1">
            <a:spLocks/>
          </p:cNvSpPr>
          <p:nvPr/>
        </p:nvSpPr>
        <p:spPr>
          <a:xfrm>
            <a:off x="9924078" y="5715792"/>
            <a:ext cx="1949818" cy="71978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80000"/>
              </a:lnSpc>
              <a:spcBef>
                <a:spcPts val="0"/>
              </a:spcBef>
            </a:pPr>
            <a:r>
              <a:rPr lang="ru-RU" sz="5300" cap="small" dirty="0" smtClean="0">
                <a:solidFill>
                  <a:schemeClr val="bg1"/>
                </a:solidFill>
                <a:latin typeface="Georgia"/>
              </a:rPr>
              <a:t>2017</a:t>
            </a:r>
            <a:endParaRPr lang="ru-RU" sz="5300" cap="small" dirty="0">
              <a:solidFill>
                <a:schemeClr val="bg1"/>
              </a:solidFill>
              <a:latin typeface="Georgia"/>
            </a:endParaRPr>
          </a:p>
        </p:txBody>
      </p:sp>
    </p:spTree>
    <p:extLst>
      <p:ext uri="{BB962C8B-B14F-4D97-AF65-F5344CB8AC3E}">
        <p14:creationId xmlns:p14="http://schemas.microsoft.com/office/powerpoint/2010/main" val="377382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931830" y="540073"/>
            <a:ext cx="7289442" cy="727527"/>
          </a:xfrm>
        </p:spPr>
        <p:txBody>
          <a:bodyPr/>
          <a:lstStyle/>
          <a:p>
            <a:pPr algn="r"/>
            <a:r>
              <a:rPr lang="ru-RU" dirty="0"/>
              <a:t>Информация о деятельности:</a:t>
            </a:r>
          </a:p>
        </p:txBody>
      </p:sp>
      <p:sp>
        <p:nvSpPr>
          <p:cNvPr id="3" name="Объект 2"/>
          <p:cNvSpPr>
            <a:spLocks noGrp="1"/>
          </p:cNvSpPr>
          <p:nvPr>
            <p:ph idx="1"/>
          </p:nvPr>
        </p:nvSpPr>
        <p:spPr>
          <a:xfrm>
            <a:off x="1931830" y="1673095"/>
            <a:ext cx="8306872" cy="3761790"/>
          </a:xfrm>
        </p:spPr>
        <p:txBody>
          <a:bodyPr vert="horz" lIns="91440" tIns="45720" rIns="91440" bIns="45720" rtlCol="0">
            <a:noAutofit/>
          </a:bodyPr>
          <a:lstStyle/>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КОРПОРАЦИЯ СОЗДАНА В 1994 ГОДУ РОССИЯ, МОСКВА.</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С 1994 ПО  2016 ГОД ПОДГОТОВЛЕНО И ПРОШЛО ОБУЧЕНИЕ БОЛЕЕ</a:t>
            </a:r>
            <a:br>
              <a:rPr lang="ru-RU" sz="1500" dirty="0">
                <a:solidFill>
                  <a:srgbClr val="3691AA">
                    <a:lumMod val="75000"/>
                  </a:srgbClr>
                </a:solidFill>
                <a:latin typeface="Georgia"/>
              </a:rPr>
            </a:br>
            <a:r>
              <a:rPr lang="ru-RU" sz="1500" dirty="0">
                <a:solidFill>
                  <a:srgbClr val="3691AA">
                    <a:lumMod val="75000"/>
                  </a:srgbClr>
                </a:solidFill>
                <a:latin typeface="Georgia"/>
              </a:rPr>
              <a:t>1 500 000 ЧЕЛОВЕК.</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В КОРПОРАТИВНОЙ СИСТЕМЕ 82 ЦЕНТРА «НООСФЕРНЫЙ МИР».</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НАУЧНОЕ СОПРОВОЖДЕНИЕ ОСУЩЕСТВЛЯЕТ АКАДЕМИЯ МЕДИКО-ТЕХНИЧЕСКИХ НАУК ПОД РУКОВОДСТВОМ ЛЕОНОВА БОРИСА ИВАНОВИЧА.</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КОРПОРАТИВНЫЕ ЦЕНТРЫ СОЗДАНЫ В РОССИИ, БЕЛАРУСИ, НИДЕРЛАНДАХ, ЛИВАНЕ, КАНАДЕ.</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СВЫШЕ 300 000 САЙТОВ ПОПУЛЯРИЗИРУЮТ НАШЕ НАПРАВЛЕНИЕ .</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ОСУЩЕСТВЛЯЮТСЯ ПРОЕКТЫ И ПРОГРАММЫ.</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СОЗДАНО 1 350  ВИДОВ КОРПОРАТИВНЫХ ПРОДУКТОВ.</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9</a:t>
            </a:r>
          </a:p>
        </p:txBody>
      </p:sp>
    </p:spTree>
    <p:extLst>
      <p:ext uri="{BB962C8B-B14F-4D97-AF65-F5344CB8AC3E}">
        <p14:creationId xmlns:p14="http://schemas.microsoft.com/office/powerpoint/2010/main" val="90930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66682" y="581253"/>
            <a:ext cx="7225048" cy="1455313"/>
          </a:xfrm>
        </p:spPr>
        <p:txBody>
          <a:bodyPr vert="horz" lIns="91440" tIns="45720" rIns="91440" bIns="45720" rtlCol="0" anchor="t">
            <a:normAutofit/>
          </a:bodyPr>
          <a:lstStyle/>
          <a:p>
            <a:pPr algn="r"/>
            <a:r>
              <a:rPr lang="ru-RU" dirty="0"/>
              <a:t>Участники международной программы:</a:t>
            </a:r>
          </a:p>
        </p:txBody>
      </p:sp>
      <p:sp>
        <p:nvSpPr>
          <p:cNvPr id="3" name="Объект 2"/>
          <p:cNvSpPr>
            <a:spLocks noGrp="1"/>
          </p:cNvSpPr>
          <p:nvPr>
            <p:ph idx="1"/>
          </p:nvPr>
        </p:nvSpPr>
        <p:spPr>
          <a:xfrm>
            <a:off x="3181082" y="2257602"/>
            <a:ext cx="6735650" cy="3003417"/>
          </a:xfrm>
        </p:spPr>
        <p:txBody>
          <a:bodyPr vert="horz" lIns="91440" tIns="45720" rIns="91440" bIns="45720" rtlCol="0">
            <a:noAutofit/>
          </a:bodyPr>
          <a:lstStyle/>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КОРПОРАЦИЯ БРОННИКОВА «НООСФЕРНЫЙ МИР».</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АКАДЕМИЯ МЕДИКО-ТЕХНИЧЕСКИХ НАУК.</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АКАДЕМИЯ СОЦИАЛЬНЫХ ТЕХНОЛОГИЙ.</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ВСЕМИРНЫЙ НООСФЕРНЫЙ УНИВЕРСИТЕТ КОСМИЧЕСКИХ ИССЛЕДОВАНИЙ - «ВНУКИ».</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ФОНД «ВЯЧЕСЛАВА БРОННИКОВА».</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СОЦИАЛЬНАЯ СЕТЬ «ПСИХОБИОКОМПЬЮТЕРНАЯ ДОЛИНА».</a:t>
            </a:r>
          </a:p>
          <a:p>
            <a:pPr marL="331470" indent="-285750" defTabSz="914400">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a:t>
            </a:r>
            <a:r>
              <a:rPr lang="en-US" sz="1500" dirty="0">
                <a:solidFill>
                  <a:srgbClr val="3691AA">
                    <a:lumMod val="75000"/>
                  </a:srgbClr>
                </a:solidFill>
                <a:latin typeface="Georgia"/>
              </a:rPr>
              <a:t>FOCUS-TO</a:t>
            </a:r>
            <a:r>
              <a:rPr lang="ru-RU" sz="1500" dirty="0">
                <a:solidFill>
                  <a:srgbClr val="3691AA">
                    <a:lumMod val="75000"/>
                  </a:srgbClr>
                </a:solidFill>
                <a:latin typeface="Georgia"/>
              </a:rPr>
              <a:t>», НИДЕРЛАДНЫ, АМСТЕРДАМ.</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10</a:t>
            </a:r>
          </a:p>
        </p:txBody>
      </p:sp>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2835" y="581253"/>
            <a:ext cx="8618895" cy="1455313"/>
          </a:xfrm>
        </p:spPr>
        <p:txBody>
          <a:bodyPr vert="horz" lIns="91440" tIns="45720" rIns="91440" bIns="45720" rtlCol="0" anchor="t">
            <a:normAutofit/>
          </a:bodyPr>
          <a:lstStyle/>
          <a:p>
            <a:pPr algn="r"/>
            <a:r>
              <a:rPr lang="ru-RU" dirty="0"/>
              <a:t>Введение в международную программу:</a:t>
            </a:r>
          </a:p>
        </p:txBody>
      </p:sp>
      <p:sp>
        <p:nvSpPr>
          <p:cNvPr id="3" name="Объект 2"/>
          <p:cNvSpPr>
            <a:spLocks noGrp="1"/>
          </p:cNvSpPr>
          <p:nvPr>
            <p:ph idx="1"/>
          </p:nvPr>
        </p:nvSpPr>
        <p:spPr>
          <a:xfrm>
            <a:off x="3103808" y="2257602"/>
            <a:ext cx="6702083" cy="3381198"/>
          </a:xfrm>
        </p:spPr>
        <p:txBody>
          <a:bodyPr vert="horz" lIns="91440" tIns="45720" rIns="91440" bIns="45720" rtlCol="0">
            <a:noAutofit/>
          </a:bodyPr>
          <a:lstStyle/>
          <a:p>
            <a:pPr marL="45720" indent="0" algn="just" defTabSz="914400">
              <a:buClr>
                <a:srgbClr val="3691AA">
                  <a:lumMod val="75000"/>
                </a:srgbClr>
              </a:buClr>
              <a:buSzPct val="100000"/>
              <a:buNone/>
            </a:pPr>
            <a:r>
              <a:rPr lang="ru-RU" sz="1500" dirty="0">
                <a:solidFill>
                  <a:srgbClr val="3691AA">
                    <a:lumMod val="75000"/>
                  </a:srgbClr>
                </a:solidFill>
                <a:latin typeface="Georgia"/>
              </a:rPr>
              <a:t>Программа «Мир зрения и видения» открывает большие возможности в решении психологических и социальных проблем, связанных с нарушением зрения. Можно официально заявить, что слепой от рождения или полностью потерявший зрение человек способен приобрести альтернативный (прямой) способ видения, развить уникальные способности биокомпьютерной и фотографической памяти, оперировать в уме большими потоками информации, заложенными в различные «файлы» памяти, аналогично обычному компьютеру. </a:t>
            </a:r>
          </a:p>
          <a:p>
            <a:pPr marL="45720" indent="0" algn="just" defTabSz="914400">
              <a:buClr>
                <a:srgbClr val="3691AA">
                  <a:lumMod val="75000"/>
                </a:srgbClr>
              </a:buClr>
              <a:buSzPct val="100000"/>
              <a:buNone/>
            </a:pPr>
            <a:r>
              <a:rPr lang="ru-RU" sz="1500" dirty="0">
                <a:solidFill>
                  <a:srgbClr val="3691AA">
                    <a:lumMod val="75000"/>
                  </a:srgbClr>
                </a:solidFill>
                <a:latin typeface="Georgia"/>
              </a:rPr>
              <a:t>Это позволит слепым и слабовидящим людям не только развиваться и чувствовать себя полноценными людьми, но и поможет им социализироваться и интегрироваться в экономические структуры государства.</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11</a:t>
            </a:r>
          </a:p>
        </p:txBody>
      </p:sp>
    </p:spTree>
    <p:extLst>
      <p:ext uri="{BB962C8B-B14F-4D97-AF65-F5344CB8AC3E}">
        <p14:creationId xmlns:p14="http://schemas.microsoft.com/office/powerpoint/2010/main" val="33577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0428" y="581254"/>
            <a:ext cx="8632752" cy="769426"/>
          </a:xfrm>
        </p:spPr>
        <p:txBody>
          <a:bodyPr vert="horz" lIns="91440" tIns="45720" rIns="91440" bIns="45720" rtlCol="0" anchor="t">
            <a:normAutofit/>
          </a:bodyPr>
          <a:lstStyle/>
          <a:p>
            <a:pPr algn="r"/>
            <a:r>
              <a:rPr lang="ru-RU" dirty="0"/>
              <a:t>Описание международной программы:</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12</a:t>
            </a:r>
          </a:p>
        </p:txBody>
      </p:sp>
      <p:sp>
        <p:nvSpPr>
          <p:cNvPr id="8" name="Объект 2"/>
          <p:cNvSpPr>
            <a:spLocks noGrp="1"/>
          </p:cNvSpPr>
          <p:nvPr>
            <p:ph idx="1"/>
          </p:nvPr>
        </p:nvSpPr>
        <p:spPr>
          <a:xfrm>
            <a:off x="1944710" y="1302280"/>
            <a:ext cx="7861182" cy="5209356"/>
          </a:xfrm>
        </p:spPr>
        <p:txBody>
          <a:bodyPr vert="horz" lIns="91440" tIns="45720" rIns="91440" bIns="45720" rtlCol="0">
            <a:noAutofit/>
          </a:bodyPr>
          <a:lstStyle/>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КАК РАБОТАЕТ. Формирование альтернативного, или прямого видения, строится на развитии невостребованных свойств и качеств мозга. </a:t>
            </a:r>
          </a:p>
          <a:p>
            <a:pPr marL="45720" indent="0" algn="just"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ЧТО ДАЕТ. Развитие альтернативного видения дает возможность трансформировать проблему зрения в благо: </a:t>
            </a:r>
          </a:p>
          <a:p>
            <a:pPr marL="1158875" indent="-285750" algn="just" defTabSz="914400">
              <a:spcBef>
                <a:spcPts val="0"/>
              </a:spcBef>
              <a:buClr>
                <a:srgbClr val="3691AA">
                  <a:lumMod val="75000"/>
                </a:srgbClr>
              </a:buClr>
              <a:buSzPct val="100000"/>
              <a:buFont typeface="Arial" panose="020B0604020202020204" pitchFamily="34" charset="0"/>
              <a:buChar char="•"/>
            </a:pPr>
            <a:r>
              <a:rPr lang="ru-RU" sz="1500" dirty="0">
                <a:solidFill>
                  <a:srgbClr val="3691AA">
                    <a:lumMod val="75000"/>
                  </a:srgbClr>
                </a:solidFill>
                <a:latin typeface="Georgia"/>
              </a:rPr>
              <a:t>видеть окружающее пространство так же как и глазами и даже лучше, и свободно передвигаться в нем; </a:t>
            </a:r>
          </a:p>
          <a:p>
            <a:pPr marL="1158875" indent="-285750" algn="just" defTabSz="914400">
              <a:spcBef>
                <a:spcPts val="0"/>
              </a:spcBef>
              <a:buClr>
                <a:srgbClr val="3691AA">
                  <a:lumMod val="75000"/>
                </a:srgbClr>
              </a:buClr>
              <a:buSzPct val="100000"/>
              <a:buFont typeface="Arial" panose="020B0604020202020204" pitchFamily="34" charset="0"/>
              <a:buChar char="•"/>
            </a:pPr>
            <a:r>
              <a:rPr lang="ru-RU" sz="1500" dirty="0">
                <a:solidFill>
                  <a:srgbClr val="3691AA">
                    <a:lumMod val="75000"/>
                  </a:srgbClr>
                </a:solidFill>
                <a:latin typeface="Georgia"/>
              </a:rPr>
              <a:t>видеть то, что не попадает в зону восприятия глазом; </a:t>
            </a:r>
          </a:p>
          <a:p>
            <a:pPr marL="1158875" indent="-285750" algn="just" defTabSz="914400">
              <a:spcBef>
                <a:spcPts val="0"/>
              </a:spcBef>
              <a:buClr>
                <a:srgbClr val="3691AA">
                  <a:lumMod val="75000"/>
                </a:srgbClr>
              </a:buClr>
              <a:buSzPct val="100000"/>
              <a:buFont typeface="Arial" panose="020B0604020202020204" pitchFamily="34" charset="0"/>
              <a:buChar char="•"/>
            </a:pPr>
            <a:r>
              <a:rPr lang="ru-RU" sz="1500" dirty="0">
                <a:solidFill>
                  <a:srgbClr val="3691AA">
                    <a:lumMod val="75000"/>
                  </a:srgbClr>
                </a:solidFill>
                <a:latin typeface="Georgia"/>
              </a:rPr>
              <a:t>видеть свой организм изнутри; </a:t>
            </a:r>
          </a:p>
          <a:p>
            <a:pPr marL="1158875" indent="-285750" algn="just" defTabSz="914400">
              <a:spcBef>
                <a:spcPts val="0"/>
              </a:spcBef>
              <a:buClr>
                <a:srgbClr val="3691AA">
                  <a:lumMod val="75000"/>
                </a:srgbClr>
              </a:buClr>
              <a:buSzPct val="100000"/>
              <a:buFont typeface="Arial" panose="020B0604020202020204" pitchFamily="34" charset="0"/>
              <a:buChar char="•"/>
            </a:pPr>
            <a:r>
              <a:rPr lang="ru-RU" sz="1500" dirty="0">
                <a:solidFill>
                  <a:srgbClr val="3691AA">
                    <a:lumMod val="75000"/>
                  </a:srgbClr>
                </a:solidFill>
                <a:latin typeface="Georgia"/>
              </a:rPr>
              <a:t>получать информацию о состоянии своего здоровья и проводить его коррекцию при помощи способности управлять альтернативным видением, как компьютером (так называемый </a:t>
            </a:r>
            <a:r>
              <a:rPr lang="ru-RU" sz="1500" dirty="0" err="1">
                <a:solidFill>
                  <a:srgbClr val="3691AA">
                    <a:lumMod val="75000"/>
                  </a:srgbClr>
                </a:solidFill>
                <a:latin typeface="Georgia"/>
              </a:rPr>
              <a:t>психобиокомпьютер</a:t>
            </a:r>
            <a:r>
              <a:rPr lang="ru-RU" sz="1500" dirty="0">
                <a:solidFill>
                  <a:srgbClr val="3691AA">
                    <a:lumMod val="75000"/>
                  </a:srgbClr>
                </a:solidFill>
                <a:latin typeface="Georgia"/>
              </a:rPr>
              <a:t>); </a:t>
            </a:r>
          </a:p>
          <a:p>
            <a:pPr marL="1158875" indent="-285750" algn="just" defTabSz="914400">
              <a:spcBef>
                <a:spcPts val="0"/>
              </a:spcBef>
              <a:buClr>
                <a:srgbClr val="3691AA">
                  <a:lumMod val="75000"/>
                </a:srgbClr>
              </a:buClr>
              <a:buSzPct val="100000"/>
              <a:buFont typeface="Arial" panose="020B0604020202020204" pitchFamily="34" charset="0"/>
              <a:buChar char="•"/>
            </a:pPr>
            <a:r>
              <a:rPr lang="ru-RU" sz="1500" dirty="0">
                <a:solidFill>
                  <a:srgbClr val="3691AA">
                    <a:lumMod val="75000"/>
                  </a:srgbClr>
                </a:solidFill>
                <a:latin typeface="Georgia"/>
              </a:rPr>
              <a:t>объемного, многоуровневого и разнопланового видения окружающих предметов и ситуаций; </a:t>
            </a:r>
          </a:p>
          <a:p>
            <a:pPr marL="1158875" indent="-285750" algn="just" defTabSz="914400">
              <a:spcBef>
                <a:spcPts val="0"/>
              </a:spcBef>
              <a:buClr>
                <a:srgbClr val="3691AA">
                  <a:lumMod val="75000"/>
                </a:srgbClr>
              </a:buClr>
              <a:buSzPct val="100000"/>
              <a:buFont typeface="Arial" panose="020B0604020202020204" pitchFamily="34" charset="0"/>
              <a:buChar char="•"/>
            </a:pPr>
            <a:r>
              <a:rPr lang="ru-RU" sz="1500" dirty="0">
                <a:solidFill>
                  <a:srgbClr val="3691AA">
                    <a:lumMod val="75000"/>
                  </a:srgbClr>
                </a:solidFill>
                <a:latin typeface="Georgia"/>
              </a:rPr>
              <a:t>развития эффекта </a:t>
            </a:r>
            <a:r>
              <a:rPr lang="ru-RU" sz="1500" dirty="0" err="1">
                <a:solidFill>
                  <a:srgbClr val="3691AA">
                    <a:lumMod val="75000"/>
                  </a:srgbClr>
                </a:solidFill>
                <a:latin typeface="Georgia"/>
              </a:rPr>
              <a:t>Саванты</a:t>
            </a:r>
            <a:r>
              <a:rPr lang="ru-RU" sz="1500" dirty="0">
                <a:solidFill>
                  <a:srgbClr val="3691AA">
                    <a:lumMod val="75000"/>
                  </a:srgbClr>
                </a:solidFill>
                <a:latin typeface="Georgia"/>
              </a:rPr>
              <a:t> – возможности свободного считывания информации; </a:t>
            </a:r>
          </a:p>
          <a:p>
            <a:pPr marL="1158875" indent="-285750" algn="just" defTabSz="914400">
              <a:spcBef>
                <a:spcPts val="0"/>
              </a:spcBef>
              <a:buClr>
                <a:srgbClr val="3691AA">
                  <a:lumMod val="75000"/>
                </a:srgbClr>
              </a:buClr>
              <a:buSzPct val="100000"/>
              <a:buFont typeface="Arial" panose="020B0604020202020204" pitchFamily="34" charset="0"/>
              <a:buChar char="•"/>
            </a:pPr>
            <a:r>
              <a:rPr lang="ru-RU" sz="1500" dirty="0">
                <a:solidFill>
                  <a:srgbClr val="3691AA">
                    <a:lumMod val="75000"/>
                  </a:srgbClr>
                </a:solidFill>
                <a:latin typeface="Georgia"/>
              </a:rPr>
              <a:t>социальной реабилитации и адаптации в обществе, получение новой высокоценной и востребованной профессии. </a:t>
            </a:r>
          </a:p>
          <a:p>
            <a:pPr marL="45720" indent="0" algn="just"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ДЛЯ КОГО ПРЕДНАЗНАЧЕНО. Программа, в первую очередь, предназначена для незрячих и слабовидящих детей с 7-летнего возраста и подготовки специалистов для работы с ними.</a:t>
            </a:r>
          </a:p>
        </p:txBody>
      </p:sp>
    </p:spTree>
    <p:extLst>
      <p:ext uri="{BB962C8B-B14F-4D97-AF65-F5344CB8AC3E}">
        <p14:creationId xmlns:p14="http://schemas.microsoft.com/office/powerpoint/2010/main" val="61553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6740608" y="1316873"/>
            <a:ext cx="3423224" cy="2631490"/>
          </a:xfrm>
          <a:prstGeom prst="rect">
            <a:avLst/>
          </a:prstGeom>
          <a:noFill/>
        </p:spPr>
        <p:txBody>
          <a:bodyPr wrap="square" rtlCol="0">
            <a:spAutoFit/>
          </a:bodyPr>
          <a:lstStyle/>
          <a:p>
            <a:r>
              <a:rPr lang="ru-RU" dirty="0">
                <a:solidFill>
                  <a:schemeClr val="bg2">
                    <a:lumMod val="50000"/>
                  </a:schemeClr>
                </a:solidFill>
              </a:rPr>
              <a:t>Россия </a:t>
            </a:r>
          </a:p>
          <a:p>
            <a:pPr marL="171450" lvl="0" indent="-171450">
              <a:buFont typeface="Arial" panose="020B0604020202020204" pitchFamily="34" charset="0"/>
              <a:buChar char="•"/>
            </a:pPr>
            <a:r>
              <a:rPr lang="ru-RU" sz="1050" dirty="0">
                <a:solidFill>
                  <a:schemeClr val="bg2">
                    <a:lumMod val="50000"/>
                  </a:schemeClr>
                </a:solidFill>
              </a:rPr>
              <a:t>Академия Наук Социальных Технологий и Местного Самоуправления </a:t>
            </a:r>
          </a:p>
          <a:p>
            <a:pPr marL="171450" lvl="0" indent="-171450">
              <a:buFont typeface="Arial" panose="020B0604020202020204" pitchFamily="34" charset="0"/>
              <a:buChar char="•"/>
            </a:pPr>
            <a:r>
              <a:rPr lang="ru-RU" sz="1050" dirty="0">
                <a:solidFill>
                  <a:schemeClr val="bg2">
                    <a:lumMod val="50000"/>
                  </a:schemeClr>
                </a:solidFill>
              </a:rPr>
              <a:t>Корпорация «</a:t>
            </a:r>
            <a:r>
              <a:rPr lang="ru-RU" sz="1050" dirty="0" err="1">
                <a:solidFill>
                  <a:schemeClr val="bg2">
                    <a:lumMod val="50000"/>
                  </a:schemeClr>
                </a:solidFill>
              </a:rPr>
              <a:t>Ноосферный</a:t>
            </a:r>
            <a:r>
              <a:rPr lang="ru-RU" sz="1050" dirty="0">
                <a:solidFill>
                  <a:schemeClr val="bg2">
                    <a:lumMod val="50000"/>
                  </a:schemeClr>
                </a:solidFill>
              </a:rPr>
              <a:t> мир» </a:t>
            </a:r>
          </a:p>
          <a:p>
            <a:pPr marL="171450" lvl="0" indent="-171450">
              <a:buFont typeface="Arial" panose="020B0604020202020204" pitchFamily="34" charset="0"/>
              <a:buChar char="•"/>
            </a:pPr>
            <a:r>
              <a:rPr lang="ru-RU" sz="1050" dirty="0">
                <a:solidFill>
                  <a:schemeClr val="bg2">
                    <a:lumMod val="50000"/>
                  </a:schemeClr>
                </a:solidFill>
              </a:rPr>
              <a:t>НИИ комплексных муниципальных исследований  Отделения общественных Наук РАН </a:t>
            </a:r>
          </a:p>
          <a:p>
            <a:pPr marL="171450" lvl="0" indent="-171450">
              <a:buFont typeface="Arial" panose="020B0604020202020204" pitchFamily="34" charset="0"/>
              <a:buChar char="•"/>
            </a:pPr>
            <a:r>
              <a:rPr lang="ru-RU" sz="1050" dirty="0">
                <a:solidFill>
                  <a:schemeClr val="bg2">
                    <a:lumMod val="50000"/>
                  </a:schemeClr>
                </a:solidFill>
              </a:rPr>
              <a:t>Универсальный институт инновационных технологий </a:t>
            </a:r>
          </a:p>
          <a:p>
            <a:pPr marL="171450" lvl="0" indent="-171450">
              <a:buFont typeface="Arial" panose="020B0604020202020204" pitchFamily="34" charset="0"/>
              <a:buChar char="•"/>
            </a:pPr>
            <a:r>
              <a:rPr lang="ru-RU" sz="1050" dirty="0">
                <a:solidFill>
                  <a:schemeClr val="bg2">
                    <a:lumMod val="50000"/>
                  </a:schemeClr>
                </a:solidFill>
              </a:rPr>
              <a:t>Движение «</a:t>
            </a:r>
            <a:r>
              <a:rPr lang="ru-RU" sz="1050" dirty="0" err="1">
                <a:solidFill>
                  <a:schemeClr val="bg2">
                    <a:lumMod val="50000"/>
                  </a:schemeClr>
                </a:solidFill>
              </a:rPr>
              <a:t>Лайонз</a:t>
            </a:r>
            <a:r>
              <a:rPr lang="ru-RU" sz="1050" dirty="0">
                <a:solidFill>
                  <a:schemeClr val="bg2">
                    <a:lumMod val="50000"/>
                  </a:schemeClr>
                </a:solidFill>
              </a:rPr>
              <a:t>» - Россия </a:t>
            </a:r>
          </a:p>
          <a:p>
            <a:pPr marL="171450" lvl="0" indent="-171450">
              <a:buFont typeface="Arial" panose="020B0604020202020204" pitchFamily="34" charset="0"/>
              <a:buChar char="•"/>
            </a:pPr>
            <a:r>
              <a:rPr lang="ru-RU" sz="1050" dirty="0">
                <a:solidFill>
                  <a:schemeClr val="bg2">
                    <a:lumMod val="50000"/>
                  </a:schemeClr>
                </a:solidFill>
              </a:rPr>
              <a:t>Международная академия  инновационных социальных технологий </a:t>
            </a:r>
          </a:p>
          <a:p>
            <a:pPr marL="171450" lvl="0" indent="-171450">
              <a:buFont typeface="Arial" panose="020B0604020202020204" pitchFamily="34" charset="0"/>
              <a:buChar char="•"/>
            </a:pPr>
            <a:r>
              <a:rPr lang="ru-RU" sz="1050" dirty="0">
                <a:solidFill>
                  <a:schemeClr val="bg2">
                    <a:lumMod val="50000"/>
                  </a:schemeClr>
                </a:solidFill>
              </a:rPr>
              <a:t>Российская единая биржевая система, Центр креативного капитала </a:t>
            </a:r>
          </a:p>
          <a:p>
            <a:pPr marL="171450" lvl="0" indent="-171450">
              <a:buFont typeface="Arial" panose="020B0604020202020204" pitchFamily="34" charset="0"/>
              <a:buChar char="•"/>
            </a:pPr>
            <a:r>
              <a:rPr lang="ru-RU" sz="1050" dirty="0">
                <a:solidFill>
                  <a:schemeClr val="bg2">
                    <a:lumMod val="50000"/>
                  </a:schemeClr>
                </a:solidFill>
              </a:rPr>
              <a:t>Международная система центров «Центр Бронникова - Россия» </a:t>
            </a:r>
          </a:p>
        </p:txBody>
      </p:sp>
      <p:sp>
        <p:nvSpPr>
          <p:cNvPr id="2" name="Заголовок 1"/>
          <p:cNvSpPr>
            <a:spLocks noGrp="1"/>
          </p:cNvSpPr>
          <p:nvPr>
            <p:ph type="title"/>
          </p:nvPr>
        </p:nvSpPr>
        <p:spPr>
          <a:xfrm>
            <a:off x="3806340" y="440426"/>
            <a:ext cx="5569480" cy="769426"/>
          </a:xfrm>
        </p:spPr>
        <p:txBody>
          <a:bodyPr vert="horz" lIns="91440" tIns="45720" rIns="91440" bIns="45720" rtlCol="0" anchor="t">
            <a:noAutofit/>
          </a:bodyPr>
          <a:lstStyle/>
          <a:p>
            <a:pPr algn="r"/>
            <a:r>
              <a:rPr lang="ru-RU" dirty="0"/>
              <a:t>География участников:</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13</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02" y="4668981"/>
            <a:ext cx="8223785" cy="1960515"/>
          </a:xfrm>
          <a:prstGeom prst="rect">
            <a:avLst/>
          </a:prstGeom>
        </p:spPr>
      </p:pic>
      <p:grpSp>
        <p:nvGrpSpPr>
          <p:cNvPr id="10" name="Группа 9"/>
          <p:cNvGrpSpPr/>
          <p:nvPr/>
        </p:nvGrpSpPr>
        <p:grpSpPr>
          <a:xfrm>
            <a:off x="4378463" y="4541665"/>
            <a:ext cx="258338" cy="467217"/>
            <a:chOff x="464802" y="2008909"/>
            <a:chExt cx="928255" cy="1678791"/>
          </a:xfrm>
        </p:grpSpPr>
        <p:sp>
          <p:nvSpPr>
            <p:cNvPr id="5" name="Овал 4"/>
            <p:cNvSpPr/>
            <p:nvPr/>
          </p:nvSpPr>
          <p:spPr>
            <a:xfrm>
              <a:off x="464802" y="2008909"/>
              <a:ext cx="928255" cy="92825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Равнобедренный треугольник 5"/>
            <p:cNvSpPr/>
            <p:nvPr/>
          </p:nvSpPr>
          <p:spPr>
            <a:xfrm flipV="1">
              <a:off x="527147" y="2704028"/>
              <a:ext cx="803564" cy="98367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742895" y="2287002"/>
              <a:ext cx="372067" cy="3720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3" name="Группа 12"/>
          <p:cNvGrpSpPr/>
          <p:nvPr/>
        </p:nvGrpSpPr>
        <p:grpSpPr>
          <a:xfrm>
            <a:off x="4111792" y="4694357"/>
            <a:ext cx="258338" cy="467217"/>
            <a:chOff x="464802" y="2008909"/>
            <a:chExt cx="928255" cy="1678791"/>
          </a:xfrm>
        </p:grpSpPr>
        <p:sp>
          <p:nvSpPr>
            <p:cNvPr id="14" name="Овал 13"/>
            <p:cNvSpPr/>
            <p:nvPr/>
          </p:nvSpPr>
          <p:spPr>
            <a:xfrm>
              <a:off x="464802" y="2008909"/>
              <a:ext cx="928255" cy="928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Равнобедренный треугольник 14"/>
            <p:cNvSpPr/>
            <p:nvPr/>
          </p:nvSpPr>
          <p:spPr>
            <a:xfrm flipV="1">
              <a:off x="527147" y="2704028"/>
              <a:ext cx="803564" cy="98367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742895" y="2287002"/>
              <a:ext cx="372067" cy="3720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7" name="Группа 16"/>
          <p:cNvGrpSpPr/>
          <p:nvPr/>
        </p:nvGrpSpPr>
        <p:grpSpPr>
          <a:xfrm>
            <a:off x="7526926" y="4815426"/>
            <a:ext cx="258338" cy="467217"/>
            <a:chOff x="464802" y="2008909"/>
            <a:chExt cx="928255" cy="1678791"/>
          </a:xfrm>
        </p:grpSpPr>
        <p:sp>
          <p:nvSpPr>
            <p:cNvPr id="18" name="Овал 17"/>
            <p:cNvSpPr/>
            <p:nvPr/>
          </p:nvSpPr>
          <p:spPr>
            <a:xfrm>
              <a:off x="464802" y="2008909"/>
              <a:ext cx="928255" cy="92825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Равнобедренный треугольник 18"/>
            <p:cNvSpPr/>
            <p:nvPr/>
          </p:nvSpPr>
          <p:spPr>
            <a:xfrm flipV="1">
              <a:off x="527147" y="2704028"/>
              <a:ext cx="803564" cy="983672"/>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742895" y="2287002"/>
              <a:ext cx="372067" cy="3720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1" name="Группа 20"/>
          <p:cNvGrpSpPr/>
          <p:nvPr/>
        </p:nvGrpSpPr>
        <p:grpSpPr>
          <a:xfrm>
            <a:off x="1261767" y="4718699"/>
            <a:ext cx="258338" cy="467217"/>
            <a:chOff x="464802" y="2008909"/>
            <a:chExt cx="928255" cy="1678791"/>
          </a:xfrm>
        </p:grpSpPr>
        <p:sp>
          <p:nvSpPr>
            <p:cNvPr id="22" name="Овал 21"/>
            <p:cNvSpPr/>
            <p:nvPr/>
          </p:nvSpPr>
          <p:spPr>
            <a:xfrm>
              <a:off x="464802" y="2008909"/>
              <a:ext cx="928255" cy="9282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Равнобедренный треугольник 22"/>
            <p:cNvSpPr/>
            <p:nvPr/>
          </p:nvSpPr>
          <p:spPr>
            <a:xfrm flipV="1">
              <a:off x="527147" y="2704028"/>
              <a:ext cx="803564" cy="98367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вал 23"/>
            <p:cNvSpPr/>
            <p:nvPr/>
          </p:nvSpPr>
          <p:spPr>
            <a:xfrm>
              <a:off x="742895" y="2287002"/>
              <a:ext cx="372067" cy="3720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5" name="Группа 24"/>
          <p:cNvGrpSpPr/>
          <p:nvPr/>
        </p:nvGrpSpPr>
        <p:grpSpPr>
          <a:xfrm>
            <a:off x="6008572" y="4311307"/>
            <a:ext cx="258338" cy="467217"/>
            <a:chOff x="464802" y="2008909"/>
            <a:chExt cx="928255" cy="1678791"/>
          </a:xfrm>
        </p:grpSpPr>
        <p:sp>
          <p:nvSpPr>
            <p:cNvPr id="26" name="Овал 25"/>
            <p:cNvSpPr/>
            <p:nvPr/>
          </p:nvSpPr>
          <p:spPr>
            <a:xfrm>
              <a:off x="464802" y="2008909"/>
              <a:ext cx="928255" cy="928255"/>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Равнобедренный треугольник 26"/>
            <p:cNvSpPr/>
            <p:nvPr/>
          </p:nvSpPr>
          <p:spPr>
            <a:xfrm flipV="1">
              <a:off x="527147" y="2704028"/>
              <a:ext cx="803564" cy="983672"/>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742895" y="2287002"/>
              <a:ext cx="372067" cy="37206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29" name="Группа 28"/>
          <p:cNvGrpSpPr/>
          <p:nvPr/>
        </p:nvGrpSpPr>
        <p:grpSpPr>
          <a:xfrm>
            <a:off x="3866695" y="4565188"/>
            <a:ext cx="258338" cy="467217"/>
            <a:chOff x="464802" y="2008909"/>
            <a:chExt cx="928255" cy="1678791"/>
          </a:xfrm>
        </p:grpSpPr>
        <p:sp>
          <p:nvSpPr>
            <p:cNvPr id="30" name="Овал 29"/>
            <p:cNvSpPr/>
            <p:nvPr/>
          </p:nvSpPr>
          <p:spPr>
            <a:xfrm>
              <a:off x="464802" y="2008909"/>
              <a:ext cx="928255" cy="928255"/>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Равнобедренный треугольник 30"/>
            <p:cNvSpPr/>
            <p:nvPr/>
          </p:nvSpPr>
          <p:spPr>
            <a:xfrm flipV="1">
              <a:off x="527147" y="2704028"/>
              <a:ext cx="803564" cy="98367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742895" y="2287002"/>
              <a:ext cx="372067" cy="37206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3" name="Группа 32"/>
          <p:cNvGrpSpPr/>
          <p:nvPr/>
        </p:nvGrpSpPr>
        <p:grpSpPr>
          <a:xfrm>
            <a:off x="5630083" y="4701129"/>
            <a:ext cx="258338" cy="467217"/>
            <a:chOff x="464802" y="2008909"/>
            <a:chExt cx="928255" cy="1678791"/>
          </a:xfrm>
        </p:grpSpPr>
        <p:sp>
          <p:nvSpPr>
            <p:cNvPr id="34" name="Овал 33"/>
            <p:cNvSpPr/>
            <p:nvPr/>
          </p:nvSpPr>
          <p:spPr>
            <a:xfrm>
              <a:off x="464802" y="2008909"/>
              <a:ext cx="928255" cy="928255"/>
            </a:xfrm>
            <a:prstGeom prst="ellipse">
              <a:avLst/>
            </a:prstGeom>
            <a:solidFill>
              <a:srgbClr val="A81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Равнобедренный треугольник 34"/>
            <p:cNvSpPr/>
            <p:nvPr/>
          </p:nvSpPr>
          <p:spPr>
            <a:xfrm flipV="1">
              <a:off x="527147" y="2704028"/>
              <a:ext cx="803564" cy="983672"/>
            </a:xfrm>
            <a:prstGeom prst="triangle">
              <a:avLst/>
            </a:prstGeom>
            <a:solidFill>
              <a:srgbClr val="A81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42895" y="2287002"/>
              <a:ext cx="372067" cy="3720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cxnSp>
        <p:nvCxnSpPr>
          <p:cNvPr id="39" name="Соединитель: уступ 38"/>
          <p:cNvCxnSpPr>
            <a:stCxn id="22" idx="0"/>
          </p:cNvCxnSpPr>
          <p:nvPr/>
        </p:nvCxnSpPr>
        <p:spPr>
          <a:xfrm rot="16200000" flipV="1">
            <a:off x="231044" y="3558807"/>
            <a:ext cx="1306347" cy="1013438"/>
          </a:xfrm>
          <a:prstGeom prst="bentConnector3">
            <a:avLst/>
          </a:prstGeom>
          <a:ln>
            <a:solidFill>
              <a:schemeClr val="bg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0" name="Соединитель: уступ 39"/>
          <p:cNvCxnSpPr/>
          <p:nvPr/>
        </p:nvCxnSpPr>
        <p:spPr>
          <a:xfrm rot="16200000" flipV="1">
            <a:off x="697988" y="1308396"/>
            <a:ext cx="2750400" cy="3834000"/>
          </a:xfrm>
          <a:prstGeom prst="bentConnector3">
            <a:avLst>
              <a:gd name="adj1" fmla="val 50000"/>
            </a:avLst>
          </a:prstGeom>
          <a:ln>
            <a:solidFill>
              <a:srgbClr val="00206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1" name="Соединитель: уступ 40"/>
          <p:cNvCxnSpPr/>
          <p:nvPr/>
        </p:nvCxnSpPr>
        <p:spPr>
          <a:xfrm rot="16200000" flipV="1">
            <a:off x="1920592" y="2416186"/>
            <a:ext cx="2750400" cy="1857600"/>
          </a:xfrm>
          <a:prstGeom prst="bentConnector3">
            <a:avLst>
              <a:gd name="adj1" fmla="val 61869"/>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4" name="Соединитель: уступ 53"/>
          <p:cNvCxnSpPr/>
          <p:nvPr/>
        </p:nvCxnSpPr>
        <p:spPr>
          <a:xfrm rot="5400000" flipH="1" flipV="1">
            <a:off x="3527845" y="3173177"/>
            <a:ext cx="2376000" cy="438372"/>
          </a:xfrm>
          <a:prstGeom prst="bentConnector3">
            <a:avLst>
              <a:gd name="adj1" fmla="val 50000"/>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5" name="Соединитель: уступ 64"/>
          <p:cNvCxnSpPr/>
          <p:nvPr/>
        </p:nvCxnSpPr>
        <p:spPr>
          <a:xfrm rot="5400000" flipH="1" flipV="1">
            <a:off x="4489070" y="2752677"/>
            <a:ext cx="3226536" cy="708349"/>
          </a:xfrm>
          <a:prstGeom prst="bentConnector3">
            <a:avLst>
              <a:gd name="adj1" fmla="val 50000"/>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0" name="Соединитель: уступ 69"/>
          <p:cNvCxnSpPr/>
          <p:nvPr/>
        </p:nvCxnSpPr>
        <p:spPr>
          <a:xfrm rot="5400000" flipH="1" flipV="1">
            <a:off x="5025157" y="2619731"/>
            <a:ext cx="2808000" cy="567437"/>
          </a:xfrm>
          <a:prstGeom prst="bentConnector3">
            <a:avLst>
              <a:gd name="adj1" fmla="val 33166"/>
            </a:avLst>
          </a:prstGeom>
          <a:ln>
            <a:solidFill>
              <a:schemeClr val="bg2">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Соединитель: уступ 74"/>
          <p:cNvCxnSpPr/>
          <p:nvPr/>
        </p:nvCxnSpPr>
        <p:spPr>
          <a:xfrm rot="5400000" flipH="1" flipV="1">
            <a:off x="8292595" y="3621624"/>
            <a:ext cx="612000" cy="1904400"/>
          </a:xfrm>
          <a:prstGeom prst="bentConnector3">
            <a:avLst>
              <a:gd name="adj1" fmla="val 30077"/>
            </a:avLst>
          </a:prstGeom>
          <a:ln>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84591" y="3228504"/>
            <a:ext cx="3526777" cy="1107996"/>
          </a:xfrm>
          <a:prstGeom prst="rect">
            <a:avLst/>
          </a:prstGeom>
          <a:noFill/>
        </p:spPr>
        <p:txBody>
          <a:bodyPr wrap="square" rtlCol="0">
            <a:spAutoFit/>
          </a:bodyPr>
          <a:lstStyle/>
          <a:p>
            <a:r>
              <a:rPr lang="ru-RU" dirty="0">
                <a:solidFill>
                  <a:schemeClr val="bg2">
                    <a:lumMod val="75000"/>
                  </a:schemeClr>
                </a:solidFill>
              </a:rPr>
              <a:t>США </a:t>
            </a:r>
          </a:p>
          <a:p>
            <a:pPr marL="171450" indent="-171450">
              <a:buFont typeface="Arial" panose="020B0604020202020204" pitchFamily="34" charset="0"/>
              <a:buChar char="•"/>
            </a:pPr>
            <a:r>
              <a:rPr lang="ru-RU" sz="1000" dirty="0">
                <a:solidFill>
                  <a:schemeClr val="bg2">
                    <a:lumMod val="75000"/>
                  </a:schemeClr>
                </a:solidFill>
              </a:rPr>
              <a:t>Академия </a:t>
            </a:r>
            <a:r>
              <a:rPr lang="ru-RU" sz="1000" dirty="0" err="1">
                <a:solidFill>
                  <a:schemeClr val="bg2">
                    <a:lumMod val="75000"/>
                  </a:schemeClr>
                </a:solidFill>
              </a:rPr>
              <a:t>Нейровидения</a:t>
            </a:r>
            <a:r>
              <a:rPr lang="ru-RU" sz="1000" dirty="0">
                <a:solidFill>
                  <a:schemeClr val="bg2">
                    <a:lumMod val="75000"/>
                  </a:schemeClr>
                </a:solidFill>
              </a:rPr>
              <a:t>, г. Сан-Диего </a:t>
            </a:r>
          </a:p>
          <a:p>
            <a:pPr marL="171450" indent="-171450">
              <a:buFont typeface="Arial" panose="020B0604020202020204" pitchFamily="34" charset="0"/>
              <a:buChar char="•"/>
            </a:pPr>
            <a:r>
              <a:rPr lang="ru-RU" sz="1000" dirty="0">
                <a:solidFill>
                  <a:schemeClr val="bg2">
                    <a:lumMod val="75000"/>
                  </a:schemeClr>
                </a:solidFill>
              </a:rPr>
              <a:t>Международная система центров «Центр Бронникова - США» </a:t>
            </a:r>
          </a:p>
          <a:p>
            <a:endParaRPr lang="ru-RU" dirty="0">
              <a:solidFill>
                <a:schemeClr val="bg2"/>
              </a:solidFill>
            </a:endParaRPr>
          </a:p>
        </p:txBody>
      </p:sp>
      <p:sp>
        <p:nvSpPr>
          <p:cNvPr id="78" name="TextBox 77"/>
          <p:cNvSpPr txBox="1"/>
          <p:nvPr/>
        </p:nvSpPr>
        <p:spPr>
          <a:xfrm>
            <a:off x="181588" y="1648546"/>
            <a:ext cx="2064307" cy="1415772"/>
          </a:xfrm>
          <a:prstGeom prst="rect">
            <a:avLst/>
          </a:prstGeom>
          <a:noFill/>
        </p:spPr>
        <p:txBody>
          <a:bodyPr wrap="square" rtlCol="0">
            <a:spAutoFit/>
          </a:bodyPr>
          <a:lstStyle/>
          <a:p>
            <a:r>
              <a:rPr lang="ru-RU" dirty="0">
                <a:solidFill>
                  <a:srgbClr val="002060"/>
                </a:solidFill>
              </a:rPr>
              <a:t>Нидерланды </a:t>
            </a:r>
          </a:p>
          <a:p>
            <a:pPr marL="171450" indent="-171450">
              <a:buFont typeface="Arial" panose="020B0604020202020204" pitchFamily="34" charset="0"/>
              <a:buChar char="•"/>
            </a:pPr>
            <a:r>
              <a:rPr lang="ru-RU" sz="1000" dirty="0">
                <a:solidFill>
                  <a:srgbClr val="002060"/>
                </a:solidFill>
              </a:rPr>
              <a:t>Компания «</a:t>
            </a:r>
            <a:r>
              <a:rPr lang="ru-RU" sz="1000" dirty="0" err="1">
                <a:solidFill>
                  <a:srgbClr val="002060"/>
                </a:solidFill>
              </a:rPr>
              <a:t>Focus</a:t>
            </a:r>
            <a:r>
              <a:rPr lang="ru-RU" sz="1000" dirty="0">
                <a:solidFill>
                  <a:srgbClr val="002060"/>
                </a:solidFill>
              </a:rPr>
              <a:t> </a:t>
            </a:r>
            <a:r>
              <a:rPr lang="ru-RU" sz="1000" dirty="0" err="1">
                <a:solidFill>
                  <a:srgbClr val="002060"/>
                </a:solidFill>
              </a:rPr>
              <a:t>To</a:t>
            </a:r>
            <a:r>
              <a:rPr lang="ru-RU" sz="1000" dirty="0">
                <a:solidFill>
                  <a:srgbClr val="002060"/>
                </a:solidFill>
              </a:rPr>
              <a:t>», </a:t>
            </a:r>
          </a:p>
          <a:p>
            <a:pPr marL="176213"/>
            <a:r>
              <a:rPr lang="ru-RU" sz="1000" dirty="0">
                <a:solidFill>
                  <a:srgbClr val="002060"/>
                </a:solidFill>
              </a:rPr>
              <a:t>г. Роттердам </a:t>
            </a:r>
          </a:p>
          <a:p>
            <a:pPr marL="171450" indent="-171450">
              <a:buFont typeface="Arial" panose="020B0604020202020204" pitchFamily="34" charset="0"/>
              <a:buChar char="•"/>
            </a:pPr>
            <a:r>
              <a:rPr lang="ru-RU" sz="1000" dirty="0">
                <a:solidFill>
                  <a:srgbClr val="002060"/>
                </a:solidFill>
              </a:rPr>
              <a:t>Международная система центров «Центр Бронникова  - Нидерланды» </a:t>
            </a:r>
          </a:p>
          <a:p>
            <a:endParaRPr lang="ru-RU" dirty="0">
              <a:solidFill>
                <a:srgbClr val="002060"/>
              </a:solidFill>
            </a:endParaRPr>
          </a:p>
        </p:txBody>
      </p:sp>
      <p:sp>
        <p:nvSpPr>
          <p:cNvPr id="79" name="TextBox 78"/>
          <p:cNvSpPr txBox="1"/>
          <p:nvPr/>
        </p:nvSpPr>
        <p:spPr>
          <a:xfrm>
            <a:off x="2384514" y="1769684"/>
            <a:ext cx="1464563" cy="646331"/>
          </a:xfrm>
          <a:prstGeom prst="rect">
            <a:avLst/>
          </a:prstGeom>
          <a:noFill/>
        </p:spPr>
        <p:txBody>
          <a:bodyPr wrap="square" rtlCol="0">
            <a:spAutoFit/>
          </a:bodyPr>
          <a:lstStyle/>
          <a:p>
            <a:r>
              <a:rPr lang="ru-RU" dirty="0">
                <a:solidFill>
                  <a:srgbClr val="FF0000"/>
                </a:solidFill>
              </a:rPr>
              <a:t>Италия </a:t>
            </a:r>
          </a:p>
          <a:p>
            <a:endParaRPr lang="ru-RU" dirty="0">
              <a:solidFill>
                <a:srgbClr val="FF0000"/>
              </a:solidFill>
            </a:endParaRPr>
          </a:p>
        </p:txBody>
      </p:sp>
      <p:sp>
        <p:nvSpPr>
          <p:cNvPr id="81" name="TextBox 80"/>
          <p:cNvSpPr txBox="1"/>
          <p:nvPr/>
        </p:nvSpPr>
        <p:spPr>
          <a:xfrm>
            <a:off x="2287338" y="1986519"/>
            <a:ext cx="2650173" cy="830997"/>
          </a:xfrm>
          <a:prstGeom prst="rect">
            <a:avLst/>
          </a:prstGeom>
          <a:noFill/>
        </p:spPr>
        <p:txBody>
          <a:bodyPr wrap="square" rtlCol="0">
            <a:spAutoFit/>
          </a:bodyPr>
          <a:lstStyle/>
          <a:p>
            <a:pPr algn="r"/>
            <a:r>
              <a:rPr lang="ru-RU" dirty="0">
                <a:solidFill>
                  <a:srgbClr val="C00000"/>
                </a:solidFill>
              </a:rPr>
              <a:t>Польша </a:t>
            </a:r>
          </a:p>
          <a:p>
            <a:pPr marL="171450" lvl="0" indent="-171450" algn="r">
              <a:buFont typeface="Arial" panose="020B0604020202020204" pitchFamily="34" charset="0"/>
              <a:buChar char="•"/>
            </a:pPr>
            <a:r>
              <a:rPr lang="ru-RU" sz="1000" dirty="0">
                <a:solidFill>
                  <a:srgbClr val="C00000"/>
                </a:solidFill>
              </a:rPr>
              <a:t>Центр «Амида», </a:t>
            </a:r>
            <a:r>
              <a:rPr lang="ru-RU" sz="1000" dirty="0" err="1">
                <a:solidFill>
                  <a:srgbClr val="C00000"/>
                </a:solidFill>
              </a:rPr>
              <a:t>г.Краков</a:t>
            </a:r>
            <a:r>
              <a:rPr lang="ru-RU" sz="1000" dirty="0">
                <a:solidFill>
                  <a:srgbClr val="C00000"/>
                </a:solidFill>
              </a:rPr>
              <a:t> </a:t>
            </a:r>
          </a:p>
          <a:p>
            <a:pPr marL="171450" lvl="0" indent="-171450" algn="r">
              <a:buFont typeface="Arial" panose="020B0604020202020204" pitchFamily="34" charset="0"/>
              <a:buChar char="•"/>
            </a:pPr>
            <a:r>
              <a:rPr lang="ru-RU" sz="1000" dirty="0">
                <a:solidFill>
                  <a:srgbClr val="C00000"/>
                </a:solidFill>
              </a:rPr>
              <a:t>Международная система центров «Центр Бронникова - Польша</a:t>
            </a:r>
            <a:r>
              <a:rPr lang="ru-RU" sz="1000" dirty="0" smtClean="0">
                <a:solidFill>
                  <a:srgbClr val="C00000"/>
                </a:solidFill>
              </a:rPr>
              <a:t>»</a:t>
            </a:r>
            <a:endParaRPr lang="ru-RU" dirty="0">
              <a:solidFill>
                <a:srgbClr val="C00000"/>
              </a:solidFill>
            </a:endParaRPr>
          </a:p>
        </p:txBody>
      </p:sp>
      <p:sp>
        <p:nvSpPr>
          <p:cNvPr id="83" name="TextBox 82"/>
          <p:cNvSpPr txBox="1"/>
          <p:nvPr/>
        </p:nvSpPr>
        <p:spPr>
          <a:xfrm>
            <a:off x="3806340" y="1272125"/>
            <a:ext cx="2650173" cy="954107"/>
          </a:xfrm>
          <a:prstGeom prst="rect">
            <a:avLst/>
          </a:prstGeom>
          <a:noFill/>
        </p:spPr>
        <p:txBody>
          <a:bodyPr wrap="square" rtlCol="0">
            <a:spAutoFit/>
          </a:bodyPr>
          <a:lstStyle/>
          <a:p>
            <a:pPr algn="r"/>
            <a:r>
              <a:rPr lang="ru-RU" dirty="0">
                <a:solidFill>
                  <a:srgbClr val="A81863"/>
                </a:solidFill>
              </a:rPr>
              <a:t>Казахстан </a:t>
            </a:r>
          </a:p>
          <a:p>
            <a:pPr marL="171450" lvl="0" indent="-171450" algn="r">
              <a:buFont typeface="Arial" panose="020B0604020202020204" pitchFamily="34" charset="0"/>
              <a:buChar char="•"/>
            </a:pPr>
            <a:r>
              <a:rPr lang="ru-RU" sz="1000" dirty="0">
                <a:solidFill>
                  <a:srgbClr val="A81863"/>
                </a:solidFill>
              </a:rPr>
              <a:t>Международная система </a:t>
            </a:r>
            <a:r>
              <a:rPr lang="ru-RU" sz="1000" dirty="0" smtClean="0">
                <a:solidFill>
                  <a:srgbClr val="A81863"/>
                </a:solidFill>
              </a:rPr>
              <a:t>центров «Центр </a:t>
            </a:r>
            <a:r>
              <a:rPr lang="ru-RU" sz="1000" dirty="0">
                <a:solidFill>
                  <a:srgbClr val="A81863"/>
                </a:solidFill>
              </a:rPr>
              <a:t>Бронникова  Казахстан» </a:t>
            </a:r>
          </a:p>
          <a:p>
            <a:pPr algn="r"/>
            <a:endParaRPr lang="ru-RU" dirty="0">
              <a:solidFill>
                <a:srgbClr val="A81863"/>
              </a:solidFill>
            </a:endParaRPr>
          </a:p>
        </p:txBody>
      </p:sp>
      <p:sp>
        <p:nvSpPr>
          <p:cNvPr id="87" name="TextBox 86"/>
          <p:cNvSpPr txBox="1"/>
          <p:nvPr/>
        </p:nvSpPr>
        <p:spPr>
          <a:xfrm>
            <a:off x="6250868" y="4045979"/>
            <a:ext cx="3313663" cy="677108"/>
          </a:xfrm>
          <a:prstGeom prst="rect">
            <a:avLst/>
          </a:prstGeom>
          <a:noFill/>
        </p:spPr>
        <p:txBody>
          <a:bodyPr wrap="square" rtlCol="0">
            <a:spAutoFit/>
          </a:bodyPr>
          <a:lstStyle/>
          <a:p>
            <a:pPr algn="r"/>
            <a:r>
              <a:rPr lang="ru-RU" dirty="0">
                <a:solidFill>
                  <a:srgbClr val="00B050"/>
                </a:solidFill>
              </a:rPr>
              <a:t>Япония </a:t>
            </a:r>
          </a:p>
          <a:p>
            <a:pPr marL="171450" lvl="0" indent="-171450" algn="r">
              <a:buFont typeface="Arial" panose="020B0604020202020204" pitchFamily="34" charset="0"/>
              <a:buChar char="•"/>
            </a:pPr>
            <a:r>
              <a:rPr lang="ru-RU" sz="1000" dirty="0">
                <a:solidFill>
                  <a:srgbClr val="00B050"/>
                </a:solidFill>
              </a:rPr>
              <a:t>Целостный научно-исследовательский институт, г. Токио</a:t>
            </a:r>
          </a:p>
        </p:txBody>
      </p:sp>
    </p:spTree>
    <p:extLst>
      <p:ext uri="{BB962C8B-B14F-4D97-AF65-F5344CB8AC3E}">
        <p14:creationId xmlns:p14="http://schemas.microsoft.com/office/powerpoint/2010/main" val="84934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0428" y="581254"/>
            <a:ext cx="8632752" cy="769426"/>
          </a:xfrm>
        </p:spPr>
        <p:txBody>
          <a:bodyPr vert="horz" lIns="91440" tIns="45720" rIns="91440" bIns="45720" rtlCol="0" anchor="t">
            <a:normAutofit/>
          </a:bodyPr>
          <a:lstStyle/>
          <a:p>
            <a:pPr algn="r"/>
            <a:r>
              <a:rPr lang="ru-RU" sz="3000" dirty="0"/>
              <a:t>Приглашаем к участию в программе:</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14</a:t>
            </a:r>
          </a:p>
        </p:txBody>
      </p:sp>
      <p:sp>
        <p:nvSpPr>
          <p:cNvPr id="8" name="Объект 2"/>
          <p:cNvSpPr>
            <a:spLocks noGrp="1"/>
          </p:cNvSpPr>
          <p:nvPr>
            <p:ph idx="1"/>
          </p:nvPr>
        </p:nvSpPr>
        <p:spPr>
          <a:xfrm>
            <a:off x="858978" y="1302280"/>
            <a:ext cx="8946914" cy="5209356"/>
          </a:xfrm>
        </p:spPr>
        <p:txBody>
          <a:bodyPr vert="horz" lIns="91440" tIns="45720" rIns="91440" bIns="45720" rtlCol="0">
            <a:noAutofit/>
          </a:bodyPr>
          <a:lstStyle/>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I.    СЛЕПЫЕ И СЛАБОВИДЯЩИЕ – ПАЦИЕНТЫ.</a:t>
            </a:r>
          </a:p>
          <a:p>
            <a:pPr marL="360363"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От каждой страны на конкурсной основе для реабилитации отбирается 10 пациентов в возрасте от 7 до 14 лет, учитывая не только характер и сложность патологии, но и желание родителей, представляющих данного ребенка.</a:t>
            </a:r>
          </a:p>
          <a:p>
            <a:pPr marL="360363"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Специалисты гарантируют развитие способности видения у слепых и слабовидящих детей и участие в телепередачах, что в свою очередь будет создавать имя ребенку и его семье.</a:t>
            </a:r>
          </a:p>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II.  ВРАЧИ И УЧЕНЫЕ – МЕДИЦИНА ПРОЕКТИРОВАНИЯ И СОПРОВОЖДЕНИЯ.</a:t>
            </a:r>
          </a:p>
          <a:p>
            <a:pPr marL="360363"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С каждой страны подбирается группа независимых экспертов, заинтересованных участвовать в международной программе.</a:t>
            </a:r>
          </a:p>
          <a:p>
            <a:pPr marL="360363"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Это даст:</a:t>
            </a:r>
          </a:p>
          <a:p>
            <a:pPr marL="10810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знакомство с Методом;</a:t>
            </a:r>
          </a:p>
          <a:p>
            <a:pPr marL="10810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участие в научно – исследовательских Программах с последующей публикацией коллективных научных работ;</a:t>
            </a:r>
          </a:p>
          <a:p>
            <a:pPr marL="10810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создание международного имени: участие в конференциях, симпозиумах, телепередачах;</a:t>
            </a:r>
          </a:p>
          <a:p>
            <a:pPr marL="10810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участие в последующих научно – исследовательских программах по использованию и распространению метода в различных отраслях медицины, науки, образования, спорта и др.</a:t>
            </a:r>
          </a:p>
          <a:p>
            <a:pPr marL="45720" indent="0" defTabSz="914400">
              <a:spcBef>
                <a:spcPts val="0"/>
              </a:spcBef>
              <a:buClr>
                <a:srgbClr val="3691AA">
                  <a:lumMod val="75000"/>
                </a:srgbClr>
              </a:buClr>
              <a:buSzPct val="100000"/>
              <a:buNone/>
            </a:pPr>
            <a:endParaRPr lang="ru-RU" sz="1500" dirty="0">
              <a:solidFill>
                <a:srgbClr val="3691AA">
                  <a:lumMod val="75000"/>
                </a:srgbClr>
              </a:solidFill>
              <a:latin typeface="Georgia"/>
            </a:endParaRPr>
          </a:p>
        </p:txBody>
      </p:sp>
    </p:spTree>
    <p:extLst>
      <p:ext uri="{BB962C8B-B14F-4D97-AF65-F5344CB8AC3E}">
        <p14:creationId xmlns:p14="http://schemas.microsoft.com/office/powerpoint/2010/main" val="251006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15</a:t>
            </a:r>
          </a:p>
        </p:txBody>
      </p:sp>
      <p:sp>
        <p:nvSpPr>
          <p:cNvPr id="8" name="Объект 2"/>
          <p:cNvSpPr>
            <a:spLocks noGrp="1"/>
          </p:cNvSpPr>
          <p:nvPr>
            <p:ph idx="1"/>
          </p:nvPr>
        </p:nvSpPr>
        <p:spPr>
          <a:xfrm>
            <a:off x="858978" y="1302280"/>
            <a:ext cx="8946914" cy="5209356"/>
          </a:xfrm>
        </p:spPr>
        <p:txBody>
          <a:bodyPr vert="horz" lIns="91440" tIns="45720" rIns="91440" bIns="45720" rtlCol="0">
            <a:noAutofit/>
          </a:bodyPr>
          <a:lstStyle/>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III.   СТРАХОВЫЕ КОМПАНИИ - ИНВЕСТОРЫ.</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Участие с каждой страны по одной страховой компании, которая на конкурсной основе входит в Программу для финансирования реабилитации группы слепых и слабовидящих детей;</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участвующая в данной Программе страховая компания получает международную рекламу и мировое имя;</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получает эксклюзивные права для ведения такой работы в своей стране по программе «Мир зрения и видения».</a:t>
            </a:r>
          </a:p>
          <a:p>
            <a:pPr marL="45720" indent="0" algn="just"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IV.   ТУРИСТИЧЕСКИЕ КОМПАНИИ.</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Туристическая компания обеспечивают группу слепых и слабовидящих детей, их родителей, сопровождающих лиц: приезд туда и обратно, организацию проживания, культурную программу;</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компания получает имя, будет рекламироваться на телевидении в своей стране и в странах участниц Программы;</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компания получает эксклюзивные права для работы   в своей стране по программе «Мир зрения и видения».</a:t>
            </a:r>
          </a:p>
          <a:p>
            <a:pPr marL="45720" indent="0"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defTabSz="914400">
              <a:spcBef>
                <a:spcPts val="0"/>
              </a:spcBef>
              <a:buClr>
                <a:srgbClr val="3691AA">
                  <a:lumMod val="75000"/>
                </a:srgbClr>
              </a:buClr>
              <a:buSzPct val="100000"/>
              <a:buNone/>
            </a:pPr>
            <a:endParaRPr lang="ru-RU" sz="1500" dirty="0">
              <a:solidFill>
                <a:srgbClr val="3691AA">
                  <a:lumMod val="75000"/>
                </a:srgbClr>
              </a:solidFill>
              <a:latin typeface="Georgia"/>
            </a:endParaRPr>
          </a:p>
        </p:txBody>
      </p:sp>
    </p:spTree>
    <p:extLst>
      <p:ext uri="{BB962C8B-B14F-4D97-AF65-F5344CB8AC3E}">
        <p14:creationId xmlns:p14="http://schemas.microsoft.com/office/powerpoint/2010/main" val="362583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16</a:t>
            </a:r>
          </a:p>
        </p:txBody>
      </p:sp>
      <p:sp>
        <p:nvSpPr>
          <p:cNvPr id="8" name="Объект 2"/>
          <p:cNvSpPr>
            <a:spLocks noGrp="1"/>
          </p:cNvSpPr>
          <p:nvPr>
            <p:ph idx="1"/>
          </p:nvPr>
        </p:nvSpPr>
        <p:spPr>
          <a:xfrm>
            <a:off x="858978" y="1302280"/>
            <a:ext cx="8946914" cy="5209356"/>
          </a:xfrm>
        </p:spPr>
        <p:txBody>
          <a:bodyPr vert="horz" lIns="91440" tIns="45720" rIns="91440" bIns="45720" rtlCol="0">
            <a:noAutofit/>
          </a:bodyPr>
          <a:lstStyle/>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V.   ИНСТИТУТЫ – РАЗВИТИЕ МЕТОДА.</a:t>
            </a:r>
          </a:p>
          <a:p>
            <a:pPr marL="360363"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Приглашается участвовать в программе «Мир зрения и видения» несколько институтов от каждой страны, занимающихся подготовкой социальных работников:</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распространение и внедрение Метода необходимого для подготовки социальных работников по оздоровлению и реабилитации слепых и слабовидящих людей;</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участие в научно – исследовательских Программах по изучению и внедрению Метода;</a:t>
            </a:r>
          </a:p>
          <a:p>
            <a:pPr marL="992188" algn="just" defTabSz="914400">
              <a:spcBef>
                <a:spcPts val="0"/>
              </a:spcBef>
              <a:buClr>
                <a:srgbClr val="3691AA">
                  <a:lumMod val="75000"/>
                </a:srgbClr>
              </a:buClr>
              <a:buSzPct val="100000"/>
              <a:buFont typeface="+mj-lt"/>
              <a:buAutoNum type="arabicParenR"/>
            </a:pPr>
            <a:r>
              <a:rPr lang="ru-RU" sz="1500" dirty="0">
                <a:solidFill>
                  <a:srgbClr val="3691AA">
                    <a:lumMod val="75000"/>
                  </a:srgbClr>
                </a:solidFill>
                <a:latin typeface="Georgia"/>
              </a:rPr>
              <a:t>создание телемостов между специалистами, работающими по программе «Мир зрения и видения» для обсуждения поэтапной работы и результатов данной программы с одной стороны и студентами, преподавателями, руководителями институтов, готовящих социальных работников с другой стороны.</a:t>
            </a:r>
          </a:p>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VI.   ТЕЛЕКОМПАНИИ – РЕКЛАМА.</a:t>
            </a:r>
          </a:p>
          <a:p>
            <a:pPr marL="360363"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Для освещения практической работы приглашаются, на конкурсной основе, ведущие телекомпании от каждой участвующей в Программе страны. Только одной телекомпании будут даны эксклюзивные права на освещение результатов программы в своей стране.</a:t>
            </a:r>
          </a:p>
          <a:p>
            <a:pPr marL="45720"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VII.   ВЕДУЩИЕ ГАЗЕТЫ И ЖУРНАЛЫ – РЕКЛАМА, ИНФОРМИРОВАНИЕ, НАУЧНЫЕ ПУБЛИКАЦИИ.</a:t>
            </a:r>
          </a:p>
          <a:p>
            <a:pPr marL="360363" indent="0" algn="just" defTabSz="914400">
              <a:spcBef>
                <a:spcPts val="0"/>
              </a:spcBef>
              <a:buClr>
                <a:srgbClr val="3691AA">
                  <a:lumMod val="75000"/>
                </a:srgbClr>
              </a:buClr>
              <a:buSzPct val="100000"/>
              <a:buNone/>
            </a:pPr>
            <a:r>
              <a:rPr lang="ru-RU" sz="1500" dirty="0">
                <a:solidFill>
                  <a:srgbClr val="3691AA">
                    <a:lumMod val="75000"/>
                  </a:srgbClr>
                </a:solidFill>
                <a:latin typeface="Georgia"/>
              </a:rPr>
              <a:t>В каждой стране, на конкурсной основе, будут выбраны несколько популярных журналов и   популярных газет для освещения в своей стране результатов работы Программы, им будут даны эксклюзивные права для этой работы в своей стране.</a:t>
            </a:r>
          </a:p>
          <a:p>
            <a:pPr marL="45720" indent="0" algn="just"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defTabSz="914400">
              <a:spcBef>
                <a:spcPts val="0"/>
              </a:spcBef>
              <a:buClr>
                <a:srgbClr val="3691AA">
                  <a:lumMod val="75000"/>
                </a:srgbClr>
              </a:buClr>
              <a:buSzPct val="100000"/>
              <a:buNone/>
            </a:pPr>
            <a:endParaRPr lang="ru-RU" sz="1500" dirty="0">
              <a:solidFill>
                <a:srgbClr val="3691AA">
                  <a:lumMod val="75000"/>
                </a:srgbClr>
              </a:solidFill>
              <a:latin typeface="Georgia"/>
            </a:endParaRPr>
          </a:p>
          <a:p>
            <a:pPr marL="45720" indent="0" defTabSz="914400">
              <a:spcBef>
                <a:spcPts val="0"/>
              </a:spcBef>
              <a:buClr>
                <a:srgbClr val="3691AA">
                  <a:lumMod val="75000"/>
                </a:srgbClr>
              </a:buClr>
              <a:buSzPct val="100000"/>
              <a:buNone/>
            </a:pPr>
            <a:endParaRPr lang="ru-RU" sz="1500" dirty="0">
              <a:solidFill>
                <a:srgbClr val="3691AA">
                  <a:lumMod val="75000"/>
                </a:srgbClr>
              </a:solidFill>
              <a:latin typeface="Georgia"/>
            </a:endParaRPr>
          </a:p>
        </p:txBody>
      </p:sp>
    </p:spTree>
    <p:extLst>
      <p:ext uri="{BB962C8B-B14F-4D97-AF65-F5344CB8AC3E}">
        <p14:creationId xmlns:p14="http://schemas.microsoft.com/office/powerpoint/2010/main" val="100367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62107" y="451430"/>
            <a:ext cx="7370150" cy="1487327"/>
          </a:xfrm>
        </p:spPr>
        <p:txBody>
          <a:bodyPr vert="horz" lIns="91440" tIns="45720" rIns="91440" bIns="45720" rtlCol="0" anchor="t">
            <a:normAutofit/>
          </a:bodyPr>
          <a:lstStyle/>
          <a:p>
            <a:pPr algn="r"/>
            <a:r>
              <a:rPr lang="ru-RU" dirty="0"/>
              <a:t>Отзывы участников программы с проблемами зрения</a:t>
            </a:r>
          </a:p>
        </p:txBody>
      </p:sp>
      <p:sp>
        <p:nvSpPr>
          <p:cNvPr id="8"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17</a:t>
            </a:r>
          </a:p>
        </p:txBody>
      </p:sp>
      <p:sp>
        <p:nvSpPr>
          <p:cNvPr id="9" name="Объект 2"/>
          <p:cNvSpPr>
            <a:spLocks noGrp="1"/>
          </p:cNvSpPr>
          <p:nvPr>
            <p:ph sz="half" idx="1"/>
          </p:nvPr>
        </p:nvSpPr>
        <p:spPr>
          <a:xfrm>
            <a:off x="1990165" y="2267658"/>
            <a:ext cx="6521823" cy="4100041"/>
          </a:xfrm>
        </p:spPr>
        <p:txBody>
          <a:bodyPr vert="horz" lIns="91440" tIns="45720" rIns="91440" bIns="45720" rtlCol="0">
            <a:noAutofit/>
          </a:bodyPr>
          <a:lstStyle/>
          <a:p>
            <a:pPr marL="44450" indent="307975" algn="just" defTabSz="914400">
              <a:lnSpc>
                <a:spcPct val="80000"/>
              </a:lnSpc>
              <a:spcBef>
                <a:spcPts val="600"/>
              </a:spcBef>
              <a:buClr>
                <a:srgbClr val="3691AA">
                  <a:lumMod val="75000"/>
                </a:srgbClr>
              </a:buClr>
              <a:buSzPct val="100000"/>
              <a:buNone/>
            </a:pPr>
            <a:r>
              <a:rPr lang="ru-RU" sz="1500" dirty="0">
                <a:solidFill>
                  <a:schemeClr val="tx1"/>
                </a:solidFill>
                <a:latin typeface="Georgia"/>
              </a:rPr>
              <a:t>«В 11 лет в результате взрыва огнетушителя у меня повредились глаза. Были проведены операция по удалению левого глаза, операция по удалению катаракты на правом глазу. Из-за остатков меди в правом глазу и повреждения сетчатки зрение постоянно снижалась до настоящего уровня - 0,5%. Я начал обучаться методу «Информационное развитие человека» в 2004 году. Уже на первой ступени я начал видеть различные вещи. А на второй мне разрешили их смотреть. Было очень легко открыть экран, менять его цвета, создавать картинки, числа, фигуры и т.д. Очень легко работается с таблицами. Мне очень нравится создавать объемные разноцветные кубы с различным количеством клеток, чисел, фигур. Это потрясающе, когда ты можешь «сохранить» этот объем информации, а потом по команде через какое-то время вывести его на экран и все еще видеть его очень четко. Было очень интересно создавать вокруг себя 6 экранов с фильмами, потом можно выйти за пределы этого объема и наблюдать за ними со стороны. Я очень хорошо различаю цвета - они на экране у меня отображаются. Мы много работаем по медицинской программе. Я хорошо вижу свой организм изнутри - очень четко.</a:t>
            </a:r>
          </a:p>
          <a:p>
            <a:pPr marL="44450" indent="307975" algn="just" defTabSz="914400">
              <a:lnSpc>
                <a:spcPct val="80000"/>
              </a:lnSpc>
              <a:spcBef>
                <a:spcPts val="600"/>
              </a:spcBef>
              <a:buClr>
                <a:srgbClr val="3691AA">
                  <a:lumMod val="75000"/>
                </a:srgbClr>
              </a:buClr>
              <a:buSzPct val="100000"/>
              <a:buNone/>
            </a:pPr>
            <a:r>
              <a:rPr lang="ru-RU" sz="1500" dirty="0">
                <a:solidFill>
                  <a:schemeClr val="tx1"/>
                </a:solidFill>
                <a:latin typeface="Georgia"/>
              </a:rPr>
              <a:t>Сейчас, когда все работает так хорошо и четко, я буду работать над своим правым глазом, чтобы восстановить его зрительную функцию, используя возможности психобиокомпьютера».</a:t>
            </a:r>
          </a:p>
        </p:txBody>
      </p:sp>
      <p:pic>
        <p:nvPicPr>
          <p:cNvPr id="10" name="Рисунок 9" descr="C:\Users\CE9C~1\AppData\Local\Temp\FineReader12.00\media\image93.jpeg"/>
          <p:cNvPicPr/>
          <p:nvPr/>
        </p:nvPicPr>
        <p:blipFill>
          <a:blip r:embed="rId2">
            <a:extLst>
              <a:ext uri="{28A0092B-C50C-407E-A947-70E740481C1C}">
                <a14:useLocalDpi xmlns:a14="http://schemas.microsoft.com/office/drawing/2010/main" val="0"/>
              </a:ext>
            </a:extLst>
          </a:blip>
          <a:srcRect/>
          <a:stretch>
            <a:fillRect/>
          </a:stretch>
        </p:blipFill>
        <p:spPr bwMode="auto">
          <a:xfrm>
            <a:off x="8980173" y="1741425"/>
            <a:ext cx="2115185" cy="2736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Прямоугольник 4"/>
          <p:cNvSpPr/>
          <p:nvPr/>
        </p:nvSpPr>
        <p:spPr>
          <a:xfrm>
            <a:off x="2105537" y="1645087"/>
            <a:ext cx="6001871" cy="535531"/>
          </a:xfrm>
          <a:prstGeom prst="rect">
            <a:avLst/>
          </a:prstGeom>
        </p:spPr>
        <p:txBody>
          <a:bodyPr wrap="square">
            <a:spAutoFit/>
          </a:bodyPr>
          <a:lstStyle/>
          <a:p>
            <a:pPr algn="just">
              <a:lnSpc>
                <a:spcPct val="80000"/>
              </a:lnSpc>
              <a:spcAft>
                <a:spcPts val="0"/>
              </a:spcAft>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ДИАГНОЗ</a:t>
            </a:r>
            <a:endParaRPr lang="ru-RU" sz="1600" b="1"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удаление левого глаза, функция правого глаза - 0,5%</a:t>
            </a:r>
            <a:endParaRPr lang="ru-RU"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8980173" y="4637906"/>
            <a:ext cx="2115185" cy="656013"/>
          </a:xfrm>
          <a:prstGeom prst="rect">
            <a:avLst/>
          </a:prstGeom>
        </p:spPr>
        <p:txBody>
          <a:bodyPr wrap="square">
            <a:spAutoFit/>
          </a:bodyPr>
          <a:lstStyle/>
          <a:p>
            <a:pPr algn="ctr">
              <a:lnSpc>
                <a:spcPts val="2300"/>
              </a:lnSpc>
              <a:spcAft>
                <a:spcPts val="550"/>
              </a:spcAft>
            </a:pPr>
            <a:r>
              <a:rPr lang="ru-RU" sz="1600" b="1" dirty="0">
                <a:solidFill>
                  <a:srgbClr val="231F20"/>
                </a:solidFill>
                <a:latin typeface="Georgia" panose="02040502050405020303" pitchFamily="18" charset="0"/>
                <a:ea typeface="Microsoft Sans Serif" panose="020B0604020202020204" pitchFamily="34" charset="0"/>
                <a:cs typeface="Times New Roman" panose="02020603050405020304" pitchFamily="18" charset="0"/>
              </a:rPr>
              <a:t>ВИССЕР ЯН, НИДЕРЛАНДЫ</a:t>
            </a:r>
            <a:endParaRPr lang="ru-RU" sz="1600" b="1" dirty="0">
              <a:solidFill>
                <a:srgbClr val="000000"/>
              </a:solidFill>
              <a:effectLst/>
              <a:latin typeface="Georgia" panose="02040502050405020303" pitchFamily="18" charset="0"/>
              <a:ea typeface="Microsoft Sans Serif"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8695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18</a:t>
            </a:r>
          </a:p>
        </p:txBody>
      </p:sp>
      <p:sp>
        <p:nvSpPr>
          <p:cNvPr id="9" name="Объект 2"/>
          <p:cNvSpPr>
            <a:spLocks noGrp="1"/>
          </p:cNvSpPr>
          <p:nvPr>
            <p:ph sz="half" idx="1"/>
          </p:nvPr>
        </p:nvSpPr>
        <p:spPr>
          <a:xfrm>
            <a:off x="1680883" y="1616497"/>
            <a:ext cx="6831106" cy="4478653"/>
          </a:xfrm>
        </p:spPr>
        <p:txBody>
          <a:bodyPr vert="horz" lIns="91440" tIns="45720" rIns="91440" bIns="45720" rtlCol="0">
            <a:noAutofit/>
          </a:bodyPr>
          <a:lstStyle/>
          <a:p>
            <a:pPr marL="0" indent="363538"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 1,5 года мне удалили левый глаз, а в 3 - правый. Будучи ребенком, конечно, мне пришлось с этим просто смириться. До определенного возраста я не предпринимала никаких попыток увидеть что-либо, ведь я знала, что глаз у меня просто нет. Но в 2005 году я узнала о методе Бронникова и о возможностях, которые он дает, и решила попробовать.</a:t>
            </a:r>
            <a:endParaRPr lang="ru-RU" dirty="0">
              <a:solidFill>
                <a:srgbClr val="000000"/>
              </a:solidFill>
              <a:latin typeface="Microsoft Sans Serif" panose="020B0604020202020204" pitchFamily="34" charset="0"/>
              <a:ea typeface="Microsoft Sans Serif" panose="020B0604020202020204" pitchFamily="34" charset="0"/>
            </a:endParaRPr>
          </a:p>
          <a:p>
            <a:pPr marL="0" indent="363538"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У меня не возникло никаких проблем с открытием </a:t>
            </a:r>
            <a:r>
              <a:rPr lang="ru-RU" sz="1600"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психобиокомпьютера</a:t>
            </a: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 - смена цветов, создание фигур, запахи и звуки, и ощущения, которые они вызывают в моем теле. Когда я спрашиваю у </a:t>
            </a:r>
            <a:r>
              <a:rPr lang="ru-RU" sz="1600"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психобиокомпьютера</a:t>
            </a: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 какого цвета карточка передо мной, я вижу цвет, слышу его звук, ощущаю его вибрацию.</a:t>
            </a:r>
            <a:endParaRPr lang="ru-RU" dirty="0">
              <a:solidFill>
                <a:srgbClr val="000000"/>
              </a:solidFill>
              <a:latin typeface="Microsoft Sans Serif" panose="020B0604020202020204" pitchFamily="34" charset="0"/>
              <a:ea typeface="Microsoft Sans Serif" panose="020B0604020202020204" pitchFamily="34" charset="0"/>
            </a:endParaRPr>
          </a:p>
          <a:p>
            <a:pPr marL="0" indent="363538"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Немного сложно работать с изображениями, в частности видеть перед собой экран и одновременно в нем находиться. Еще сложнее увидеть на экране какие-то вещи. Я паниковала: как выглядит пчела, как выглядят муравьи? Но нас научили, что нужно просто отдавать команду и изображение будет, а не думать и анализировать.</a:t>
            </a:r>
            <a:endParaRPr lang="ru-RU" dirty="0">
              <a:solidFill>
                <a:srgbClr val="000000"/>
              </a:solidFill>
              <a:latin typeface="Microsoft Sans Serif" panose="020B0604020202020204" pitchFamily="34" charset="0"/>
              <a:ea typeface="Microsoft Sans Serif" panose="020B0604020202020204" pitchFamily="34" charset="0"/>
            </a:endParaRPr>
          </a:p>
          <a:p>
            <a:pPr marL="0" indent="363538"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Очень нравится работать с таблицами! Легко создаются кубы с таблицами, четко видно цифры. Цифры - рельефные.</a:t>
            </a:r>
            <a:endParaRPr lang="ru-RU" dirty="0">
              <a:solidFill>
                <a:srgbClr val="000000"/>
              </a:solidFill>
              <a:latin typeface="Microsoft Sans Serif" panose="020B0604020202020204" pitchFamily="34" charset="0"/>
              <a:ea typeface="Microsoft Sans Serif" panose="020B0604020202020204" pitchFamily="34" charset="0"/>
            </a:endParaRPr>
          </a:p>
          <a:p>
            <a:pPr marL="0" indent="363538"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Конечно, я прикладываю много усилий к наработке видения, но они оправдывают результат.</a:t>
            </a:r>
            <a:endParaRPr lang="ru-RU" dirty="0">
              <a:solidFill>
                <a:srgbClr val="000000"/>
              </a:solidFill>
              <a:latin typeface="Microsoft Sans Serif" panose="020B0604020202020204" pitchFamily="34" charset="0"/>
              <a:ea typeface="Microsoft Sans Serif" panose="020B0604020202020204" pitchFamily="34" charset="0"/>
            </a:endParaRPr>
          </a:p>
          <a:p>
            <a:pPr marL="0" indent="363538"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Сейчас я стажируюсь, чтобы стать специалистом метода «Информационное развитие человека» и подарить другим людям эту уникальную возможность</a:t>
            </a:r>
            <a:r>
              <a:rPr lang="ru-RU" sz="1500" dirty="0">
                <a:solidFill>
                  <a:srgbClr val="3691AA">
                    <a:lumMod val="75000"/>
                  </a:srgbClr>
                </a:solidFill>
                <a:latin typeface="Georgia"/>
              </a:rPr>
              <a:t>.</a:t>
            </a:r>
          </a:p>
        </p:txBody>
      </p:sp>
      <p:sp>
        <p:nvSpPr>
          <p:cNvPr id="5" name="Прямоугольник 4"/>
          <p:cNvSpPr/>
          <p:nvPr/>
        </p:nvSpPr>
        <p:spPr>
          <a:xfrm>
            <a:off x="1680883" y="799061"/>
            <a:ext cx="6001871" cy="646331"/>
          </a:xfrm>
          <a:prstGeom prst="rect">
            <a:avLst/>
          </a:prstGeom>
        </p:spPr>
        <p:txBody>
          <a:bodyPr wrap="square">
            <a:spAutoFit/>
          </a:bodyPr>
          <a:lstStyle/>
          <a:p>
            <a:pPr algn="just">
              <a:spcAft>
                <a:spcPts val="0"/>
              </a:spcAft>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ДИАГНОЗ</a:t>
            </a:r>
            <a:endParaRPr lang="ru-RU" sz="1600" b="1"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удалены оба глаза (бластома сетчатки глаза)</a:t>
            </a:r>
            <a:endParaRPr lang="ru-RU"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8980173" y="4637906"/>
            <a:ext cx="2115185" cy="656013"/>
          </a:xfrm>
          <a:prstGeom prst="rect">
            <a:avLst/>
          </a:prstGeom>
        </p:spPr>
        <p:txBody>
          <a:bodyPr wrap="square">
            <a:spAutoFit/>
          </a:bodyPr>
          <a:lstStyle/>
          <a:p>
            <a:pPr algn="ctr">
              <a:lnSpc>
                <a:spcPts val="2300"/>
              </a:lnSpc>
              <a:spcAft>
                <a:spcPts val="230"/>
              </a:spcAft>
            </a:pPr>
            <a:r>
              <a:rPr lang="ru-RU" sz="1600" b="1" dirty="0">
                <a:solidFill>
                  <a:srgbClr val="231F20"/>
                </a:solidFill>
                <a:latin typeface="Georgia" panose="02040502050405020303" pitchFamily="18" charset="0"/>
                <a:ea typeface="Microsoft Sans Serif" panose="020B0604020202020204" pitchFamily="34" charset="0"/>
                <a:cs typeface="Times New Roman" panose="02020603050405020304" pitchFamily="18" charset="0"/>
              </a:rPr>
              <a:t>ВИССЕР ТИНА, НИДЕРЛАНДЫ</a:t>
            </a:r>
            <a:endParaRPr lang="ru-RU" sz="1600" b="1" dirty="0">
              <a:solidFill>
                <a:srgbClr val="000000"/>
              </a:solidFill>
              <a:effectLst/>
              <a:latin typeface="Georgia" panose="02040502050405020303" pitchFamily="18" charset="0"/>
              <a:ea typeface="Microsoft Sans Serif" panose="020B0604020202020204" pitchFamily="34" charset="0"/>
              <a:cs typeface="Times New Roman" panose="02020603050405020304" pitchFamily="18" charset="0"/>
            </a:endParaRPr>
          </a:p>
        </p:txBody>
      </p:sp>
      <p:pic>
        <p:nvPicPr>
          <p:cNvPr id="13" name="Рисунок 12" descr="C:\Users\CE9C~1\AppData\Local\Temp\FineReader12.00\media\image92.jpeg"/>
          <p:cNvPicPr/>
          <p:nvPr/>
        </p:nvPicPr>
        <p:blipFill>
          <a:blip r:embed="rId2">
            <a:extLst>
              <a:ext uri="{28A0092B-C50C-407E-A947-70E740481C1C}">
                <a14:useLocalDpi xmlns:a14="http://schemas.microsoft.com/office/drawing/2010/main" val="0"/>
              </a:ext>
            </a:extLst>
          </a:blip>
          <a:srcRect/>
          <a:stretch>
            <a:fillRect/>
          </a:stretch>
        </p:blipFill>
        <p:spPr bwMode="auto">
          <a:xfrm>
            <a:off x="8980173" y="1645087"/>
            <a:ext cx="2152015" cy="2767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93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38420" y="1627953"/>
            <a:ext cx="10006218" cy="2474500"/>
          </a:xfrm>
        </p:spPr>
        <p:txBody>
          <a:bodyPr/>
          <a:lstStyle/>
          <a:p>
            <a:pPr algn="ctr" defTabSz="914400">
              <a:lnSpc>
                <a:spcPct val="120000"/>
              </a:lnSpc>
              <a:spcBef>
                <a:spcPts val="600"/>
              </a:spcBef>
              <a:buNone/>
            </a:pPr>
            <a:r>
              <a:rPr lang="ru-RU" sz="4800" cap="small" dirty="0">
                <a:solidFill>
                  <a:srgbClr val="3691AA">
                    <a:lumMod val="50000"/>
                  </a:srgbClr>
                </a:solidFill>
                <a:latin typeface="Georgia"/>
              </a:rPr>
              <a:t>ПРЕЗЕНТАЦИЯ </a:t>
            </a:r>
            <a:br>
              <a:rPr lang="ru-RU" sz="4800" cap="small" dirty="0">
                <a:solidFill>
                  <a:srgbClr val="3691AA">
                    <a:lumMod val="50000"/>
                  </a:srgbClr>
                </a:solidFill>
                <a:latin typeface="Georgia"/>
              </a:rPr>
            </a:br>
            <a:r>
              <a:rPr lang="ru-RU" sz="3600" cap="small" dirty="0">
                <a:solidFill>
                  <a:srgbClr val="3691AA">
                    <a:lumMod val="50000"/>
                  </a:srgbClr>
                </a:solidFill>
                <a:latin typeface="Georgia"/>
              </a:rPr>
              <a:t>МЕЖДУНАРОДНОЙ ПРОГРАММЫ </a:t>
            </a:r>
            <a:r>
              <a:rPr lang="ru-RU" sz="4800" cap="small" dirty="0">
                <a:solidFill>
                  <a:srgbClr val="3691AA">
                    <a:lumMod val="50000"/>
                  </a:srgbClr>
                </a:solidFill>
                <a:latin typeface="Georgia"/>
              </a:rPr>
              <a:t/>
            </a:r>
            <a:br>
              <a:rPr lang="ru-RU" sz="4800" cap="small" dirty="0">
                <a:solidFill>
                  <a:srgbClr val="3691AA">
                    <a:lumMod val="50000"/>
                  </a:srgbClr>
                </a:solidFill>
                <a:latin typeface="Georgia"/>
              </a:rPr>
            </a:br>
            <a:r>
              <a:rPr lang="ru-RU" sz="4800" cap="small" dirty="0">
                <a:solidFill>
                  <a:srgbClr val="3691AA">
                    <a:lumMod val="50000"/>
                  </a:srgbClr>
                </a:solidFill>
                <a:latin typeface="Georgia"/>
              </a:rPr>
              <a:t>«МИР ЗРЕНИЯ И ВИДЕНИЯ»</a:t>
            </a:r>
            <a:endParaRPr lang="ru-RU" sz="4800" b="0" i="0" cap="small" dirty="0">
              <a:solidFill>
                <a:srgbClr val="3691AA">
                  <a:lumMod val="50000"/>
                </a:srgbClr>
              </a:solidFill>
              <a:latin typeface="Georgia"/>
            </a:endParaRPr>
          </a:p>
        </p:txBody>
      </p:sp>
      <p:sp>
        <p:nvSpPr>
          <p:cNvPr id="6"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7"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СИСТЕМА В.М. БРОННИКОВА «ИНФОРМАЦИОННОЕ РАЗВИТИЕ ЧЕЛОВЕКА»</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6202" y="597845"/>
            <a:ext cx="2342068" cy="1579042"/>
          </a:xfrm>
          <a:prstGeom prst="rect">
            <a:avLst/>
          </a:prstGeom>
          <a:effectLst>
            <a:outerShdw blurRad="50800" dist="38100" dir="2700000" algn="tl" rotWithShape="0">
              <a:prstClr val="black">
                <a:alpha val="40000"/>
              </a:prstClr>
            </a:outerShdw>
          </a:effectLst>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16" y="452139"/>
            <a:ext cx="1870455" cy="1870455"/>
          </a:xfrm>
          <a:prstGeom prst="rect">
            <a:avLst/>
          </a:prstGeom>
          <a:effectLst>
            <a:outerShdw blurRad="50800" dist="38100" dir="2700000" algn="tl" rotWithShape="0">
              <a:prstClr val="black">
                <a:alpha val="40000"/>
              </a:prstClr>
            </a:outerShdw>
          </a:effectLst>
        </p:spPr>
      </p:pic>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19</a:t>
            </a:r>
          </a:p>
        </p:txBody>
      </p:sp>
      <p:sp>
        <p:nvSpPr>
          <p:cNvPr id="9" name="Объект 2"/>
          <p:cNvSpPr>
            <a:spLocks noGrp="1"/>
          </p:cNvSpPr>
          <p:nvPr>
            <p:ph sz="half" idx="1"/>
          </p:nvPr>
        </p:nvSpPr>
        <p:spPr>
          <a:xfrm>
            <a:off x="1680883" y="1823404"/>
            <a:ext cx="6831106" cy="4478653"/>
          </a:xfrm>
        </p:spPr>
        <p:txBody>
          <a:bodyPr vert="horz" lIns="91440" tIns="45720" rIns="91440" bIns="45720" rtlCol="0">
            <a:noAutofit/>
          </a:bodyPr>
          <a:lstStyle/>
          <a:p>
            <a:pPr marL="0" indent="444500"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«Еще в раннем детстве у меня возникли проблемы со зрением. Меня возили из больницы в больницу. Я перенесла более 20 операций на глаза. В итоге мне удалили оба глазных яблока.</a:t>
            </a:r>
            <a:endParaRPr lang="ru-RU" dirty="0">
              <a:solidFill>
                <a:srgbClr val="000000"/>
              </a:solidFill>
              <a:latin typeface="Microsoft Sans Serif" panose="020B0604020202020204" pitchFamily="34" charset="0"/>
              <a:ea typeface="Microsoft Sans Serif" panose="020B0604020202020204" pitchFamily="34" charset="0"/>
            </a:endParaRPr>
          </a:p>
          <a:p>
            <a:pPr marL="0" indent="444500"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Когда я начала заниматься по первой ступени - возникли новые для меня ощущения, например, «тепло и холод», поток энергии и вибрация.</a:t>
            </a:r>
            <a:endParaRPr lang="ru-RU" dirty="0">
              <a:solidFill>
                <a:srgbClr val="000000"/>
              </a:solidFill>
              <a:latin typeface="Microsoft Sans Serif" panose="020B0604020202020204" pitchFamily="34" charset="0"/>
              <a:ea typeface="Microsoft Sans Serif" panose="020B0604020202020204" pitchFamily="34" charset="0"/>
            </a:endParaRPr>
          </a:p>
          <a:p>
            <a:pPr marL="0" indent="444500"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Я стала заниматься по II и III ступенями. Вначале было очень сложно. Когда мне говорили «Пусть появится белый экран», мне сложно было даже представить, какой он этот цвет - белый? Или как выглядят разные предметы и фигуры, например, экран - ведь я их никогда не видела. Спасибо настойчивости и упорности специалистов, которые со мной работали.</a:t>
            </a:r>
            <a:endParaRPr lang="ru-RU" dirty="0">
              <a:solidFill>
                <a:srgbClr val="000000"/>
              </a:solidFill>
              <a:latin typeface="Microsoft Sans Serif" panose="020B0604020202020204" pitchFamily="34" charset="0"/>
              <a:ea typeface="Microsoft Sans Serif" panose="020B0604020202020204" pitchFamily="34" charset="0"/>
            </a:endParaRPr>
          </a:p>
          <a:p>
            <a:pPr marL="0" indent="444500"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Сейчас мой экран уже показывает мне основные цвета. Он постоянно увеличивается и начинает показывать контуры окружающих предметов. Я уже могу удерживать табличку 5х5 с цветными фигурками, цифрами. У меня возникла возможность определения фигурок, разложенных на столе. Мой биокомпьютер фиксирует много предметов в пространстве и все чувствует. Самым большим потрясением для меня стало, когда я смогла увидеть свою маму, которая мне так усердно помогала в обучении. Это было неописуемое впечатление!</a:t>
            </a:r>
            <a:endParaRPr lang="ru-RU" dirty="0">
              <a:solidFill>
                <a:srgbClr val="000000"/>
              </a:solidFill>
              <a:latin typeface="Microsoft Sans Serif" panose="020B0604020202020204" pitchFamily="34" charset="0"/>
              <a:ea typeface="Microsoft Sans Serif" panose="020B0604020202020204" pitchFamily="34" charset="0"/>
            </a:endParaRPr>
          </a:p>
          <a:p>
            <a:pPr marL="0" indent="444500"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Сейчас я заканчиваю университет и работаю психологом с детьми. Мой биокомпьютер мне в этом очень помогает».</a:t>
            </a:r>
            <a:endParaRPr lang="ru-RU" sz="1500" dirty="0">
              <a:solidFill>
                <a:srgbClr val="3691AA">
                  <a:lumMod val="75000"/>
                </a:srgbClr>
              </a:solidFill>
              <a:latin typeface="Georgia"/>
            </a:endParaRPr>
          </a:p>
        </p:txBody>
      </p:sp>
      <p:sp>
        <p:nvSpPr>
          <p:cNvPr id="5" name="Прямоугольник 4"/>
          <p:cNvSpPr/>
          <p:nvPr/>
        </p:nvSpPr>
        <p:spPr>
          <a:xfrm>
            <a:off x="1680883" y="981943"/>
            <a:ext cx="6001871" cy="646331"/>
          </a:xfrm>
          <a:prstGeom prst="rect">
            <a:avLst/>
          </a:prstGeom>
        </p:spPr>
        <p:txBody>
          <a:bodyPr wrap="square">
            <a:spAutoFit/>
          </a:bodyPr>
          <a:lstStyle/>
          <a:p>
            <a:pPr>
              <a:spcAft>
                <a:spcPts val="0"/>
              </a:spcAft>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ДИАГНОЗ</a:t>
            </a:r>
            <a:b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b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полная слепота</a:t>
            </a:r>
            <a:endParaRPr lang="ru-RU"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8832257" y="4665465"/>
            <a:ext cx="2115185" cy="682238"/>
          </a:xfrm>
          <a:prstGeom prst="rect">
            <a:avLst/>
          </a:prstGeom>
        </p:spPr>
        <p:txBody>
          <a:bodyPr wrap="square">
            <a:spAutoFit/>
          </a:bodyPr>
          <a:lstStyle/>
          <a:p>
            <a:pPr algn="ctr">
              <a:lnSpc>
                <a:spcPts val="2300"/>
              </a:lnSpc>
              <a:spcAft>
                <a:spcPts val="230"/>
              </a:spcAft>
            </a:pPr>
            <a:r>
              <a:rPr lang="ru-RU" sz="1600"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РОССА АННА, ПОЛЬША</a:t>
            </a:r>
            <a:endParaRPr lang="ru-RU" sz="1600" b="1" dirty="0">
              <a:solidFill>
                <a:srgbClr val="000000"/>
              </a:solidFill>
              <a:effectLst/>
              <a:latin typeface="Georgia" panose="02040502050405020303" pitchFamily="18" charset="0"/>
              <a:ea typeface="Microsoft Sans Serif" panose="020B0604020202020204" pitchFamily="34" charset="0"/>
              <a:cs typeface="Times New Roman" panose="02020603050405020304" pitchFamily="18" charset="0"/>
            </a:endParaRPr>
          </a:p>
        </p:txBody>
      </p:sp>
      <p:pic>
        <p:nvPicPr>
          <p:cNvPr id="10" name="Рисунок 9" descr="C:\Users\CE9C~1\AppData\Local\Temp\FineReader12.00\media\image91.jpeg"/>
          <p:cNvPicPr/>
          <p:nvPr/>
        </p:nvPicPr>
        <p:blipFill>
          <a:blip r:embed="rId2">
            <a:extLst>
              <a:ext uri="{28A0092B-C50C-407E-A947-70E740481C1C}">
                <a14:useLocalDpi xmlns:a14="http://schemas.microsoft.com/office/drawing/2010/main" val="0"/>
              </a:ext>
            </a:extLst>
          </a:blip>
          <a:srcRect/>
          <a:stretch>
            <a:fillRect/>
          </a:stretch>
        </p:blipFill>
        <p:spPr bwMode="auto">
          <a:xfrm>
            <a:off x="8822130" y="1803056"/>
            <a:ext cx="2109470" cy="27616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541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20</a:t>
            </a:r>
          </a:p>
        </p:txBody>
      </p:sp>
      <p:sp>
        <p:nvSpPr>
          <p:cNvPr id="9" name="Объект 2"/>
          <p:cNvSpPr>
            <a:spLocks noGrp="1"/>
          </p:cNvSpPr>
          <p:nvPr>
            <p:ph sz="half" idx="1"/>
          </p:nvPr>
        </p:nvSpPr>
        <p:spPr>
          <a:xfrm>
            <a:off x="1639877" y="1378276"/>
            <a:ext cx="6831106" cy="1814257"/>
          </a:xfrm>
        </p:spPr>
        <p:txBody>
          <a:bodyPr vert="horz" lIns="91440" tIns="45720" rIns="91440" bIns="45720" rtlCol="0">
            <a:noAutofit/>
          </a:bodyPr>
          <a:lstStyle/>
          <a:p>
            <a:pPr marL="0" indent="444500" algn="just">
              <a:lnSpc>
                <a:spcPct val="80000"/>
              </a:lnSpc>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«Как только начинал заниматься, различал только свет и тень, день и ночь, ходил в очках. Сейчас у меня развилось внешнее видение. Крупные предметы я вижу на расстоянии 4 метров, более мелкие - на расстоянии двух. С помощью внутреннего видения записываю таблицы 7*7 с трехзначными числами. Обычным зрением в темноте ничего не видел, а при внешнем видении могу различать некоторые предметы в комнате. Использую биокомпьютер в школе, записываю правила, на физкультуре при помощи внешнего видения вижу мяч. Теперь я могу спокойно общаться со зрячими людьми. Чувствуется общее улучшение здоровья».</a:t>
            </a:r>
            <a:endParaRPr lang="ru-RU" sz="1500" dirty="0">
              <a:solidFill>
                <a:srgbClr val="3691AA">
                  <a:lumMod val="75000"/>
                </a:srgbClr>
              </a:solidFill>
              <a:latin typeface="Georgia"/>
            </a:endParaRPr>
          </a:p>
        </p:txBody>
      </p:sp>
      <p:sp>
        <p:nvSpPr>
          <p:cNvPr id="5" name="Прямоугольник 4"/>
          <p:cNvSpPr/>
          <p:nvPr/>
        </p:nvSpPr>
        <p:spPr>
          <a:xfrm>
            <a:off x="1639878" y="455775"/>
            <a:ext cx="6831106" cy="923330"/>
          </a:xfrm>
          <a:prstGeom prst="rect">
            <a:avLst/>
          </a:prstGeom>
        </p:spPr>
        <p:txBody>
          <a:bodyPr wrap="square">
            <a:spAutoFit/>
          </a:bodyPr>
          <a:lstStyle/>
          <a:p>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ДИАГНОЗ</a:t>
            </a:r>
          </a:p>
          <a:p>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синдром Вагнера, оперированная отслойка сетчатки обоих глаз </a:t>
            </a:r>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эндолазером</a:t>
            </a:r>
            <a:endPar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6" name="Прямоугольник 5"/>
          <p:cNvSpPr/>
          <p:nvPr/>
        </p:nvSpPr>
        <p:spPr>
          <a:xfrm>
            <a:off x="8750838" y="1334307"/>
            <a:ext cx="2449238" cy="682238"/>
          </a:xfrm>
          <a:prstGeom prst="rect">
            <a:avLst/>
          </a:prstGeom>
        </p:spPr>
        <p:txBody>
          <a:bodyPr wrap="square">
            <a:spAutoFit/>
          </a:bodyPr>
          <a:lstStyle/>
          <a:p>
            <a:pPr algn="ctr">
              <a:lnSpc>
                <a:spcPts val="2300"/>
              </a:lnSpc>
              <a:spcAft>
                <a:spcPts val="230"/>
              </a:spcAft>
            </a:pPr>
            <a:r>
              <a:rPr lang="ru-RU" sz="1600"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ЦИТКОВЕЦ НИКИТА (РОССИЯ)</a:t>
            </a:r>
            <a:endParaRPr lang="ru-RU" sz="1600" b="1" dirty="0">
              <a:solidFill>
                <a:srgbClr val="000000"/>
              </a:solidFill>
              <a:effectLst/>
              <a:latin typeface="Georgia" panose="02040502050405020303" pitchFamily="18" charset="0"/>
              <a:ea typeface="Microsoft Sans Serif" panose="020B0604020202020204" pitchFamily="34" charset="0"/>
              <a:cs typeface="Times New Roman" panose="02020603050405020304" pitchFamily="18" charset="0"/>
            </a:endParaRPr>
          </a:p>
        </p:txBody>
      </p:sp>
      <p:sp>
        <p:nvSpPr>
          <p:cNvPr id="13" name="Объект 2"/>
          <p:cNvSpPr>
            <a:spLocks noGrp="1"/>
          </p:cNvSpPr>
          <p:nvPr>
            <p:ph sz="half" idx="1"/>
          </p:nvPr>
        </p:nvSpPr>
        <p:spPr>
          <a:xfrm>
            <a:off x="1639875" y="4273630"/>
            <a:ext cx="6831106" cy="1814257"/>
          </a:xfrm>
        </p:spPr>
        <p:txBody>
          <a:bodyPr vert="horz" lIns="91440" tIns="45720" rIns="91440" bIns="45720" rtlCol="0">
            <a:noAutofit/>
          </a:bodyPr>
          <a:lstStyle/>
          <a:p>
            <a:pPr marL="0" indent="444500"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«До занятий я абсолютно ничего не видела. Поначалу не верила в метод, мои одноклассники тоже не верили в мое выздоровление. Обучение дало мне способность определять цвета, предметы, писать, рисовать. Изменилось мое отношение об окружающих предметах, изменились отношения с людьми. До занятий я считала, что обречена на существование, которое складывается не так, как я хочу, думала, что у меня в будущем не будет жизни. У меня был жуткий комплекс неполноценности, была постоянная депрессия. Но сейчас я уже знаю, чего хочу добиться в жизни. Сначала, предполагаю заняться изучением иностранных языков, а в дальнейшем приобрести профессию, с помощью которой смогу жить нормально».</a:t>
            </a:r>
            <a:endParaRPr lang="ru-RU" sz="1500" dirty="0">
              <a:solidFill>
                <a:srgbClr val="3691AA">
                  <a:lumMod val="75000"/>
                </a:srgbClr>
              </a:solidFill>
              <a:latin typeface="Georgia"/>
            </a:endParaRPr>
          </a:p>
        </p:txBody>
      </p:sp>
      <p:sp>
        <p:nvSpPr>
          <p:cNvPr id="14" name="Прямоугольник 13"/>
          <p:cNvSpPr/>
          <p:nvPr/>
        </p:nvSpPr>
        <p:spPr>
          <a:xfrm>
            <a:off x="1639876" y="3324819"/>
            <a:ext cx="6831106" cy="923330"/>
          </a:xfrm>
          <a:prstGeom prst="rect">
            <a:avLst/>
          </a:prstGeom>
        </p:spPr>
        <p:txBody>
          <a:bodyPr wrap="square">
            <a:spAutoFit/>
          </a:bodyPr>
          <a:lstStyle/>
          <a:p>
            <a:pPr>
              <a:spcAft>
                <a:spcPts val="0"/>
              </a:spcAft>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ДИАГНОЗ</a:t>
            </a:r>
          </a:p>
          <a:p>
            <a:pPr algn="just"/>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ретролентальная</a:t>
            </a: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фиброплазия</a:t>
            </a: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 обоих глаз V ст., спастический </a:t>
            </a:r>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гемопарез</a:t>
            </a: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 синусовая брадикардия.</a:t>
            </a:r>
          </a:p>
        </p:txBody>
      </p:sp>
      <p:sp>
        <p:nvSpPr>
          <p:cNvPr id="15" name="Прямоугольник 14"/>
          <p:cNvSpPr/>
          <p:nvPr/>
        </p:nvSpPr>
        <p:spPr>
          <a:xfrm>
            <a:off x="8750838" y="4185321"/>
            <a:ext cx="2449238" cy="682238"/>
          </a:xfrm>
          <a:prstGeom prst="rect">
            <a:avLst/>
          </a:prstGeom>
        </p:spPr>
        <p:txBody>
          <a:bodyPr wrap="square">
            <a:spAutoFit/>
          </a:bodyPr>
          <a:lstStyle/>
          <a:p>
            <a:pPr algn="ctr">
              <a:lnSpc>
                <a:spcPts val="2300"/>
              </a:lnSpc>
              <a:spcAft>
                <a:spcPts val="230"/>
              </a:spcAft>
            </a:pPr>
            <a:r>
              <a:rPr lang="ru-RU" sz="1600"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ПЕТРОВА ОЛЬГА (РОССИЯ)</a:t>
            </a:r>
            <a:endParaRPr lang="ru-RU" sz="1600" b="1" dirty="0">
              <a:solidFill>
                <a:srgbClr val="000000"/>
              </a:solidFill>
              <a:effectLst/>
              <a:latin typeface="Georgia" panose="02040502050405020303" pitchFamily="18" charset="0"/>
              <a:ea typeface="Microsoft Sans Serif"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135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21</a:t>
            </a:r>
          </a:p>
        </p:txBody>
      </p:sp>
      <p:sp>
        <p:nvSpPr>
          <p:cNvPr id="9" name="Объект 2"/>
          <p:cNvSpPr>
            <a:spLocks noGrp="1"/>
          </p:cNvSpPr>
          <p:nvPr>
            <p:ph sz="half" idx="1"/>
          </p:nvPr>
        </p:nvSpPr>
        <p:spPr>
          <a:xfrm>
            <a:off x="837126" y="1631190"/>
            <a:ext cx="8834907" cy="4333331"/>
          </a:xfrm>
        </p:spPr>
        <p:txBody>
          <a:bodyPr vert="horz" lIns="91440" tIns="45720" rIns="91440" bIns="45720" rtlCol="0">
            <a:noAutofit/>
          </a:bodyPr>
          <a:lstStyle/>
          <a:p>
            <a:pPr marL="0" indent="360363"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«Родился в Москве. В медицинском заключении обследования было написано, что практически полностью отсутствует зрение, мозг реагирует только на световой раздражитель. Был поставлен диагноз: аномалия развития зрительных нервов и атрофия зрительных нервов. В возрасте пяти лет в детском саду для слабовидящих и слепых детей получил травму, которая привела к осложнениям на глаза. Были поставлены дополнительные диагнозы: катаракта правого глаза, отслойка сетчатки правого глаза, косоглазие. После этого перспективы восстановления зрения не было. Один глаз ничего не видел, второй отличал свет и темноту. На оба глаза была сильная нистагма, глаза самопроизвольно непрерывно двигались. Была полная слепота, ориентировался в пространстве наощупь.</a:t>
            </a:r>
            <a:endParaRPr lang="ru-RU" sz="1600" dirty="0">
              <a:solidFill>
                <a:srgbClr val="000000"/>
              </a:solidFill>
              <a:latin typeface="Microsoft Sans Serif" panose="020B0604020202020204" pitchFamily="34" charset="0"/>
              <a:ea typeface="Microsoft Sans Serif" panose="020B0604020202020204" pitchFamily="34" charset="0"/>
            </a:endParaRPr>
          </a:p>
          <a:p>
            <a:pPr marL="0" indent="360363"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 шесть лет зачислили в школу-интернат для слабовидящих и слепых детей. Успеваемость была низкая: часто болел, засыпал на уроках, плохо выполнял домашнее задание, был рассеян, не было никакого интереса к учебе.</a:t>
            </a:r>
            <a:endParaRPr lang="ru-RU" sz="1600" dirty="0">
              <a:solidFill>
                <a:srgbClr val="000000"/>
              </a:solidFill>
              <a:latin typeface="Microsoft Sans Serif" panose="020B0604020202020204" pitchFamily="34" charset="0"/>
              <a:ea typeface="Microsoft Sans Serif" panose="020B0604020202020204" pitchFamily="34" charset="0"/>
            </a:endParaRPr>
          </a:p>
          <a:p>
            <a:pPr marL="0" indent="360363"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Осенью 1994 г. прошел первую ступень по методу Бронникова. После одного месяца занятий  появились ощущения в собственном теле. Перестал болеть и повысил свою успеваемость в школе, появилась бодрость, усилилось внимание, появился интерес к учебе. Пропали неконтролируемые движения, стал уверен в каждом своем движении. Я начал ощущать и управлять в своем организме энергией.</a:t>
            </a:r>
          </a:p>
          <a:p>
            <a:pPr marL="0" indent="269875"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 течение следующего года прошел вторую ступень обучения. На второй ступени у меня появилось внутреннее видение. Кроме специалистов метода меня обучали врачи офтальмологи, как устроен мой глаз, как с глазами работать. Я начал видеть свои глаза изнутри, и восстанавливать свою зрительную функцию. На второй ступени еще больше повысилась успеваемость в школе, так как приобрел такие возможности, как фотографическая память, биокомпьютерная память, внутреннее видение. Улучшилась обычная память, стал меньше уставать.</a:t>
            </a:r>
            <a:endParaRPr lang="ru-RU" sz="1600" dirty="0">
              <a:solidFill>
                <a:srgbClr val="000000"/>
              </a:solidFill>
              <a:latin typeface="Microsoft Sans Serif" panose="020B0604020202020204" pitchFamily="34" charset="0"/>
              <a:ea typeface="Microsoft Sans Serif" panose="020B0604020202020204" pitchFamily="34" charset="0"/>
            </a:endParaRPr>
          </a:p>
        </p:txBody>
      </p:sp>
      <p:sp>
        <p:nvSpPr>
          <p:cNvPr id="5" name="Прямоугольник 4"/>
          <p:cNvSpPr/>
          <p:nvPr/>
        </p:nvSpPr>
        <p:spPr>
          <a:xfrm>
            <a:off x="837127" y="558619"/>
            <a:ext cx="8834907" cy="923330"/>
          </a:xfrm>
          <a:prstGeom prst="rect">
            <a:avLst/>
          </a:prstGeom>
        </p:spPr>
        <p:txBody>
          <a:bodyPr wrap="square">
            <a:spAutoFit/>
          </a:bodyPr>
          <a:lstStyle/>
          <a:p>
            <a:pPr algn="just"/>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ДИАГНОЗ</a:t>
            </a:r>
          </a:p>
          <a:p>
            <a:pPr algn="just"/>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аномалия развития зрительных нервов и атрофия зрительных нервов, катаракта правого глаза, отслойка сетчатки правого глаза, косоглазие</a:t>
            </a:r>
          </a:p>
        </p:txBody>
      </p:sp>
      <p:sp>
        <p:nvSpPr>
          <p:cNvPr id="6" name="Прямоугольник 5"/>
          <p:cNvSpPr/>
          <p:nvPr/>
        </p:nvSpPr>
        <p:spPr>
          <a:xfrm>
            <a:off x="9517173" y="2005895"/>
            <a:ext cx="2449238" cy="682238"/>
          </a:xfrm>
          <a:prstGeom prst="rect">
            <a:avLst/>
          </a:prstGeom>
        </p:spPr>
        <p:txBody>
          <a:bodyPr wrap="square">
            <a:spAutoFit/>
          </a:bodyPr>
          <a:lstStyle/>
          <a:p>
            <a:pPr algn="ctr">
              <a:lnSpc>
                <a:spcPts val="2300"/>
              </a:lnSpc>
              <a:spcAft>
                <a:spcPts val="230"/>
              </a:spcAft>
            </a:pPr>
            <a:r>
              <a:rPr lang="ru-RU" sz="1600"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ЛЕВИН АЛЕКСАНДР (РОССИЯ)</a:t>
            </a:r>
            <a:endParaRPr lang="ru-RU" sz="1600" b="1" dirty="0">
              <a:solidFill>
                <a:srgbClr val="000000"/>
              </a:solidFill>
              <a:effectLst/>
              <a:latin typeface="Georgia" panose="02040502050405020303" pitchFamily="18" charset="0"/>
              <a:ea typeface="Microsoft Sans Serif"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8553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22</a:t>
            </a:r>
          </a:p>
        </p:txBody>
      </p:sp>
      <p:sp>
        <p:nvSpPr>
          <p:cNvPr id="9" name="Объект 2"/>
          <p:cNvSpPr>
            <a:spLocks noGrp="1"/>
          </p:cNvSpPr>
          <p:nvPr>
            <p:ph sz="half" idx="1"/>
          </p:nvPr>
        </p:nvSpPr>
        <p:spPr>
          <a:xfrm>
            <a:off x="837127" y="836082"/>
            <a:ext cx="8834907" cy="5368775"/>
          </a:xfrm>
        </p:spPr>
        <p:txBody>
          <a:bodyPr vert="horz" lIns="91440" tIns="45720" rIns="91440" bIns="45720" rtlCol="0">
            <a:noAutofit/>
          </a:bodyPr>
          <a:lstStyle/>
          <a:p>
            <a:pPr marL="0" indent="269875"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Прошел третью ступень по развитию альтернативного видения, т.е. видения без помощи глаз. На третьей ступени открылось прямое видение. Для меня самого это стало неожиданностью, так как сам не верил, что получится. Думал, что только лучшие ученики достигают такого результата. Еще не знал, что через пару лет за три месяца другие будут достигать того же результата. Я научился видеть окружающее альтернативным видением.</a:t>
            </a:r>
            <a:endParaRPr lang="ru-RU" sz="1600" dirty="0">
              <a:solidFill>
                <a:srgbClr val="000000"/>
              </a:solidFill>
              <a:latin typeface="Microsoft Sans Serif" panose="020B0604020202020204" pitchFamily="34" charset="0"/>
              <a:ea typeface="Microsoft Sans Serif" panose="020B0604020202020204" pitchFamily="34" charset="0"/>
            </a:endParaRPr>
          </a:p>
          <a:p>
            <a:pPr marL="0" indent="269875"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 начале 2000 года перешел из школы-интерната для слабовидящих и слепых в обычную зрячую школу. Начал одним глазом неплохо видеть и ориентироваться. В 2001 году медицинское наблюдение показало остроту зрения левого глаза по таблице - 30 %, вблизи - 40 %.</a:t>
            </a:r>
            <a:endParaRPr lang="ru-RU" sz="1600" dirty="0">
              <a:solidFill>
                <a:srgbClr val="000000"/>
              </a:solidFill>
              <a:latin typeface="Microsoft Sans Serif" panose="020B0604020202020204" pitchFamily="34" charset="0"/>
              <a:ea typeface="Microsoft Sans Serif" panose="020B0604020202020204" pitchFamily="34" charset="0"/>
            </a:endParaRPr>
          </a:p>
          <a:p>
            <a:pPr marL="0" indent="269875"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 2010 году я закончил Российский Государственный Гуманитарный Университет по специальности клинический психолог. На данный момент времени для меня остается главным направлением работы - продолжение восстановления зрения.</a:t>
            </a:r>
            <a:endParaRPr lang="ru-RU" sz="1600" dirty="0">
              <a:solidFill>
                <a:srgbClr val="000000"/>
              </a:solidFill>
              <a:latin typeface="Microsoft Sans Serif" panose="020B0604020202020204" pitchFamily="34" charset="0"/>
              <a:ea typeface="Microsoft Sans Serif" panose="020B0604020202020204" pitchFamily="34" charset="0"/>
            </a:endParaRPr>
          </a:p>
          <a:p>
            <a:pPr marL="0" indent="269875" algn="just">
              <a:lnSpc>
                <a:spcPct val="80000"/>
              </a:lnSpc>
              <a:spcBef>
                <a:spcPts val="600"/>
              </a:spcBef>
              <a:buNone/>
            </a:pPr>
            <a:r>
              <a:rPr lang="ru-RU" sz="1600"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Что же порекомендовать родителям детей, обучающихся по методу Бронникова? Ваши дети имеют возможность получить не только способность видеть, но и другие способности, которые позволят им быть приспособленными к любому виду деятельности в любой среде, откроют для них огромную перспективу в жизни, у них никогда не будет проблем со здоровьем, и они смогут помогать людям. Как я сейчас в настоящее время, живу полноценной жизнью свободного человека и помогаю другим людям. А мог бы остаться на всю жизнь немощным инвалидом с тростью или поводырем. И неважно, какие проблемы были у них до начала обучения этому методу. Для этого вам необходима на первом этапе мотивация и тренировка, а потом эти возможности плотно войдут в вашу жизнь».</a:t>
            </a:r>
            <a:endParaRPr lang="ru-RU" sz="1600" dirty="0">
              <a:solidFill>
                <a:srgbClr val="000000"/>
              </a:solidFill>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314127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1549" y="374956"/>
            <a:ext cx="3680708" cy="743664"/>
          </a:xfrm>
        </p:spPr>
        <p:txBody>
          <a:bodyPr vert="horz" lIns="91440" tIns="45720" rIns="91440" bIns="45720" rtlCol="0" anchor="t">
            <a:normAutofit/>
          </a:bodyPr>
          <a:lstStyle/>
          <a:p>
            <a:pPr algn="r"/>
            <a:r>
              <a:rPr lang="ru-RU" dirty="0"/>
              <a:t>Контакты:</a:t>
            </a:r>
          </a:p>
        </p:txBody>
      </p:sp>
      <p:sp>
        <p:nvSpPr>
          <p:cNvPr id="3" name="Объект 2"/>
          <p:cNvSpPr>
            <a:spLocks noGrp="1"/>
          </p:cNvSpPr>
          <p:nvPr>
            <p:ph sz="half" idx="1"/>
          </p:nvPr>
        </p:nvSpPr>
        <p:spPr>
          <a:xfrm>
            <a:off x="1462109" y="1182544"/>
            <a:ext cx="4462175" cy="348028"/>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b="1" dirty="0">
                <a:solidFill>
                  <a:srgbClr val="3691AA">
                    <a:lumMod val="75000"/>
                  </a:srgbClr>
                </a:solidFill>
                <a:latin typeface="Georgia"/>
              </a:rPr>
              <a:t>КОРПОРАЦИЯ «НООСФЕРНЫЙ МИР»</a:t>
            </a:r>
          </a:p>
        </p:txBody>
      </p:sp>
      <p:sp>
        <p:nvSpPr>
          <p:cNvPr id="8"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11" name="Заголовок 1"/>
          <p:cNvSpPr txBox="1">
            <a:spLocks/>
          </p:cNvSpPr>
          <p:nvPr/>
        </p:nvSpPr>
        <p:spPr>
          <a:xfrm>
            <a:off x="1" y="6617062"/>
            <a:ext cx="9259909" cy="31821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23</a:t>
            </a:r>
          </a:p>
        </p:txBody>
      </p:sp>
      <p:sp>
        <p:nvSpPr>
          <p:cNvPr id="9" name="Объект 2"/>
          <p:cNvSpPr>
            <a:spLocks noGrp="1"/>
          </p:cNvSpPr>
          <p:nvPr>
            <p:ph sz="half" idx="1"/>
          </p:nvPr>
        </p:nvSpPr>
        <p:spPr>
          <a:xfrm>
            <a:off x="1462109" y="2567606"/>
            <a:ext cx="3937047" cy="29433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b="1" dirty="0">
                <a:solidFill>
                  <a:srgbClr val="3691AA">
                    <a:lumMod val="75000"/>
                  </a:srgbClr>
                </a:solidFill>
                <a:latin typeface="Georgia"/>
              </a:rPr>
              <a:t>МЕНЕДЖЕР ПО ФРАНЧАЙЗИНГУ</a:t>
            </a:r>
          </a:p>
        </p:txBody>
      </p:sp>
      <p:sp>
        <p:nvSpPr>
          <p:cNvPr id="10" name="Объект 2"/>
          <p:cNvSpPr>
            <a:spLocks noGrp="1"/>
          </p:cNvSpPr>
          <p:nvPr>
            <p:ph sz="half" idx="1"/>
          </p:nvPr>
        </p:nvSpPr>
        <p:spPr>
          <a:xfrm>
            <a:off x="1462109" y="4073874"/>
            <a:ext cx="6651583" cy="381678"/>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b="1" dirty="0">
                <a:solidFill>
                  <a:srgbClr val="3691AA">
                    <a:lumMod val="75000"/>
                  </a:srgbClr>
                </a:solidFill>
                <a:latin typeface="Georgia"/>
              </a:rPr>
              <a:t>МЕНЕДЖЕР ПО ПРОГРАММЕ «МИР ЗРЕНИЯ И ВИДЕНИЯ»</a:t>
            </a:r>
          </a:p>
        </p:txBody>
      </p:sp>
      <p:sp>
        <p:nvSpPr>
          <p:cNvPr id="13" name="Объект 2"/>
          <p:cNvSpPr>
            <a:spLocks noGrp="1"/>
          </p:cNvSpPr>
          <p:nvPr>
            <p:ph sz="half" idx="1"/>
          </p:nvPr>
        </p:nvSpPr>
        <p:spPr>
          <a:xfrm>
            <a:off x="6189058" y="1171168"/>
            <a:ext cx="3937047" cy="701784"/>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b="1" dirty="0">
                <a:solidFill>
                  <a:srgbClr val="3691AA">
                    <a:lumMod val="75000"/>
                  </a:srgbClr>
                </a:solidFill>
                <a:latin typeface="Georgia"/>
              </a:rPr>
              <a:t>БЛАГОТВОРИТЕЛЬНЫЙ ФОНД ВЯЧЕСЛАВА БРОННИКОВА</a:t>
            </a:r>
          </a:p>
        </p:txBody>
      </p:sp>
      <p:sp>
        <p:nvSpPr>
          <p:cNvPr id="14" name="Объект 2"/>
          <p:cNvSpPr>
            <a:spLocks noGrp="1"/>
          </p:cNvSpPr>
          <p:nvPr>
            <p:ph sz="half" idx="1"/>
          </p:nvPr>
        </p:nvSpPr>
        <p:spPr>
          <a:xfrm>
            <a:off x="6189058" y="2567605"/>
            <a:ext cx="3937047" cy="29433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b="1" dirty="0">
                <a:solidFill>
                  <a:srgbClr val="3691AA">
                    <a:lumMod val="75000"/>
                  </a:srgbClr>
                </a:solidFill>
                <a:latin typeface="Georgia"/>
              </a:rPr>
              <a:t>КОНСУЛЬТАЦИЯ, СПРАВКА</a:t>
            </a:r>
          </a:p>
        </p:txBody>
      </p:sp>
      <p:sp>
        <p:nvSpPr>
          <p:cNvPr id="15" name="Объект 2"/>
          <p:cNvSpPr>
            <a:spLocks noGrp="1"/>
          </p:cNvSpPr>
          <p:nvPr>
            <p:ph sz="half" idx="1"/>
          </p:nvPr>
        </p:nvSpPr>
        <p:spPr>
          <a:xfrm>
            <a:off x="1462108" y="1697793"/>
            <a:ext cx="393704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dirty="0">
                <a:solidFill>
                  <a:srgbClr val="3691AA">
                    <a:lumMod val="75000"/>
                  </a:srgbClr>
                </a:solidFill>
                <a:latin typeface="Georgia"/>
              </a:rPr>
              <a:t>Тел: </a:t>
            </a:r>
            <a:r>
              <a:rPr lang="ru-RU" sz="1500" dirty="0">
                <a:solidFill>
                  <a:srgbClr val="3691AA">
                    <a:lumMod val="75000"/>
                  </a:srgbClr>
                </a:solidFill>
              </a:rPr>
              <a:t>+7  903 178 34 98; +7 978 017 07 65</a:t>
            </a:r>
            <a:r>
              <a:rPr lang="ru-RU" sz="1500" dirty="0">
                <a:solidFill>
                  <a:srgbClr val="3691AA">
                    <a:lumMod val="75000"/>
                  </a:srgbClr>
                </a:solidFill>
                <a:latin typeface="Georgia"/>
              </a:rPr>
              <a:t>;</a:t>
            </a:r>
          </a:p>
        </p:txBody>
      </p:sp>
      <p:sp>
        <p:nvSpPr>
          <p:cNvPr id="16" name="Объект 2"/>
          <p:cNvSpPr>
            <a:spLocks noGrp="1"/>
          </p:cNvSpPr>
          <p:nvPr>
            <p:ph sz="half" idx="1"/>
          </p:nvPr>
        </p:nvSpPr>
        <p:spPr>
          <a:xfrm>
            <a:off x="1462107" y="2119318"/>
            <a:ext cx="423035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en-US" sz="1500" dirty="0">
                <a:solidFill>
                  <a:srgbClr val="3691AA">
                    <a:lumMod val="75000"/>
                  </a:srgbClr>
                </a:solidFill>
                <a:latin typeface="Georgia"/>
              </a:rPr>
              <a:t>E-mail: </a:t>
            </a:r>
            <a:r>
              <a:rPr lang="en-US" sz="1500" dirty="0">
                <a:solidFill>
                  <a:srgbClr val="3691AA">
                    <a:lumMod val="75000"/>
                  </a:srgbClr>
                </a:solidFill>
                <a:latin typeface="Georgia"/>
                <a:hlinkClick r:id="rId2"/>
              </a:rPr>
              <a:t>info@bronnikov-corporation.com</a:t>
            </a:r>
            <a:r>
              <a:rPr lang="en-US" sz="1500" dirty="0">
                <a:solidFill>
                  <a:srgbClr val="3691AA">
                    <a:lumMod val="75000"/>
                  </a:srgbClr>
                </a:solidFill>
                <a:latin typeface="Georgia"/>
              </a:rPr>
              <a:t> </a:t>
            </a:r>
            <a:endParaRPr lang="ru-RU" sz="1500" dirty="0">
              <a:solidFill>
                <a:srgbClr val="3691AA">
                  <a:lumMod val="75000"/>
                </a:srgbClr>
              </a:solidFill>
              <a:latin typeface="Georgia"/>
            </a:endParaRPr>
          </a:p>
        </p:txBody>
      </p:sp>
      <p:sp>
        <p:nvSpPr>
          <p:cNvPr id="17" name="Объект 2"/>
          <p:cNvSpPr>
            <a:spLocks noGrp="1"/>
          </p:cNvSpPr>
          <p:nvPr>
            <p:ph sz="half" idx="1"/>
          </p:nvPr>
        </p:nvSpPr>
        <p:spPr>
          <a:xfrm>
            <a:off x="1462108" y="2987585"/>
            <a:ext cx="393704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dirty="0">
                <a:solidFill>
                  <a:srgbClr val="3691AA">
                    <a:lumMod val="75000"/>
                  </a:srgbClr>
                </a:solidFill>
                <a:latin typeface="Georgia"/>
              </a:rPr>
              <a:t>Тел: </a:t>
            </a:r>
            <a:r>
              <a:rPr lang="ru-RU" sz="1500" dirty="0">
                <a:solidFill>
                  <a:srgbClr val="3691AA">
                    <a:lumMod val="75000"/>
                  </a:srgbClr>
                </a:solidFill>
              </a:rPr>
              <a:t>+7  </a:t>
            </a:r>
            <a:r>
              <a:rPr lang="en-US" sz="1500" dirty="0">
                <a:solidFill>
                  <a:srgbClr val="3691AA">
                    <a:lumMod val="75000"/>
                  </a:srgbClr>
                </a:solidFill>
              </a:rPr>
              <a:t>978 752 59 96</a:t>
            </a:r>
            <a:r>
              <a:rPr lang="ru-RU" sz="1500" dirty="0">
                <a:solidFill>
                  <a:srgbClr val="3691AA">
                    <a:lumMod val="75000"/>
                  </a:srgbClr>
                </a:solidFill>
              </a:rPr>
              <a:t>; +7 978 017 07 65</a:t>
            </a:r>
            <a:r>
              <a:rPr lang="ru-RU" sz="1500" dirty="0">
                <a:solidFill>
                  <a:srgbClr val="3691AA">
                    <a:lumMod val="75000"/>
                  </a:srgbClr>
                </a:solidFill>
                <a:latin typeface="Georgia"/>
              </a:rPr>
              <a:t>;</a:t>
            </a:r>
          </a:p>
        </p:txBody>
      </p:sp>
      <p:sp>
        <p:nvSpPr>
          <p:cNvPr id="18" name="Объект 2"/>
          <p:cNvSpPr>
            <a:spLocks noGrp="1"/>
          </p:cNvSpPr>
          <p:nvPr>
            <p:ph sz="half" idx="1"/>
          </p:nvPr>
        </p:nvSpPr>
        <p:spPr>
          <a:xfrm>
            <a:off x="1462107" y="3417650"/>
            <a:ext cx="423035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en-US" sz="1500" dirty="0">
                <a:solidFill>
                  <a:srgbClr val="3691AA">
                    <a:lumMod val="75000"/>
                  </a:srgbClr>
                </a:solidFill>
                <a:latin typeface="Georgia"/>
              </a:rPr>
              <a:t>E-mail: </a:t>
            </a:r>
            <a:r>
              <a:rPr lang="en-US" sz="1500" dirty="0">
                <a:solidFill>
                  <a:srgbClr val="3691AA">
                    <a:lumMod val="75000"/>
                  </a:srgbClr>
                </a:solidFill>
                <a:latin typeface="Georgia"/>
                <a:hlinkClick r:id="rId3"/>
              </a:rPr>
              <a:t>drr@bronnikov-corporation.com</a:t>
            </a:r>
            <a:r>
              <a:rPr lang="en-US" sz="1500" dirty="0">
                <a:solidFill>
                  <a:srgbClr val="3691AA">
                    <a:lumMod val="75000"/>
                  </a:srgbClr>
                </a:solidFill>
                <a:latin typeface="Georgia"/>
              </a:rPr>
              <a:t> </a:t>
            </a:r>
            <a:endParaRPr lang="ru-RU" sz="1500" dirty="0">
              <a:solidFill>
                <a:srgbClr val="3691AA">
                  <a:lumMod val="75000"/>
                </a:srgbClr>
              </a:solidFill>
              <a:latin typeface="Georgia"/>
            </a:endParaRPr>
          </a:p>
        </p:txBody>
      </p:sp>
      <p:sp>
        <p:nvSpPr>
          <p:cNvPr id="19" name="Объект 2"/>
          <p:cNvSpPr>
            <a:spLocks noGrp="1"/>
          </p:cNvSpPr>
          <p:nvPr>
            <p:ph sz="half" idx="1"/>
          </p:nvPr>
        </p:nvSpPr>
        <p:spPr>
          <a:xfrm>
            <a:off x="1462108" y="4471028"/>
            <a:ext cx="393704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dirty="0">
                <a:solidFill>
                  <a:srgbClr val="3691AA">
                    <a:lumMod val="75000"/>
                  </a:srgbClr>
                </a:solidFill>
                <a:latin typeface="Georgia"/>
              </a:rPr>
              <a:t>Тел: </a:t>
            </a:r>
            <a:r>
              <a:rPr lang="ru-RU" sz="1500" dirty="0">
                <a:solidFill>
                  <a:srgbClr val="3691AA">
                    <a:lumMod val="75000"/>
                  </a:srgbClr>
                </a:solidFill>
              </a:rPr>
              <a:t>+7 9</a:t>
            </a:r>
            <a:r>
              <a:rPr lang="en-US" sz="1500" dirty="0">
                <a:solidFill>
                  <a:srgbClr val="3691AA">
                    <a:lumMod val="75000"/>
                  </a:srgbClr>
                </a:solidFill>
              </a:rPr>
              <a:t>16</a:t>
            </a:r>
            <a:r>
              <a:rPr lang="ru-RU" sz="1500" dirty="0">
                <a:solidFill>
                  <a:srgbClr val="3691AA">
                    <a:lumMod val="75000"/>
                  </a:srgbClr>
                </a:solidFill>
              </a:rPr>
              <a:t> </a:t>
            </a:r>
            <a:r>
              <a:rPr lang="en-US" sz="1500" dirty="0">
                <a:solidFill>
                  <a:srgbClr val="3691AA">
                    <a:lumMod val="75000"/>
                  </a:srgbClr>
                </a:solidFill>
              </a:rPr>
              <a:t>835 18 35</a:t>
            </a:r>
            <a:r>
              <a:rPr lang="ru-RU" sz="1500" dirty="0">
                <a:solidFill>
                  <a:srgbClr val="3691AA">
                    <a:lumMod val="75000"/>
                  </a:srgbClr>
                </a:solidFill>
              </a:rPr>
              <a:t>; +7  </a:t>
            </a:r>
            <a:r>
              <a:rPr lang="en-US" sz="1500" dirty="0">
                <a:solidFill>
                  <a:srgbClr val="3691AA">
                    <a:lumMod val="75000"/>
                  </a:srgbClr>
                </a:solidFill>
              </a:rPr>
              <a:t>978 848 58 90</a:t>
            </a:r>
            <a:r>
              <a:rPr lang="ru-RU" sz="1500" dirty="0">
                <a:solidFill>
                  <a:srgbClr val="3691AA">
                    <a:lumMod val="75000"/>
                  </a:srgbClr>
                </a:solidFill>
                <a:latin typeface="Georgia"/>
              </a:rPr>
              <a:t>;</a:t>
            </a:r>
          </a:p>
        </p:txBody>
      </p:sp>
      <p:sp>
        <p:nvSpPr>
          <p:cNvPr id="20" name="Объект 2"/>
          <p:cNvSpPr>
            <a:spLocks noGrp="1"/>
          </p:cNvSpPr>
          <p:nvPr>
            <p:ph sz="half" idx="1"/>
          </p:nvPr>
        </p:nvSpPr>
        <p:spPr>
          <a:xfrm>
            <a:off x="1462107" y="4906005"/>
            <a:ext cx="423035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en-US" sz="1500" dirty="0">
                <a:solidFill>
                  <a:srgbClr val="3691AA">
                    <a:lumMod val="75000"/>
                  </a:srgbClr>
                </a:solidFill>
                <a:latin typeface="Georgia"/>
              </a:rPr>
              <a:t>E-mail: </a:t>
            </a:r>
            <a:r>
              <a:rPr lang="en-US" sz="1500" dirty="0">
                <a:solidFill>
                  <a:srgbClr val="3691AA">
                    <a:lumMod val="75000"/>
                  </a:srgbClr>
                </a:solidFill>
                <a:latin typeface="Georgia"/>
                <a:hlinkClick r:id="rId4"/>
              </a:rPr>
              <a:t>bronmethod@mail.ru</a:t>
            </a:r>
            <a:r>
              <a:rPr lang="en-US" sz="1500" dirty="0">
                <a:solidFill>
                  <a:srgbClr val="3691AA">
                    <a:lumMod val="75000"/>
                  </a:srgbClr>
                </a:solidFill>
                <a:latin typeface="Georgia"/>
              </a:rPr>
              <a:t>  </a:t>
            </a:r>
            <a:endParaRPr lang="ru-RU" sz="1500" dirty="0">
              <a:solidFill>
                <a:srgbClr val="3691AA">
                  <a:lumMod val="75000"/>
                </a:srgbClr>
              </a:solidFill>
              <a:latin typeface="Georgia"/>
            </a:endParaRPr>
          </a:p>
        </p:txBody>
      </p:sp>
      <p:sp>
        <p:nvSpPr>
          <p:cNvPr id="21" name="Объект 2"/>
          <p:cNvSpPr>
            <a:spLocks noGrp="1"/>
          </p:cNvSpPr>
          <p:nvPr>
            <p:ph sz="half" idx="1"/>
          </p:nvPr>
        </p:nvSpPr>
        <p:spPr>
          <a:xfrm>
            <a:off x="6317443" y="2978943"/>
            <a:ext cx="393704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dirty="0">
                <a:solidFill>
                  <a:srgbClr val="3691AA">
                    <a:lumMod val="75000"/>
                  </a:srgbClr>
                </a:solidFill>
                <a:latin typeface="Georgia"/>
              </a:rPr>
              <a:t>Тел: </a:t>
            </a:r>
            <a:r>
              <a:rPr lang="ru-RU" sz="1500" dirty="0">
                <a:solidFill>
                  <a:srgbClr val="3691AA">
                    <a:lumMod val="75000"/>
                  </a:srgbClr>
                </a:solidFill>
              </a:rPr>
              <a:t>8 800 222 10 72</a:t>
            </a:r>
          </a:p>
        </p:txBody>
      </p:sp>
      <p:sp>
        <p:nvSpPr>
          <p:cNvPr id="22" name="Объект 2"/>
          <p:cNvSpPr>
            <a:spLocks noGrp="1"/>
          </p:cNvSpPr>
          <p:nvPr>
            <p:ph sz="half" idx="1"/>
          </p:nvPr>
        </p:nvSpPr>
        <p:spPr>
          <a:xfrm>
            <a:off x="6334208" y="3384289"/>
            <a:ext cx="423035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en-US" sz="1500" dirty="0">
                <a:solidFill>
                  <a:srgbClr val="3691AA">
                    <a:lumMod val="75000"/>
                  </a:srgbClr>
                </a:solidFill>
                <a:latin typeface="Georgia"/>
              </a:rPr>
              <a:t>E-mail: </a:t>
            </a:r>
            <a:r>
              <a:rPr lang="en-US" sz="1500" dirty="0">
                <a:solidFill>
                  <a:srgbClr val="3691AA">
                    <a:lumMod val="75000"/>
                  </a:srgbClr>
                </a:solidFill>
                <a:latin typeface="Georgia"/>
                <a:hlinkClick r:id="rId5"/>
              </a:rPr>
              <a:t>info@pbcvalley.ru</a:t>
            </a:r>
            <a:r>
              <a:rPr lang="en-US" sz="1500" dirty="0">
                <a:solidFill>
                  <a:srgbClr val="3691AA">
                    <a:lumMod val="75000"/>
                  </a:srgbClr>
                </a:solidFill>
                <a:latin typeface="Georgia"/>
              </a:rPr>
              <a:t>  </a:t>
            </a:r>
            <a:endParaRPr lang="ru-RU" sz="1500" dirty="0">
              <a:solidFill>
                <a:srgbClr val="3691AA">
                  <a:lumMod val="75000"/>
                </a:srgbClr>
              </a:solidFill>
              <a:latin typeface="Georgia"/>
            </a:endParaRPr>
          </a:p>
        </p:txBody>
      </p:sp>
      <p:sp>
        <p:nvSpPr>
          <p:cNvPr id="23" name="Объект 2"/>
          <p:cNvSpPr>
            <a:spLocks noGrp="1"/>
          </p:cNvSpPr>
          <p:nvPr>
            <p:ph sz="half" idx="1"/>
          </p:nvPr>
        </p:nvSpPr>
        <p:spPr>
          <a:xfrm>
            <a:off x="6334210" y="1755977"/>
            <a:ext cx="393704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dirty="0">
                <a:solidFill>
                  <a:srgbClr val="3691AA">
                    <a:lumMod val="75000"/>
                  </a:srgbClr>
                </a:solidFill>
                <a:latin typeface="Georgia"/>
              </a:rPr>
              <a:t>Тел: </a:t>
            </a:r>
            <a:r>
              <a:rPr lang="ru-RU" sz="1500" dirty="0">
                <a:solidFill>
                  <a:srgbClr val="3691AA">
                    <a:lumMod val="75000"/>
                  </a:srgbClr>
                </a:solidFill>
              </a:rPr>
              <a:t>+7  </a:t>
            </a:r>
            <a:r>
              <a:rPr lang="en-US" sz="1500" dirty="0">
                <a:solidFill>
                  <a:srgbClr val="3691AA">
                    <a:lumMod val="75000"/>
                  </a:srgbClr>
                </a:solidFill>
              </a:rPr>
              <a:t>978 756 26 33</a:t>
            </a:r>
            <a:endParaRPr lang="ru-RU" sz="1500" dirty="0">
              <a:solidFill>
                <a:srgbClr val="3691AA">
                  <a:lumMod val="75000"/>
                </a:srgbClr>
              </a:solidFill>
            </a:endParaRPr>
          </a:p>
        </p:txBody>
      </p:sp>
      <p:sp>
        <p:nvSpPr>
          <p:cNvPr id="24" name="Объект 2"/>
          <p:cNvSpPr>
            <a:spLocks noGrp="1"/>
          </p:cNvSpPr>
          <p:nvPr>
            <p:ph sz="half" idx="1"/>
          </p:nvPr>
        </p:nvSpPr>
        <p:spPr>
          <a:xfrm>
            <a:off x="6334208" y="2149149"/>
            <a:ext cx="423035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en-US" sz="1500" dirty="0">
                <a:solidFill>
                  <a:srgbClr val="3691AA">
                    <a:lumMod val="75000"/>
                  </a:srgbClr>
                </a:solidFill>
                <a:latin typeface="Georgia"/>
              </a:rPr>
              <a:t>E-mail:</a:t>
            </a:r>
            <a:r>
              <a:rPr lang="ru-RU" sz="1500" dirty="0">
                <a:solidFill>
                  <a:srgbClr val="3691AA">
                    <a:lumMod val="75000"/>
                  </a:srgbClr>
                </a:solidFill>
                <a:latin typeface="Georgia"/>
              </a:rPr>
              <a:t> </a:t>
            </a:r>
            <a:r>
              <a:rPr lang="en-US" sz="1500" dirty="0" smtClean="0">
                <a:solidFill>
                  <a:srgbClr val="3691AA">
                    <a:lumMod val="75000"/>
                  </a:srgbClr>
                </a:solidFill>
                <a:latin typeface="Georgia"/>
                <a:hlinkClick r:id="rId6"/>
              </a:rPr>
              <a:t>info@fundvmbronnikov.ru</a:t>
            </a:r>
            <a:endParaRPr lang="ru-RU" sz="1500" dirty="0">
              <a:solidFill>
                <a:srgbClr val="3691AA">
                  <a:lumMod val="75000"/>
                </a:srgbClr>
              </a:solidFill>
              <a:latin typeface="Georgia"/>
            </a:endParaRPr>
          </a:p>
        </p:txBody>
      </p:sp>
      <p:sp>
        <p:nvSpPr>
          <p:cNvPr id="25" name="Объект 2"/>
          <p:cNvSpPr>
            <a:spLocks noGrp="1"/>
          </p:cNvSpPr>
          <p:nvPr>
            <p:ph sz="half" idx="1"/>
          </p:nvPr>
        </p:nvSpPr>
        <p:spPr>
          <a:xfrm>
            <a:off x="1505998" y="5615644"/>
            <a:ext cx="6651583" cy="381678"/>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ru-RU" sz="1500" b="1" dirty="0">
                <a:solidFill>
                  <a:srgbClr val="3691AA">
                    <a:lumMod val="75000"/>
                  </a:srgbClr>
                </a:solidFill>
                <a:latin typeface="Georgia"/>
              </a:rPr>
              <a:t>ТЕЛЕФОН «ГОРЯЧЕЙ ЛИНИИ»: </a:t>
            </a:r>
            <a:r>
              <a:rPr lang="ru-RU" sz="1500" b="1" dirty="0">
                <a:solidFill>
                  <a:srgbClr val="3691AA">
                    <a:lumMod val="75000"/>
                  </a:srgbClr>
                </a:solidFill>
              </a:rPr>
              <a:t>+7 9</a:t>
            </a:r>
            <a:r>
              <a:rPr lang="en-US" sz="1500" b="1" dirty="0">
                <a:solidFill>
                  <a:srgbClr val="3691AA">
                    <a:lumMod val="75000"/>
                  </a:srgbClr>
                </a:solidFill>
              </a:rPr>
              <a:t>16</a:t>
            </a:r>
            <a:r>
              <a:rPr lang="ru-RU" sz="1500" b="1" dirty="0">
                <a:solidFill>
                  <a:srgbClr val="3691AA">
                    <a:lumMod val="75000"/>
                  </a:srgbClr>
                </a:solidFill>
              </a:rPr>
              <a:t> </a:t>
            </a:r>
            <a:r>
              <a:rPr lang="en-US" sz="1500" b="1" dirty="0">
                <a:solidFill>
                  <a:srgbClr val="3691AA">
                    <a:lumMod val="75000"/>
                  </a:srgbClr>
                </a:solidFill>
              </a:rPr>
              <a:t>835 18 35</a:t>
            </a:r>
            <a:endParaRPr lang="ru-RU" sz="1500" b="1" dirty="0">
              <a:solidFill>
                <a:srgbClr val="3691AA">
                  <a:lumMod val="75000"/>
                </a:srgbClr>
              </a:solidFill>
            </a:endParaRPr>
          </a:p>
        </p:txBody>
      </p:sp>
      <p:sp>
        <p:nvSpPr>
          <p:cNvPr id="26" name="Объект 2"/>
          <p:cNvSpPr>
            <a:spLocks noGrp="1"/>
          </p:cNvSpPr>
          <p:nvPr>
            <p:ph sz="half" idx="1"/>
          </p:nvPr>
        </p:nvSpPr>
        <p:spPr>
          <a:xfrm>
            <a:off x="1462108" y="5963961"/>
            <a:ext cx="9102457" cy="521155"/>
          </a:xfrm>
        </p:spPr>
        <p:txBody>
          <a:bodyPr vert="horz" lIns="91440" tIns="45720" rIns="91440" bIns="45720" rtlCol="0">
            <a:noAutofit/>
          </a:bodyPr>
          <a:lstStyle/>
          <a:p>
            <a:pPr marL="45720" indent="0" defTabSz="914400">
              <a:lnSpc>
                <a:spcPct val="120000"/>
              </a:lnSpc>
              <a:spcBef>
                <a:spcPts val="0"/>
              </a:spcBef>
              <a:buClr>
                <a:srgbClr val="3691AA">
                  <a:lumMod val="75000"/>
                </a:srgbClr>
              </a:buClr>
              <a:buSzPct val="100000"/>
              <a:buNone/>
            </a:pPr>
            <a:r>
              <a:rPr lang="en-US" sz="1500" dirty="0">
                <a:solidFill>
                  <a:srgbClr val="3691AA">
                    <a:lumMod val="75000"/>
                  </a:srgbClr>
                </a:solidFill>
                <a:latin typeface="Georgia"/>
                <a:hlinkClick r:id="rId7"/>
              </a:rPr>
              <a:t>http://bronnikov-corporation.com</a:t>
            </a:r>
            <a:r>
              <a:rPr lang="en-US" sz="1500" dirty="0">
                <a:solidFill>
                  <a:srgbClr val="3691AA">
                    <a:lumMod val="75000"/>
                  </a:srgbClr>
                </a:solidFill>
                <a:latin typeface="Georgia"/>
              </a:rPr>
              <a:t>; </a:t>
            </a:r>
            <a:r>
              <a:rPr lang="en-US" sz="1500" dirty="0">
                <a:solidFill>
                  <a:srgbClr val="3691AA">
                    <a:lumMod val="75000"/>
                  </a:srgbClr>
                </a:solidFill>
                <a:latin typeface="Georgia"/>
                <a:hlinkClick r:id="rId8"/>
              </a:rPr>
              <a:t>http://pbcvalley.ru</a:t>
            </a:r>
            <a:r>
              <a:rPr lang="en-US" sz="1500" dirty="0">
                <a:solidFill>
                  <a:srgbClr val="3691AA">
                    <a:lumMod val="75000"/>
                  </a:srgbClr>
                </a:solidFill>
                <a:latin typeface="Georgia"/>
              </a:rPr>
              <a:t>;  </a:t>
            </a:r>
            <a:endParaRPr lang="ru-RU" sz="1500" dirty="0">
              <a:solidFill>
                <a:srgbClr val="3691AA">
                  <a:lumMod val="75000"/>
                </a:srgbClr>
              </a:solidFill>
              <a:latin typeface="Georgia"/>
            </a:endParaRPr>
          </a:p>
        </p:txBody>
      </p:sp>
    </p:spTree>
    <p:extLst>
      <p:ext uri="{BB962C8B-B14F-4D97-AF65-F5344CB8AC3E}">
        <p14:creationId xmlns:p14="http://schemas.microsoft.com/office/powerpoint/2010/main" val="351141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descr="D:\Desktop\Фото для стенда\Отец Валентин.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9365" y="494573"/>
            <a:ext cx="3131395" cy="4400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Рисунок 4" descr="Напутствие Отца Валентина - копия"/>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06470" y="6132785"/>
            <a:ext cx="923925" cy="566737"/>
          </a:xfrm>
          <a:prstGeom prst="rect">
            <a:avLst/>
          </a:prstGeom>
          <a:noFill/>
          <a:extLst>
            <a:ext uri="{909E8E84-426E-40DD-AFC4-6F175D3DCCD1}">
              <a14:hiddenFill xmlns:a14="http://schemas.microsoft.com/office/drawing/2010/main">
                <a:solidFill>
                  <a:srgbClr val="FFFFFF"/>
                </a:solidFill>
              </a14:hiddenFill>
            </a:ext>
          </a:extLst>
        </p:spPr>
      </p:pic>
      <p:pic>
        <p:nvPicPr>
          <p:cNvPr id="2049" name="Рисунок 5" descr="Напутствие Отца Валентина - копия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75510" y="6354148"/>
            <a:ext cx="1285875" cy="315913"/>
          </a:xfrm>
          <a:prstGeom prst="rect">
            <a:avLst/>
          </a:prstGeom>
          <a:noFill/>
          <a:extLst>
            <a:ext uri="{909E8E84-426E-40DD-AFC4-6F175D3DCCD1}">
              <a14:hiddenFill xmlns:a14="http://schemas.microsoft.com/office/drawing/2010/main">
                <a:solidFill>
                  <a:srgbClr val="FFFFFF"/>
                </a:solidFill>
              </a14:hiddenFill>
            </a:ext>
          </a:extLst>
        </p:spPr>
      </p:pic>
      <p:sp>
        <p:nvSpPr>
          <p:cNvPr id="20" name="Прямоугольник 19"/>
          <p:cNvSpPr/>
          <p:nvPr/>
        </p:nvSpPr>
        <p:spPr>
          <a:xfrm>
            <a:off x="2176975" y="296460"/>
            <a:ext cx="4507965" cy="369332"/>
          </a:xfrm>
          <a:prstGeom prst="rect">
            <a:avLst/>
          </a:prstGeom>
        </p:spPr>
        <p:txBody>
          <a:bodyPr wrap="none">
            <a:spAutoFit/>
          </a:bodyPr>
          <a:lstStyle/>
          <a:p>
            <a:r>
              <a:rPr lang="ru-RU" b="1" dirty="0">
                <a:solidFill>
                  <a:srgbClr val="0070C0"/>
                </a:solidFill>
                <a:latin typeface="Georgia" panose="02040502050405020303" pitchFamily="18" charset="0"/>
                <a:ea typeface="Calibri" panose="020F0502020204030204" pitchFamily="34" charset="0"/>
              </a:rPr>
              <a:t>НАПУТСТВИЕ ОТЦА ВАЛЕНТИНА</a:t>
            </a:r>
            <a:endParaRPr lang="ru-RU" dirty="0">
              <a:latin typeface="Georgia" panose="02040502050405020303" pitchFamily="18" charset="0"/>
            </a:endParaRPr>
          </a:p>
        </p:txBody>
      </p:sp>
      <p:sp>
        <p:nvSpPr>
          <p:cNvPr id="24" name="Надпись 2"/>
          <p:cNvSpPr txBox="1">
            <a:spLocks noChangeArrowheads="1"/>
          </p:cNvSpPr>
          <p:nvPr/>
        </p:nvSpPr>
        <p:spPr bwMode="auto">
          <a:xfrm>
            <a:off x="1417946" y="646017"/>
            <a:ext cx="5545418" cy="6023983"/>
          </a:xfrm>
          <a:prstGeom prst="rect">
            <a:avLst/>
          </a:prstGeom>
          <a:noFill/>
          <a:ln w="9525">
            <a:noFill/>
            <a:miter lim="800000"/>
            <a:headEnd/>
            <a:tailEnd/>
          </a:ln>
        </p:spPr>
        <p:txBody>
          <a:bodyPr rot="0" vert="horz" wrap="square" lIns="91440" tIns="45720" rIns="91440" bIns="45720" anchor="t" anchorCtr="0">
            <a:noAutofit/>
          </a:bodyPr>
          <a:lstStyle/>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Вы говорите, что у Вас, у ваших специалистов планируется большая работа в Крыму по программе «Мир зрения и видения».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Только в Москве более 100 тысяч слепых и слабовидящих и их количество растёт. И растёт не только в России, но и за рубежом.</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Мало кто говорит, что конкретно надо делать, чтобы помочь таким людям. Слепого перевести через дорогу – это уже доброе дело. Поэтому нужно иметь милосердие, терпение и любовь к таким людям.</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Иисус Христос тоже помогал людям! Подарил зрение нескольким людям, а Вы делаете для всех людей Земли. Это Святое дело! – Я за вас буду молиться – Помоги Вам Господь! Помощь исцеления одного, двух слепых – это большое дело для всех.</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Да, я понимаю, насколько важная тема «Мир зрения и видения». Поэтому прошу оставить мне записочку всех участников этого Святого дела, чтобы я на каждой литургии просил Бога об участии его в Ваших трудах.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Да, это милосердие! Откликнуться на нужду, на беду другого человека. Нужное, Святое Дело!</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Развитие человека, реабилитация зрения и здоровья – это благое дело! Помогать Богу, это очень хорошо! Но на Бога надейся, а сам не плошай! То есть, живи с Верой, спасая свою Душу. Но необходимо беречь своё тело и физическое здоровье.</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Есть другой уровень зрения, называется «Глаза Совести». Ненависть и другие отрицательные качества – это тоже слепота. Всякий грех – это слепота. И действительно, это великая миссия и дело участвовать в этой программе «Оздоровление мира и видение мира», чтобы не только они видели этот мир глазами, наслаждались этим миром, но и знали, куда идут и зачем.</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indent="363538" algn="just">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Да это действительно хорошо, помоги Вам Бог!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Настоятель Храма Преподобного Сергия Радонежского</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100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Протоиерей Радугин Валентин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Васильеви</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ч</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8217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8"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2" name="Прямоугольник 1"/>
          <p:cNvSpPr/>
          <p:nvPr/>
        </p:nvSpPr>
        <p:spPr>
          <a:xfrm>
            <a:off x="2058473" y="402002"/>
            <a:ext cx="6319044" cy="2185214"/>
          </a:xfrm>
          <a:prstGeom prst="rect">
            <a:avLst/>
          </a:prstGeom>
        </p:spPr>
        <p:txBody>
          <a:bodyPr wrap="square">
            <a:spAutoFit/>
          </a:bodyPr>
          <a:lstStyle/>
          <a:p>
            <a:pPr indent="363538" algn="just">
              <a:lnSpc>
                <a:spcPct val="80000"/>
              </a:lnSpc>
            </a:pP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«Я свидетельствую, что лица, обученные видению без использования глаз, действительно способны читать тексты, ранее им неизвестные, и осуществлять целый ряд других действий, обычно требующих зрения. Результаты показали, что наличие каких-либо специальных свойств у обучаемого лица не требуется».</a:t>
            </a:r>
          </a:p>
          <a:p>
            <a:pPr algn="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Н.П. Бехтерева</a:t>
            </a:r>
            <a:endParaRPr lang="ru-RU" sz="2000" dirty="0">
              <a:solidFill>
                <a:srgbClr val="000000"/>
              </a:solidFill>
              <a:latin typeface="Microsoft Sans Serif" panose="020B0604020202020204" pitchFamily="34" charset="0"/>
              <a:ea typeface="Microsoft Sans Serif" panose="020B0604020202020204" pitchFamily="34" charset="0"/>
            </a:endParaRPr>
          </a:p>
          <a:p>
            <a:pPr algn="just">
              <a:lnSpc>
                <a:spcPct val="80000"/>
              </a:lnSpc>
            </a:pP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Академик РАН и РАМН, Лауреат Государственной премии СССР, иностранный член Австрийской, Финской академии наук, Американской академии медицины и психиатрии, Международной Академии наук экологии, безопасности человека и природы, почетный член ряда международных обществ</a:t>
            </a:r>
            <a:endParaRPr lang="ru-RU" dirty="0"/>
          </a:p>
        </p:txBody>
      </p:sp>
      <p:sp>
        <p:nvSpPr>
          <p:cNvPr id="9" name="Надпись 2"/>
          <p:cNvSpPr txBox="1">
            <a:spLocks noChangeArrowheads="1"/>
          </p:cNvSpPr>
          <p:nvPr/>
        </p:nvSpPr>
        <p:spPr bwMode="auto">
          <a:xfrm>
            <a:off x="2058472" y="2801096"/>
            <a:ext cx="6319045" cy="152614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indent="363538" algn="just">
              <a:lnSpc>
                <a:spcPct val="80000"/>
              </a:lnSpc>
              <a:spcAft>
                <a:spcPts val="0"/>
              </a:spcAft>
            </a:pP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«Метод Бронникова - это вызов современной физике. Если академическая наука примет этот вызов и разберется в выявленном феномене, то новые знания могут оказаться более важными, чем все знания, достигнутые человечеством ранее».</a:t>
            </a:r>
          </a:p>
          <a:p>
            <a:pPr algn="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Ю.П. </a:t>
            </a:r>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Пытьев</a:t>
            </a:r>
            <a:endPar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a:lnSpc>
                <a:spcPct val="80000"/>
              </a:lnSpc>
            </a:pP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Профессор МГУ, заведующий кафедрой компьютерных методов физики, доктор физико-математических наук</a:t>
            </a:r>
          </a:p>
        </p:txBody>
      </p:sp>
      <p:sp>
        <p:nvSpPr>
          <p:cNvPr id="10" name="Надпись 3"/>
          <p:cNvSpPr txBox="1">
            <a:spLocks noChangeArrowheads="1"/>
          </p:cNvSpPr>
          <p:nvPr/>
        </p:nvSpPr>
        <p:spPr bwMode="auto">
          <a:xfrm>
            <a:off x="2058471" y="4541117"/>
            <a:ext cx="6319045" cy="2088863"/>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indent="444500" algn="just">
              <a:lnSpc>
                <a:spcPct val="80000"/>
              </a:lnSpc>
              <a:spcAft>
                <a:spcPts val="0"/>
              </a:spcAft>
            </a:pPr>
            <a:r>
              <a:rPr lang="uk-UA"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У нас </a:t>
            </a: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есть дети, слепые с самого рождения, взрослые, которые видели раньше, но потом ослепли из-за различных патологий. Благодаря методике Вячеслав</a:t>
            </a:r>
            <a:r>
              <a:rPr lang="uk-UA"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а Михайловича </a:t>
            </a: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они начинают видеть. Пусть это будет «видение мозгом», </a:t>
            </a:r>
            <a:r>
              <a:rPr lang="uk-UA"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неважно </a:t>
            </a: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как это назвать, главное, что они могут ориентироваться в любой действительности, что помогает им в реабилитации</a:t>
            </a:r>
            <a:r>
              <a:rPr lang="uk-UA" sz="1100" kern="1400" dirty="0">
                <a:solidFill>
                  <a:srgbClr val="4D4D4D"/>
                </a:solidFill>
                <a:effectLst/>
                <a:latin typeface="Times New Roman" panose="02020603050405020304" pitchFamily="18" charset="0"/>
                <a:ea typeface="Times New Roman" panose="02020603050405020304" pitchFamily="18" charset="0"/>
              </a:rPr>
              <a:t>. </a:t>
            </a:r>
            <a:endParaRPr lang="ru-RU" sz="1200" dirty="0">
              <a:solidFill>
                <a:srgbClr val="000000"/>
              </a:solidFill>
              <a:effectLst/>
              <a:latin typeface="Microsoft Sans Serif" panose="020B0604020202020204" pitchFamily="34" charset="0"/>
              <a:ea typeface="Microsoft Sans Serif" panose="020B0604020202020204" pitchFamily="34" charset="0"/>
            </a:endParaRPr>
          </a:p>
          <a:p>
            <a:pPr algn="r">
              <a:lnSpc>
                <a:spcPct val="80000"/>
              </a:lnSpc>
              <a:spcAft>
                <a:spcPts val="1000"/>
              </a:spcAft>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 П.Н. Попов</a:t>
            </a:r>
            <a:r>
              <a:rPr lang="ru-RU" sz="1100" b="1" i="0" u="none" strike="noStrike"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a:r>
            <a:br>
              <a:rPr lang="ru-RU" sz="1100" b="1" i="0" u="none" strike="noStrike"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b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Доцент кафедры глазных болезней Тверской Государственной Медицинской Академии, кандидат медицинских наук</a:t>
            </a:r>
          </a:p>
          <a:p>
            <a:pPr algn="r">
              <a:lnSpc>
                <a:spcPct val="115000"/>
              </a:lnSpc>
              <a:spcBef>
                <a:spcPts val="600"/>
              </a:spcBef>
              <a:spcAft>
                <a:spcPts val="600"/>
              </a:spcAft>
            </a:pPr>
            <a:r>
              <a:rPr lang="ru-RU" sz="1100" b="1" dirty="0">
                <a:solidFill>
                  <a:srgbClr val="231F20"/>
                </a:solidFill>
                <a:effectLst/>
                <a:latin typeface="Times New Roman" panose="02020603050405020304" pitchFamily="18" charset="0"/>
                <a:ea typeface="Microsoft Sans Serif" panose="020B0604020202020204" pitchFamily="34" charset="0"/>
              </a:rPr>
              <a:t> </a:t>
            </a:r>
            <a:endParaRPr lang="ru-RU" sz="1200" dirty="0">
              <a:solidFill>
                <a:srgbClr val="000000"/>
              </a:solidFill>
              <a:effectLst/>
              <a:latin typeface="Microsoft Sans Serif" panose="020B0604020202020204" pitchFamily="34" charset="0"/>
              <a:ea typeface="Microsoft Sans Serif" panose="020B0604020202020204" pitchFamily="34" charset="0"/>
            </a:endParaRP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3</a:t>
            </a:r>
          </a:p>
        </p:txBody>
      </p:sp>
    </p:spTree>
    <p:extLst>
      <p:ext uri="{BB962C8B-B14F-4D97-AF65-F5344CB8AC3E}">
        <p14:creationId xmlns:p14="http://schemas.microsoft.com/office/powerpoint/2010/main" val="328013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8"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2" name="Прямоугольник 1"/>
          <p:cNvSpPr/>
          <p:nvPr/>
        </p:nvSpPr>
        <p:spPr>
          <a:xfrm>
            <a:off x="2058473" y="762954"/>
            <a:ext cx="6319044" cy="1692771"/>
          </a:xfrm>
          <a:prstGeom prst="rect">
            <a:avLst/>
          </a:prstGeom>
        </p:spPr>
        <p:txBody>
          <a:bodyPr wrap="square">
            <a:spAutoFit/>
          </a:bodyPr>
          <a:lstStyle/>
          <a:p>
            <a:pPr indent="363538" algn="just">
              <a:lnSpc>
                <a:spcPct val="80000"/>
              </a:lnSpc>
            </a:pP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«Все дети с полной слепотой врожденного и приобретенного характера развили у себя способность «радарного» видения, учатся видеть цвет, форму объем окружающих предметов, улучшили навыки самообслуживания и ориентации в пространстве.».</a:t>
            </a:r>
          </a:p>
          <a:p>
            <a:pPr algn="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В.П. </a:t>
            </a:r>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Недилько</a:t>
            </a:r>
            <a:endParaRPr lang="ru-RU" sz="2000" dirty="0">
              <a:solidFill>
                <a:srgbClr val="000000"/>
              </a:solidFill>
              <a:latin typeface="Microsoft Sans Serif" panose="020B0604020202020204" pitchFamily="34" charset="0"/>
              <a:ea typeface="Microsoft Sans Serif" panose="020B0604020202020204" pitchFamily="34" charset="0"/>
            </a:endParaRPr>
          </a:p>
          <a:p>
            <a:pPr algn="r">
              <a:lnSpc>
                <a:spcPct val="80000"/>
              </a:lnSpc>
            </a:pPr>
            <a:r>
              <a:rPr lang="ru-RU" sz="1100" i="1" dirty="0" err="1">
                <a:solidFill>
                  <a:srgbClr val="3A3A3A"/>
                </a:solidFill>
                <a:latin typeface="Roboto Condensed"/>
                <a:ea typeface="Microsoft Sans Serif" panose="020B0604020202020204" pitchFamily="34" charset="0"/>
                <a:cs typeface="Microsoft Sans Serif" panose="020B0604020202020204" pitchFamily="34" charset="0"/>
              </a:rPr>
              <a:t>Професор</a:t>
            </a: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 </a:t>
            </a:r>
            <a:r>
              <a:rPr lang="ru-RU" sz="1100" i="1" dirty="0" err="1">
                <a:solidFill>
                  <a:srgbClr val="3A3A3A"/>
                </a:solidFill>
                <a:latin typeface="Roboto Condensed"/>
                <a:ea typeface="Microsoft Sans Serif" panose="020B0604020202020204" pitchFamily="34" charset="0"/>
                <a:cs typeface="Microsoft Sans Serif" panose="020B0604020202020204" pitchFamily="34" charset="0"/>
              </a:rPr>
              <a:t>Заслуженый</a:t>
            </a: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 врач Украины, Доктор медицинских наук, начальник лечебно-профилактического управления АМН Украины</a:t>
            </a:r>
            <a:endParaRPr lang="ru-RU" dirty="0"/>
          </a:p>
        </p:txBody>
      </p:sp>
      <p:sp>
        <p:nvSpPr>
          <p:cNvPr id="9" name="Надпись 2"/>
          <p:cNvSpPr txBox="1">
            <a:spLocks noChangeArrowheads="1"/>
          </p:cNvSpPr>
          <p:nvPr/>
        </p:nvSpPr>
        <p:spPr bwMode="auto">
          <a:xfrm>
            <a:off x="2058473" y="2996423"/>
            <a:ext cx="6319045" cy="302605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indent="363538" algn="just">
              <a:lnSpc>
                <a:spcPct val="80000"/>
              </a:lnSpc>
              <a:spcAft>
                <a:spcPts val="0"/>
              </a:spcAft>
            </a:pP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«Опыты с двумя испытуемыми не опровергли заявленного гостями тезиса, что человек, выучившийся по методике Бронникова, может видеть предметы «сквозь оптическую преграду». Так, первая испытуемая описала примерное заполнение листа белой бумаги текстом, отличила рукописный текст на листе от машинописного, распознала карандаш, круглую форму катушки пластыря, число шашек и их цвет. Вторая испытуемая также смогла распознать карандаш, лампочку, число шашек. Инверсии определения верха/низа и право\лево - не наблюдалось.».</a:t>
            </a:r>
          </a:p>
          <a:p>
            <a:pPr algn="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Г.В. </a:t>
            </a:r>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Лосик</a:t>
            </a:r>
            <a:endPar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a:lnSpc>
                <a:spcPct val="80000"/>
              </a:lnSpc>
            </a:pP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Доктор технических наук, профессор, президент Международной академии наук и инновационных технологий.</a:t>
            </a:r>
          </a:p>
        </p:txBody>
      </p:sp>
      <p:sp>
        <p:nvSpPr>
          <p:cNvPr id="12" name="Овал 11"/>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4</a:t>
            </a:r>
          </a:p>
        </p:txBody>
      </p:sp>
    </p:spTree>
    <p:extLst>
      <p:ext uri="{BB962C8B-B14F-4D97-AF65-F5344CB8AC3E}">
        <p14:creationId xmlns:p14="http://schemas.microsoft.com/office/powerpoint/2010/main" val="17569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8"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2" name="Прямоугольник 1"/>
          <p:cNvSpPr/>
          <p:nvPr/>
        </p:nvSpPr>
        <p:spPr>
          <a:xfrm>
            <a:off x="2058473" y="400519"/>
            <a:ext cx="6319044" cy="2492990"/>
          </a:xfrm>
          <a:prstGeom prst="rect">
            <a:avLst/>
          </a:prstGeom>
        </p:spPr>
        <p:txBody>
          <a:bodyPr wrap="square">
            <a:spAutoFit/>
          </a:bodyPr>
          <a:lstStyle/>
          <a:p>
            <a:pPr indent="363538" algn="just">
              <a:lnSpc>
                <a:spcPct val="80000"/>
              </a:lnSpc>
            </a:pP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«На основании полученных в Институте Мозга очень интересных результатов мы провели ряд проверок, тестов. И, действительно, убедились, что ребята, прошедшие 3 ступени метода В.М. Бронникова, могут читать тексты, узнавать предметы в светонепроницаемой повязке. Исходя из этого, было решено участвовать в этой программе и посмотреть: что еще можно выявить существующими на сегодняшний день методами.</a:t>
            </a:r>
          </a:p>
          <a:p>
            <a:pPr algn="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К.Г. Коротков</a:t>
            </a:r>
            <a:endParaRPr lang="ru-RU" sz="2000" dirty="0">
              <a:solidFill>
                <a:srgbClr val="000000"/>
              </a:solidFill>
              <a:latin typeface="Microsoft Sans Serif" panose="020B0604020202020204" pitchFamily="34" charset="0"/>
              <a:ea typeface="Microsoft Sans Serif" panose="020B0604020202020204" pitchFamily="34" charset="0"/>
            </a:endParaRPr>
          </a:p>
          <a:p>
            <a:pPr algn="r">
              <a:lnSpc>
                <a:spcPct val="80000"/>
              </a:lnSpc>
            </a:pP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Доктор технических наук, профессор кафедры проектирования компьютерных систем Санкт-Петербургского государственного университета информационных технологий, механики и оптики;</a:t>
            </a:r>
            <a:endParaRPr lang="ru-RU" dirty="0"/>
          </a:p>
        </p:txBody>
      </p:sp>
      <p:sp>
        <p:nvSpPr>
          <p:cNvPr id="10" name="Овал 9"/>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5</a:t>
            </a:r>
          </a:p>
        </p:txBody>
      </p:sp>
      <p:sp>
        <p:nvSpPr>
          <p:cNvPr id="11" name="Прямоугольник 10"/>
          <p:cNvSpPr/>
          <p:nvPr/>
        </p:nvSpPr>
        <p:spPr>
          <a:xfrm>
            <a:off x="1358154" y="3120799"/>
            <a:ext cx="7901756" cy="3108543"/>
          </a:xfrm>
          <a:prstGeom prst="rect">
            <a:avLst/>
          </a:prstGeom>
        </p:spPr>
        <p:txBody>
          <a:bodyPr wrap="square">
            <a:spAutoFit/>
          </a:bodyPr>
          <a:lstStyle/>
          <a:p>
            <a:pPr indent="363538" algn="just">
              <a:lnSpc>
                <a:spcPct val="80000"/>
              </a:lnSpc>
            </a:pPr>
            <a:r>
              <a:rPr lang="ru-RU"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«По моему мнению, Школа Бронникова превосходит все остальные подобные школы, вместе взятые, если судить по степени ее эффективности и приближенности к новым реалиям. Ученики Бронникова за несколько месяцев осваивают такое, чего монахи в тибетских монастырях не могут добиться за несколько лет упорных тренировок. Я сам пока что освоил лишь первую ступень этой Школы, но результаты уже удивляют. Когда я делаю энергетический массаж — одно из упражнений Бронникова, мне не нужно касаться ладонями тела. Энергия ощущается как очень плотная субстанция, причем управляемая. Спустя несколько недель занятий мое энергетическое тело стало так же материально ощутимо, как и физическое. Это тот случай, когда вы действительно можете потрогать руками то, что раньше было лишь в воображении или на фотографиях ауры. И это только начало пути.».</a:t>
            </a:r>
          </a:p>
          <a:p>
            <a:pPr algn="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Вадим </a:t>
            </a:r>
            <a:r>
              <a:rPr lang="ru-RU" b="1" dirty="0" err="1">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Зеланд</a:t>
            </a:r>
            <a:endParaRPr lang="ru-RU" sz="2000" dirty="0">
              <a:solidFill>
                <a:srgbClr val="000000"/>
              </a:solidFill>
              <a:latin typeface="Microsoft Sans Serif" panose="020B0604020202020204" pitchFamily="34" charset="0"/>
              <a:ea typeface="Microsoft Sans Serif" panose="020B0604020202020204" pitchFamily="34" charset="0"/>
            </a:endParaRPr>
          </a:p>
          <a:p>
            <a:pPr algn="r">
              <a:lnSpc>
                <a:spcPct val="80000"/>
              </a:lnSpc>
            </a:pP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Писатель, основатель направления «</a:t>
            </a:r>
            <a:r>
              <a:rPr lang="ru-RU" sz="1100" i="1" dirty="0" err="1">
                <a:solidFill>
                  <a:srgbClr val="3A3A3A"/>
                </a:solidFill>
                <a:latin typeface="Roboto Condensed"/>
                <a:ea typeface="Microsoft Sans Serif" panose="020B0604020202020204" pitchFamily="34" charset="0"/>
                <a:cs typeface="Microsoft Sans Serif" panose="020B0604020202020204" pitchFamily="34" charset="0"/>
              </a:rPr>
              <a:t>Трансерфинг</a:t>
            </a:r>
            <a:r>
              <a:rPr lang="ru-RU" sz="1100" i="1" dirty="0">
                <a:solidFill>
                  <a:srgbClr val="3A3A3A"/>
                </a:solidFill>
                <a:latin typeface="Roboto Condensed"/>
                <a:ea typeface="Microsoft Sans Serif" panose="020B0604020202020204" pitchFamily="34" charset="0"/>
                <a:cs typeface="Microsoft Sans Serif" panose="020B0604020202020204" pitchFamily="34" charset="0"/>
              </a:rPr>
              <a:t> реальности»</a:t>
            </a:r>
            <a:endParaRPr lang="ru-RU" dirty="0"/>
          </a:p>
        </p:txBody>
      </p:sp>
    </p:spTree>
    <p:extLst>
      <p:ext uri="{BB962C8B-B14F-4D97-AF65-F5344CB8AC3E}">
        <p14:creationId xmlns:p14="http://schemas.microsoft.com/office/powerpoint/2010/main" val="123868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893972" y="546514"/>
            <a:ext cx="4365938" cy="727527"/>
          </a:xfrm>
        </p:spPr>
        <p:txBody>
          <a:bodyPr/>
          <a:lstStyle/>
          <a:p>
            <a:pPr algn="r"/>
            <a:r>
              <a:rPr lang="ru-RU" dirty="0"/>
              <a:t>Содержание:</a:t>
            </a:r>
          </a:p>
        </p:txBody>
      </p:sp>
      <p:sp>
        <p:nvSpPr>
          <p:cNvPr id="3" name="Объект 2"/>
          <p:cNvSpPr>
            <a:spLocks noGrp="1"/>
          </p:cNvSpPr>
          <p:nvPr>
            <p:ph idx="1"/>
          </p:nvPr>
        </p:nvSpPr>
        <p:spPr>
          <a:xfrm>
            <a:off x="2099264" y="1348997"/>
            <a:ext cx="7907628" cy="4937053"/>
          </a:xfrm>
        </p:spPr>
        <p:txBody>
          <a:bodyPr>
            <a:noAutofit/>
          </a:bodyPr>
          <a:lstStyle/>
          <a:p>
            <a:pPr marL="502920" indent="-457200" algn="l" defTabSz="914400">
              <a:spcBef>
                <a:spcPts val="600"/>
              </a:spcBef>
              <a:buClr>
                <a:srgbClr val="3691AA">
                  <a:lumMod val="75000"/>
                </a:srgbClr>
              </a:buClr>
              <a:buSzPct val="100000"/>
              <a:buFont typeface="+mj-lt"/>
              <a:buAutoNum type="arabicPeriod"/>
            </a:pPr>
            <a:r>
              <a:rPr lang="ru-RU" sz="1500" dirty="0">
                <a:solidFill>
                  <a:srgbClr val="3691AA">
                    <a:lumMod val="75000"/>
                  </a:srgbClr>
                </a:solidFill>
                <a:latin typeface="Georgia"/>
              </a:rPr>
              <a:t>АВТОРЫ МЕЖДУНАРОДНОЙ ПРОГРАММЫ «МИР ЗРЕНИЯ И ВИДЕНИЯ»</a:t>
            </a:r>
            <a:r>
              <a:rPr lang="ru-RU" sz="1500" b="0" i="0" dirty="0">
                <a:solidFill>
                  <a:srgbClr val="3691AA">
                    <a:lumMod val="75000"/>
                  </a:srgbClr>
                </a:solidFill>
                <a:latin typeface="Georgia"/>
              </a:rPr>
              <a:t>.</a:t>
            </a:r>
          </a:p>
          <a:p>
            <a:pPr marL="502920" indent="-457200" algn="l" defTabSz="914400">
              <a:spcBef>
                <a:spcPts val="600"/>
              </a:spcBef>
              <a:buClr>
                <a:srgbClr val="3691AA">
                  <a:lumMod val="75000"/>
                </a:srgbClr>
              </a:buClr>
              <a:buSzPct val="100000"/>
              <a:buFont typeface="+mj-lt"/>
              <a:buAutoNum type="arabicPeriod"/>
            </a:pPr>
            <a:r>
              <a:rPr lang="ru-RU" sz="1500" b="0" i="0" dirty="0">
                <a:solidFill>
                  <a:srgbClr val="3691AA">
                    <a:lumMod val="75000"/>
                  </a:srgbClr>
                </a:solidFill>
                <a:latin typeface="Georgia"/>
              </a:rPr>
              <a:t>РУКОВОДИТЕЛИ </a:t>
            </a:r>
            <a:r>
              <a:rPr lang="ru-RU" sz="1500" b="0" i="0">
                <a:solidFill>
                  <a:srgbClr val="3691AA">
                    <a:lumMod val="75000"/>
                  </a:srgbClr>
                </a:solidFill>
                <a:latin typeface="Georgia"/>
              </a:rPr>
              <a:t>МЕЖДУНАРОДНОЙ ПРОГРАММЫ.</a:t>
            </a:r>
          </a:p>
          <a:p>
            <a:pPr marL="502920" indent="-457200" algn="l" defTabSz="914400">
              <a:spcBef>
                <a:spcPts val="600"/>
              </a:spcBef>
              <a:buClr>
                <a:srgbClr val="3691AA">
                  <a:lumMod val="75000"/>
                </a:srgbClr>
              </a:buClr>
              <a:buSzPct val="100000"/>
              <a:buFont typeface="+mj-lt"/>
              <a:buAutoNum type="arabicPeriod"/>
            </a:pPr>
            <a:r>
              <a:rPr lang="ru-RU" sz="1500">
                <a:solidFill>
                  <a:srgbClr val="3691AA">
                    <a:lumMod val="75000"/>
                  </a:srgbClr>
                </a:solidFill>
                <a:latin typeface="Georgia"/>
              </a:rPr>
              <a:t>ИНФОРМАЦИЯ </a:t>
            </a:r>
            <a:r>
              <a:rPr lang="ru-RU" sz="1500" dirty="0">
                <a:solidFill>
                  <a:srgbClr val="3691AA">
                    <a:lumMod val="75000"/>
                  </a:srgbClr>
                </a:solidFill>
                <a:latin typeface="Georgia"/>
              </a:rPr>
              <a:t>О ДЕЯТЕЛЬНОСТИ.</a:t>
            </a:r>
            <a:endParaRPr lang="ru-RU" sz="1500" b="0" i="0" dirty="0">
              <a:solidFill>
                <a:srgbClr val="3691AA">
                  <a:lumMod val="75000"/>
                </a:srgbClr>
              </a:solidFill>
              <a:latin typeface="Georgia"/>
            </a:endParaRPr>
          </a:p>
          <a:p>
            <a:pPr marL="502920" indent="-457200" algn="l" defTabSz="914400">
              <a:spcBef>
                <a:spcPts val="600"/>
              </a:spcBef>
              <a:buClr>
                <a:srgbClr val="3691AA">
                  <a:lumMod val="75000"/>
                </a:srgbClr>
              </a:buClr>
              <a:buSzPct val="100000"/>
              <a:buFont typeface="+mj-lt"/>
              <a:buAutoNum type="arabicPeriod"/>
            </a:pPr>
            <a:r>
              <a:rPr lang="ru-RU" sz="1500" b="0" i="0" dirty="0">
                <a:solidFill>
                  <a:srgbClr val="3691AA">
                    <a:lumMod val="75000"/>
                  </a:srgbClr>
                </a:solidFill>
                <a:latin typeface="Georgia"/>
              </a:rPr>
              <a:t>УЧАСТНИКИ МЕЖДУНАРОДНОЙ ПРОГРАММЫ. </a:t>
            </a:r>
          </a:p>
          <a:p>
            <a:pPr marL="502920" indent="-457200" algn="l" defTabSz="914400">
              <a:spcBef>
                <a:spcPts val="600"/>
              </a:spcBef>
              <a:buClr>
                <a:srgbClr val="3691AA">
                  <a:lumMod val="75000"/>
                </a:srgbClr>
              </a:buClr>
              <a:buSzPct val="100000"/>
              <a:buFont typeface="+mj-lt"/>
              <a:buAutoNum type="arabicPeriod"/>
            </a:pPr>
            <a:r>
              <a:rPr lang="ru-RU" sz="1500" dirty="0">
                <a:solidFill>
                  <a:srgbClr val="3691AA">
                    <a:lumMod val="75000"/>
                  </a:srgbClr>
                </a:solidFill>
                <a:latin typeface="Georgia"/>
              </a:rPr>
              <a:t>ВВЕДЕНИЕ В МЕЖДУНАРОДНУЮ ПРОГРАММУ. </a:t>
            </a:r>
          </a:p>
          <a:p>
            <a:pPr marL="502920" indent="-457200" algn="l" defTabSz="914400">
              <a:spcBef>
                <a:spcPts val="600"/>
              </a:spcBef>
              <a:buClr>
                <a:srgbClr val="3691AA">
                  <a:lumMod val="75000"/>
                </a:srgbClr>
              </a:buClr>
              <a:buSzPct val="100000"/>
              <a:buFont typeface="+mj-lt"/>
              <a:buAutoNum type="arabicPeriod"/>
            </a:pPr>
            <a:r>
              <a:rPr lang="ru-RU" sz="1500" dirty="0">
                <a:solidFill>
                  <a:srgbClr val="3691AA">
                    <a:lumMod val="75000"/>
                  </a:srgbClr>
                </a:solidFill>
                <a:latin typeface="Georgia"/>
              </a:rPr>
              <a:t>ОПИСАНИЕ МЕЖДУНАРОДНОЙ ПРОГРАММЫ.</a:t>
            </a:r>
          </a:p>
          <a:p>
            <a:pPr marL="502920" indent="-457200" algn="l" defTabSz="914400">
              <a:spcBef>
                <a:spcPts val="600"/>
              </a:spcBef>
              <a:buClr>
                <a:srgbClr val="3691AA">
                  <a:lumMod val="75000"/>
                </a:srgbClr>
              </a:buClr>
              <a:buSzPct val="100000"/>
              <a:buFont typeface="+mj-lt"/>
              <a:buAutoNum type="arabicPeriod"/>
            </a:pPr>
            <a:r>
              <a:rPr lang="ru-RU" sz="1500" dirty="0">
                <a:solidFill>
                  <a:srgbClr val="3691AA">
                    <a:lumMod val="75000"/>
                  </a:srgbClr>
                </a:solidFill>
                <a:latin typeface="Georgia"/>
              </a:rPr>
              <a:t>ГЕОГРАФИЯ УЧАСТНИКОВ.</a:t>
            </a:r>
          </a:p>
          <a:p>
            <a:pPr marL="502920" indent="-457200" defTabSz="914400">
              <a:spcBef>
                <a:spcPts val="600"/>
              </a:spcBef>
              <a:buClr>
                <a:srgbClr val="3691AA">
                  <a:lumMod val="75000"/>
                </a:srgbClr>
              </a:buClr>
              <a:buSzPct val="100000"/>
              <a:buFont typeface="+mj-lt"/>
              <a:buAutoNum type="arabicPeriod"/>
            </a:pPr>
            <a:r>
              <a:rPr lang="ru-RU" sz="1500" dirty="0">
                <a:solidFill>
                  <a:srgbClr val="3691AA">
                    <a:lumMod val="75000"/>
                  </a:srgbClr>
                </a:solidFill>
                <a:latin typeface="Georgia"/>
              </a:rPr>
              <a:t>ПРИГЛАШАЕМ К УЧАСТИЮ В ПРОГРАММЕ.</a:t>
            </a:r>
          </a:p>
          <a:p>
            <a:pPr marL="502920" indent="-457200" defTabSz="914400">
              <a:spcBef>
                <a:spcPts val="600"/>
              </a:spcBef>
              <a:buClr>
                <a:srgbClr val="3691AA">
                  <a:lumMod val="75000"/>
                </a:srgbClr>
              </a:buClr>
              <a:buSzPct val="100000"/>
              <a:buFont typeface="+mj-lt"/>
              <a:buAutoNum type="arabicPeriod"/>
            </a:pPr>
            <a:r>
              <a:rPr lang="ru-RU" sz="1500" dirty="0">
                <a:solidFill>
                  <a:srgbClr val="3691AA">
                    <a:lumMod val="75000"/>
                  </a:srgbClr>
                </a:solidFill>
                <a:latin typeface="Georgia"/>
              </a:rPr>
              <a:t>ОТЗЫВЫ УЧАСТНИКОВ ПРОГРАММЫ С ПРОБЛЕМАМИ ЗРЕНИЯ.</a:t>
            </a:r>
          </a:p>
          <a:p>
            <a:pPr marL="502920" indent="-457200" defTabSz="914400">
              <a:spcBef>
                <a:spcPts val="600"/>
              </a:spcBef>
              <a:buClr>
                <a:srgbClr val="3691AA">
                  <a:lumMod val="75000"/>
                </a:srgbClr>
              </a:buClr>
              <a:buSzPct val="100000"/>
              <a:buFont typeface="+mj-lt"/>
              <a:buAutoNum type="arabicPeriod"/>
            </a:pPr>
            <a:r>
              <a:rPr lang="ru-RU" sz="1500" dirty="0">
                <a:solidFill>
                  <a:srgbClr val="3691AA">
                    <a:lumMod val="75000"/>
                  </a:srgbClr>
                </a:solidFill>
                <a:latin typeface="Georgia"/>
              </a:rPr>
              <a:t>КОНТАКТЫ.</a:t>
            </a:r>
            <a:br>
              <a:rPr lang="ru-RU" sz="1500" dirty="0">
                <a:solidFill>
                  <a:srgbClr val="3691AA">
                    <a:lumMod val="75000"/>
                  </a:srgbClr>
                </a:solidFill>
                <a:latin typeface="Georgia"/>
              </a:rPr>
            </a:br>
            <a:endParaRPr lang="ru-RU" sz="1500" dirty="0">
              <a:solidFill>
                <a:srgbClr val="3691AA">
                  <a:lumMod val="75000"/>
                </a:srgbClr>
              </a:solidFill>
              <a:latin typeface="Georgia"/>
            </a:endParaRPr>
          </a:p>
          <a:p>
            <a:pPr marL="502920" indent="-457200" algn="l" defTabSz="914400">
              <a:spcBef>
                <a:spcPts val="600"/>
              </a:spcBef>
              <a:buClr>
                <a:srgbClr val="3691AA">
                  <a:lumMod val="75000"/>
                </a:srgbClr>
              </a:buClr>
              <a:buSzPct val="100000"/>
              <a:buFont typeface="+mj-lt"/>
              <a:buAutoNum type="arabicPeriod"/>
            </a:pPr>
            <a:endParaRPr lang="ru-RU" sz="1500" dirty="0">
              <a:solidFill>
                <a:srgbClr val="3691AA">
                  <a:lumMod val="75000"/>
                </a:srgbClr>
              </a:solidFill>
              <a:latin typeface="Georgia"/>
            </a:endParaRPr>
          </a:p>
          <a:p>
            <a:pPr marL="502920" indent="-457200" algn="l" defTabSz="914400">
              <a:spcBef>
                <a:spcPts val="600"/>
              </a:spcBef>
              <a:buClr>
                <a:srgbClr val="3691AA">
                  <a:lumMod val="75000"/>
                </a:srgbClr>
              </a:buClr>
              <a:buSzPct val="100000"/>
              <a:buFont typeface="+mj-lt"/>
              <a:buAutoNum type="arabicPeriod"/>
            </a:pPr>
            <a:endParaRPr lang="ru-RU" sz="1500" b="0" i="0" dirty="0">
              <a:solidFill>
                <a:srgbClr val="3691AA">
                  <a:lumMod val="75000"/>
                </a:srgbClr>
              </a:solidFill>
              <a:latin typeface="Georgia"/>
            </a:endParaRP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9" name="Овал 8"/>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6</a:t>
            </a:r>
          </a:p>
        </p:txBody>
      </p:sp>
      <p:sp>
        <p:nvSpPr>
          <p:cNvPr id="10"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56447" y="318172"/>
            <a:ext cx="8103463" cy="1662626"/>
          </a:xfrm>
        </p:spPr>
        <p:txBody>
          <a:bodyPr>
            <a:normAutofit/>
          </a:bodyPr>
          <a:lstStyle/>
          <a:p>
            <a:pPr algn="ctr"/>
            <a:r>
              <a:rPr lang="ru-RU" sz="3000" spc="1200" dirty="0"/>
              <a:t>АВТОРЫ</a:t>
            </a:r>
            <a:r>
              <a:rPr lang="ru-RU" sz="3000" dirty="0"/>
              <a:t/>
            </a:r>
            <a:br>
              <a:rPr lang="ru-RU" sz="3000" dirty="0"/>
            </a:br>
            <a:r>
              <a:rPr lang="ru-RU" sz="3000" dirty="0"/>
              <a:t>МЕЖДУНАРОДНОЙ ПРОГРАММЫ </a:t>
            </a:r>
            <a:br>
              <a:rPr lang="ru-RU" sz="3000" dirty="0"/>
            </a:br>
            <a:r>
              <a:rPr lang="ru-RU" sz="3000" dirty="0"/>
              <a:t>«МИР ЗРЕНИЯ И ВИДЕНИЯ»:</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4410" y="2036421"/>
            <a:ext cx="2645504" cy="2577600"/>
          </a:xfrm>
          <a:prstGeom prst="ellipse">
            <a:avLst/>
          </a:prstGeom>
          <a:ln w="63500" cap="rnd">
            <a:noFill/>
          </a:ln>
          <a:effectLst/>
          <a:scene3d>
            <a:camera prst="orthographicFront">
              <a:rot lat="0" lon="0" rev="0"/>
            </a:camera>
            <a:lightRig rig="contrasting" dir="t">
              <a:rot lat="0" lon="0" rev="7800000"/>
            </a:lightRig>
          </a:scene3d>
          <a:sp3d>
            <a:bevelT w="139700" h="139700"/>
          </a:sp3d>
        </p:spPr>
      </p:pic>
      <p:pic>
        <p:nvPicPr>
          <p:cNvPr id="9" name="Рисунок 8" descr="http://www.gastroscan.ru/literature/images02/amtn2014_2226.jpg"/>
          <p:cNvPicPr/>
          <p:nvPr/>
        </p:nvPicPr>
        <p:blipFill rotWithShape="1">
          <a:blip r:embed="rId3" cstate="print">
            <a:extLst>
              <a:ext uri="{28A0092B-C50C-407E-A947-70E740481C1C}">
                <a14:useLocalDpi xmlns:a14="http://schemas.microsoft.com/office/drawing/2010/main" val="0"/>
              </a:ext>
            </a:extLst>
          </a:blip>
          <a:srcRect l="24426" t="572" r="15775" b="-572"/>
          <a:stretch/>
        </p:blipFill>
        <p:spPr bwMode="auto">
          <a:xfrm>
            <a:off x="904174" y="2036421"/>
            <a:ext cx="2577600" cy="2577600"/>
          </a:xfrm>
          <a:prstGeom prst="ellipse">
            <a:avLst/>
          </a:prstGeom>
          <a:ln w="63500" cap="rnd">
            <a:noFill/>
          </a:ln>
          <a:effectLst/>
          <a:scene3d>
            <a:camera prst="orthographicFront">
              <a:rot lat="0" lon="0" rev="0"/>
            </a:camera>
            <a:lightRig rig="contrasting" dir="t">
              <a:rot lat="0" lon="0" rev="7800000"/>
            </a:lightRig>
          </a:scene3d>
          <a:sp3d>
            <a:bevelT w="139700" h="139700"/>
          </a:sp3d>
          <a:extLst>
            <a:ext uri="{53640926-AAD7-44D8-BBD7-CCE9431645EC}">
              <a14:shadowObscured xmlns:a14="http://schemas.microsoft.com/office/drawing/2010/main"/>
            </a:ext>
          </a:extLst>
        </p:spPr>
      </p:pic>
      <p:pic>
        <p:nvPicPr>
          <p:cNvPr id="10" name="Рисунок 9" descr="C:\Users\CE9C~1\AppData\Local\Temp\FineReader12.00\media\image8.jpeg"/>
          <p:cNvPicPr/>
          <p:nvPr/>
        </p:nvPicPr>
        <p:blipFill rotWithShape="1">
          <a:blip r:embed="rId4">
            <a:extLst>
              <a:ext uri="{28A0092B-C50C-407E-A947-70E740481C1C}">
                <a14:useLocalDpi xmlns:a14="http://schemas.microsoft.com/office/drawing/2010/main" val="0"/>
              </a:ext>
            </a:extLst>
          </a:blip>
          <a:srcRect l="13110" r="10019"/>
          <a:stretch/>
        </p:blipFill>
        <p:spPr bwMode="auto">
          <a:xfrm>
            <a:off x="7412551" y="2036421"/>
            <a:ext cx="2576380" cy="2577782"/>
          </a:xfrm>
          <a:prstGeom prst="ellipse">
            <a:avLst/>
          </a:prstGeom>
          <a:ln w="63500" cap="rnd">
            <a:noFill/>
          </a:ln>
          <a:effectLst/>
          <a:scene3d>
            <a:camera prst="orthographicFront">
              <a:rot lat="0" lon="0" rev="0"/>
            </a:camera>
            <a:lightRig rig="contrasting" dir="t">
              <a:rot lat="0" lon="0" rev="7800000"/>
            </a:lightRig>
          </a:scene3d>
          <a:sp3d>
            <a:bevelT w="139700" h="139700"/>
          </a:sp3d>
        </p:spPr>
      </p:pic>
      <p:sp>
        <p:nvSpPr>
          <p:cNvPr id="11" name="Прямоугольник 10"/>
          <p:cNvSpPr/>
          <p:nvPr/>
        </p:nvSpPr>
        <p:spPr>
          <a:xfrm>
            <a:off x="4030723" y="4891792"/>
            <a:ext cx="2832877" cy="560153"/>
          </a:xfrm>
          <a:prstGeom prst="rect">
            <a:avLst/>
          </a:prstGeom>
        </p:spPr>
        <p:txBody>
          <a:bodyPr wrap="square">
            <a:spAutoFit/>
          </a:bodyPr>
          <a:lstStyle/>
          <a:p>
            <a:pPr algn="ct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НАТАЛЬЯ ПЕТРОВНА </a:t>
            </a:r>
            <a:r>
              <a:rPr lang="ru-RU" sz="2000"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БЕХТЕРЕВА</a:t>
            </a:r>
            <a:endParaRPr lang="ru-RU" sz="2000" dirty="0"/>
          </a:p>
        </p:txBody>
      </p:sp>
      <p:sp>
        <p:nvSpPr>
          <p:cNvPr id="12" name="Прямоугольник 11"/>
          <p:cNvSpPr/>
          <p:nvPr/>
        </p:nvSpPr>
        <p:spPr>
          <a:xfrm>
            <a:off x="6993457" y="4891792"/>
            <a:ext cx="3414568" cy="560153"/>
          </a:xfrm>
          <a:prstGeom prst="rect">
            <a:avLst/>
          </a:prstGeom>
        </p:spPr>
        <p:txBody>
          <a:bodyPr wrap="square">
            <a:spAutoFit/>
          </a:bodyPr>
          <a:lstStyle/>
          <a:p>
            <a:pPr algn="ct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ВЯЧЕСЛАВ МИХАЙЛОВИЧ </a:t>
            </a:r>
            <a:r>
              <a:rPr lang="ru-RU" sz="2000"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БРОННИКОВ</a:t>
            </a:r>
            <a:endParaRPr lang="ru-RU" sz="2000" dirty="0"/>
          </a:p>
        </p:txBody>
      </p:sp>
      <p:sp>
        <p:nvSpPr>
          <p:cNvPr id="13" name="Прямоугольник 12"/>
          <p:cNvSpPr/>
          <p:nvPr/>
        </p:nvSpPr>
        <p:spPr>
          <a:xfrm>
            <a:off x="776535" y="4898221"/>
            <a:ext cx="2832877" cy="560153"/>
          </a:xfrm>
          <a:prstGeom prst="rect">
            <a:avLst/>
          </a:prstGeom>
        </p:spPr>
        <p:txBody>
          <a:bodyPr wrap="square">
            <a:spAutoFit/>
          </a:bodyPr>
          <a:lstStyle/>
          <a:p>
            <a:pPr algn="ct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БОРИС ИВАНОВИЧ </a:t>
            </a:r>
            <a:r>
              <a:rPr lang="ru-RU" sz="2000"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ЛЕОНОВ</a:t>
            </a:r>
            <a:endParaRPr lang="ru-RU" sz="2000" dirty="0"/>
          </a:p>
        </p:txBody>
      </p:sp>
      <p:sp>
        <p:nvSpPr>
          <p:cNvPr id="14" name="Прямоугольник 13"/>
          <p:cNvSpPr/>
          <p:nvPr/>
        </p:nvSpPr>
        <p:spPr>
          <a:xfrm>
            <a:off x="672354" y="5534194"/>
            <a:ext cx="3041238" cy="757130"/>
          </a:xfrm>
          <a:prstGeom prst="rect">
            <a:avLst/>
          </a:prstGeom>
        </p:spPr>
        <p:txBody>
          <a:bodyPr wrap="square">
            <a:spAutoFit/>
          </a:bodyPr>
          <a:lstStyle/>
          <a:p>
            <a:pPr algn="ct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АКАДЕМИК </a:t>
            </a:r>
            <a:r>
              <a:rPr lang="ru-RU" b="1" dirty="0" smtClean="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АКАДЕМИИ МЕДИКО-ТЕХНИЧЕСКИХ НАУК</a:t>
            </a:r>
            <a:endParaRPr lang="ru-RU" sz="2000" dirty="0"/>
          </a:p>
        </p:txBody>
      </p:sp>
      <p:sp>
        <p:nvSpPr>
          <p:cNvPr id="15" name="Прямоугольник 14"/>
          <p:cNvSpPr/>
          <p:nvPr/>
        </p:nvSpPr>
        <p:spPr>
          <a:xfrm>
            <a:off x="3818966" y="5507568"/>
            <a:ext cx="3069020" cy="757130"/>
          </a:xfrm>
          <a:prstGeom prst="rect">
            <a:avLst/>
          </a:prstGeom>
        </p:spPr>
        <p:txBody>
          <a:bodyPr wrap="square">
            <a:spAutoFit/>
          </a:bodyPr>
          <a:lstStyle/>
          <a:p>
            <a:pPr algn="ct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АКАДЕМИК </a:t>
            </a:r>
            <a:r>
              <a:rPr lang="ru-RU" b="1" dirty="0" smtClean="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РАН МЕДИЦИНСКИХ НАУК, </a:t>
            </a: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РАМН</a:t>
            </a:r>
            <a:endParaRPr lang="ru-RU" sz="2000" dirty="0"/>
          </a:p>
        </p:txBody>
      </p:sp>
      <p:sp>
        <p:nvSpPr>
          <p:cNvPr id="16" name="Прямоугольник 15"/>
          <p:cNvSpPr/>
          <p:nvPr/>
        </p:nvSpPr>
        <p:spPr>
          <a:xfrm>
            <a:off x="6858987" y="5494255"/>
            <a:ext cx="3683508" cy="313932"/>
          </a:xfrm>
          <a:prstGeom prst="rect">
            <a:avLst/>
          </a:prstGeom>
        </p:spPr>
        <p:txBody>
          <a:bodyPr wrap="square">
            <a:spAutoFit/>
          </a:bodyPr>
          <a:lstStyle/>
          <a:p>
            <a:pPr algn="ctr">
              <a:lnSpc>
                <a:spcPct val="80000"/>
              </a:lnSpc>
            </a:pPr>
            <a:r>
              <a:rPr lang="ru-RU" b="1" dirty="0">
                <a:solidFill>
                  <a:srgbClr val="231F20"/>
                </a:solidFill>
                <a:latin typeface="Times New Roman" panose="02020603050405020304" pitchFamily="18" charset="0"/>
                <a:ea typeface="Microsoft Sans Serif" panose="020B0604020202020204" pitchFamily="34" charset="0"/>
                <a:cs typeface="Times New Roman" panose="02020603050405020304" pitchFamily="18" charset="0"/>
              </a:rPr>
              <a:t>АКАДЕМИК МАИ, АНСТиМС </a:t>
            </a:r>
            <a:endParaRPr lang="ru-RU" sz="2000" dirty="0"/>
          </a:p>
        </p:txBody>
      </p:sp>
      <p:sp>
        <p:nvSpPr>
          <p:cNvPr id="18"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9" name="Овал 18"/>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7</a:t>
            </a:r>
          </a:p>
        </p:txBody>
      </p:sp>
    </p:spTree>
    <p:extLst>
      <p:ext uri="{BB962C8B-B14F-4D97-AF65-F5344CB8AC3E}">
        <p14:creationId xmlns:p14="http://schemas.microsoft.com/office/powerpoint/2010/main" val="13391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07578" y="425749"/>
            <a:ext cx="9197789" cy="1403052"/>
          </a:xfrm>
        </p:spPr>
        <p:txBody>
          <a:bodyPr>
            <a:normAutofit/>
          </a:bodyPr>
          <a:lstStyle/>
          <a:p>
            <a:pPr algn="r"/>
            <a:r>
              <a:rPr lang="ru-RU" dirty="0"/>
              <a:t>Руководители международной программы «Мир зрения и видения»:</a:t>
            </a:r>
          </a:p>
        </p:txBody>
      </p:sp>
      <p:sp>
        <p:nvSpPr>
          <p:cNvPr id="7" name="Заголовок 1"/>
          <p:cNvSpPr txBox="1">
            <a:spLocks/>
          </p:cNvSpPr>
          <p:nvPr/>
        </p:nvSpPr>
        <p:spPr>
          <a:xfrm>
            <a:off x="837127" y="-331052"/>
            <a:ext cx="8538693"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800" dirty="0">
                <a:solidFill>
                  <a:srgbClr val="3691AA">
                    <a:lumMod val="50000"/>
                  </a:srgbClr>
                </a:solidFill>
                <a:latin typeface="Georgia"/>
              </a:rPr>
              <a:t>КОРПОРАЦИЯ «НООСФЕРНЫЙ МИР»</a:t>
            </a:r>
          </a:p>
        </p:txBody>
      </p:sp>
      <p:sp>
        <p:nvSpPr>
          <p:cNvPr id="2" name="Прямоугольник 1"/>
          <p:cNvSpPr/>
          <p:nvPr/>
        </p:nvSpPr>
        <p:spPr>
          <a:xfrm>
            <a:off x="2255696" y="2082592"/>
            <a:ext cx="7799293" cy="4314744"/>
          </a:xfrm>
          <a:prstGeom prst="rect">
            <a:avLst/>
          </a:prstGeom>
        </p:spPr>
        <p:txBody>
          <a:bodyPr vert="horz" lIns="91440" tIns="45720" rIns="91440" bIns="45720" rtlCol="0">
            <a:noAutofit/>
          </a:bodyPr>
          <a:lstStyle/>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ОСЬМАЧКО С.П. – ГЕНЕРАЛЬНЫЙ ДИРЕКТОР КОРПОРАЦИИ</a:t>
            </a:r>
          </a:p>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ПАРЧУК И.В. – ТЕХНИЧЕСКИЙ ДИРЕКТОР ГЛАВНОГО ИНФОРМАЦИОННОГО ЦЕНТРА</a:t>
            </a:r>
          </a:p>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ДОЗОРИНА Л.Д. - ДИРЕКТОР ПО ИДЕОЛОГИИ ГЛАВНОГО ИНФОРМАЦИОННОГО ЦЕНТРА</a:t>
            </a:r>
          </a:p>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БРОННИКОВ В.В. – ДИРЕКТОР ПО УЧЕБНО-МЕТОДИЧЕСКИМ ПРОГРАММАМ</a:t>
            </a:r>
          </a:p>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БРОННИКОВА-ЯСИНСКАЯ Н.В. – ДИРЕКТОР  ПРОГРАММЫ «МИР ЗРЕНИЯ И ВИДЕНИЯ»</a:t>
            </a:r>
          </a:p>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РЯБКОВА Т.В.  - ДИРЕКТОР ПРОГРАММ ПО РЕАБИЛИТАЦИИ</a:t>
            </a:r>
          </a:p>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КОРОБКА С.В. – ДИРЕКТОР РЕГИОНАЛЬНЫХ ПРОГРАММ</a:t>
            </a:r>
          </a:p>
          <a:p>
            <a:pPr marL="331470" indent="-285750">
              <a:spcBef>
                <a:spcPts val="1000"/>
              </a:spcBef>
              <a:buClr>
                <a:srgbClr val="3691AA">
                  <a:lumMod val="75000"/>
                </a:srgbClr>
              </a:buClr>
              <a:buSzPct val="100000"/>
              <a:buFont typeface="Georgia" panose="02040502050405020303" pitchFamily="18" charset="0"/>
              <a:buChar char="●"/>
            </a:pPr>
            <a:r>
              <a:rPr lang="ru-RU" sz="1500" dirty="0">
                <a:solidFill>
                  <a:srgbClr val="3691AA">
                    <a:lumMod val="75000"/>
                  </a:srgbClr>
                </a:solidFill>
                <a:latin typeface="Georgia"/>
              </a:rPr>
              <a:t>МАНЮКОВ Б.Е. – ДИРЕКТОР ПО СВЯЗЯМ С ОБЩЕСТВЕННОСТЬЮ</a:t>
            </a:r>
          </a:p>
        </p:txBody>
      </p:sp>
      <p:sp>
        <p:nvSpPr>
          <p:cNvPr id="18" name="Заголовок 1"/>
          <p:cNvSpPr txBox="1">
            <a:spLocks/>
          </p:cNvSpPr>
          <p:nvPr/>
        </p:nvSpPr>
        <p:spPr>
          <a:xfrm>
            <a:off x="1" y="6324687"/>
            <a:ext cx="9259909" cy="6105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accent2">
                    <a:lumMod val="50000"/>
                  </a:schemeClr>
                </a:solidFill>
                <a:latin typeface="+mj-lt"/>
                <a:ea typeface="+mj-ea"/>
                <a:cs typeface="+mj-cs"/>
              </a:defRPr>
            </a:lvl1pPr>
          </a:lstStyle>
          <a:p>
            <a:pPr>
              <a:spcBef>
                <a:spcPts val="0"/>
              </a:spcBef>
            </a:pPr>
            <a:r>
              <a:rPr lang="ru-RU" sz="1500" dirty="0">
                <a:solidFill>
                  <a:srgbClr val="3691AA">
                    <a:lumMod val="50000"/>
                  </a:srgbClr>
                </a:solidFill>
                <a:latin typeface="Georgia"/>
              </a:rPr>
              <a:t>СИСТЕМА В.М. БРОННИКОВА «ИНФОРМАЦИОННОЕ РАЗВИТИЕ ЧЕЛОВЕКА»</a:t>
            </a:r>
          </a:p>
        </p:txBody>
      </p:sp>
      <p:sp>
        <p:nvSpPr>
          <p:cNvPr id="19" name="Овал 18"/>
          <p:cNvSpPr/>
          <p:nvPr/>
        </p:nvSpPr>
        <p:spPr>
          <a:xfrm>
            <a:off x="11241741" y="6095150"/>
            <a:ext cx="604372" cy="6043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dirty="0"/>
              <a:t>8</a:t>
            </a:r>
          </a:p>
        </p:txBody>
      </p:sp>
    </p:spTree>
    <p:extLst>
      <p:ext uri="{BB962C8B-B14F-4D97-AF65-F5344CB8AC3E}">
        <p14:creationId xmlns:p14="http://schemas.microsoft.com/office/powerpoint/2010/main" val="296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_16x9_TP102895251">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000">
            <a:solidFill>
              <a:schemeClr val="accent2"/>
            </a:solidFill>
          </a:defRPr>
        </a:defPPr>
      </a:lstStyle>
    </a:txDef>
  </a:objectDefaults>
  <a:extraClrSchemeLst/>
</a:theme>
</file>

<file path=ppt/theme/theme2.xml><?xml version="1.0" encoding="utf-8"?>
<a:theme xmlns:a="http://schemas.openxmlformats.org/drawingml/2006/main" name="Аспект">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000">
            <a:solidFill>
              <a:schemeClr val="accent2"/>
            </a:solidFill>
          </a:defRPr>
        </a:defPPr>
      </a:lstStyle>
    </a:txDef>
  </a:objectDefaults>
  <a:extraClrSchemeLst/>
</a:theme>
</file>

<file path=ppt/theme/theme4.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000">
            <a:solidFill>
              <a:schemeClr val="accent2"/>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E16EE38-BA49-42A4-A3E0-5172A4B1D0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4045</Words>
  <Application>Microsoft Office PowerPoint</Application>
  <PresentationFormat>Широкоэкранный</PresentationFormat>
  <Paragraphs>279</Paragraphs>
  <Slides>24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24</vt:i4>
      </vt:variant>
    </vt:vector>
  </HeadingPairs>
  <TitlesOfParts>
    <vt:vector size="34" baseType="lpstr">
      <vt:lpstr>Arial</vt:lpstr>
      <vt:lpstr>Calibri</vt:lpstr>
      <vt:lpstr>Georgia</vt:lpstr>
      <vt:lpstr>Microsoft Sans Serif</vt:lpstr>
      <vt:lpstr>Roboto Condensed</vt:lpstr>
      <vt:lpstr>Times New Roman</vt:lpstr>
      <vt:lpstr>Trebuchet MS</vt:lpstr>
      <vt:lpstr>Wingdings 3</vt:lpstr>
      <vt:lpstr>Ocean_16x9_TP102895251</vt:lpstr>
      <vt:lpstr>Аспект</vt:lpstr>
      <vt:lpstr>КОРПОРАЦИЯ  «НООСФЕРНЫЙ МИР» ФОНД  «ВЯЧЕСЛАВА БРОННИКОВА»</vt:lpstr>
      <vt:lpstr>ПРЕЗЕНТАЦИЯ  МЕЖДУНАРОДНОЙ ПРОГРАММЫ  «МИР ЗРЕНИЯ И ВИДЕНИЯ»</vt:lpstr>
      <vt:lpstr>Презентация PowerPoint</vt:lpstr>
      <vt:lpstr>Презентация PowerPoint</vt:lpstr>
      <vt:lpstr>Презентация PowerPoint</vt:lpstr>
      <vt:lpstr>Презентация PowerPoint</vt:lpstr>
      <vt:lpstr>Содержание:</vt:lpstr>
      <vt:lpstr>АВТОРЫ МЕЖДУНАРОДНОЙ ПРОГРАММЫ  «МИР ЗРЕНИЯ И ВИДЕНИЯ»:</vt:lpstr>
      <vt:lpstr>Руководители международной программы «Мир зрения и видения»:</vt:lpstr>
      <vt:lpstr>Информация о деятельности:</vt:lpstr>
      <vt:lpstr>Участники международной программы:</vt:lpstr>
      <vt:lpstr>Введение в международную программу:</vt:lpstr>
      <vt:lpstr>Описание международной программы:</vt:lpstr>
      <vt:lpstr>География участников:</vt:lpstr>
      <vt:lpstr>Приглашаем к участию в программе:</vt:lpstr>
      <vt:lpstr>Презентация PowerPoint</vt:lpstr>
      <vt:lpstr>Презентация PowerPoint</vt:lpstr>
      <vt:lpstr>Отзывы участников программы с проблемами зрения</vt:lpstr>
      <vt:lpstr>Презентация PowerPoint</vt:lpstr>
      <vt:lpstr>Презентация PowerPoint</vt:lpstr>
      <vt:lpstr>Презентация PowerPoint</vt:lpstr>
      <vt:lpstr>Презентация PowerPoint</vt:lpstr>
      <vt:lpstr>Презентация PowerPoint</vt:lpstr>
      <vt:lpstr>Контакты: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2016-12-07T15:23:49Z</dcterms:created>
  <dcterms:modified xsi:type="dcterms:W3CDTF">2018-08-03T10:27:53Z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TC028952569991</vt:lpwstr>
  </property>
</Properties>
</file>