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6" r:id="rId3"/>
    <p:sldId id="275" r:id="rId4"/>
    <p:sldId id="257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303" r:id="rId15"/>
    <p:sldId id="278" r:id="rId16"/>
    <p:sldId id="276" r:id="rId17"/>
    <p:sldId id="305" r:id="rId18"/>
    <p:sldId id="304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89" r:id="rId30"/>
    <p:sldId id="290" r:id="rId31"/>
    <p:sldId id="291" r:id="rId32"/>
    <p:sldId id="292" r:id="rId33"/>
    <p:sldId id="293" r:id="rId34"/>
    <p:sldId id="298" r:id="rId35"/>
    <p:sldId id="299" r:id="rId36"/>
    <p:sldId id="300" r:id="rId37"/>
    <p:sldId id="301" r:id="rId38"/>
    <p:sldId id="30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F34C-D5CA-F68B-D9A4-AD7719B50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CD0A4-EF2A-B3D3-A776-FA9CFD255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C8E7-F6CC-71F4-230E-E63F2A1E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2C4F-8AA3-479D-9B5E-A61D05C5533F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A04E-37CD-BED3-B057-D2F552FC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5CC5A-B65F-2EED-2893-AE13343E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B8EA-F795-424C-93F0-341D227DB7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139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8656-DF41-4EBC-D236-F870C806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C271C-6F04-AC2F-F86F-E2679B155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82762-043E-5412-4969-7319D317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2C4F-8AA3-479D-9B5E-A61D05C5533F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D40A-EFB6-FA39-2DD9-EE4B8832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FB4D0-64BA-DEE3-194F-B274C1DA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B8EA-F795-424C-93F0-341D227DB7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117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5871ED-AF1B-5CB7-C602-D3D70D0DF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F14DC-B8DF-32A5-CA5E-93CA23F16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4ABE8-637B-06AA-04A3-FBC4378F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2C4F-8AA3-479D-9B5E-A61D05C5533F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117CB-06BF-656A-D075-C5CB4F645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35FB3-D41E-E43E-2762-B299CD3B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B8EA-F795-424C-93F0-341D227DB7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0421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E241-4F54-458F-BE50-71B2838458A0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0779718-3328-4915-8498-2CA120CD7399}" type="slidenum">
              <a:rPr lang="en-ZA" smtClean="0"/>
              <a:t>‹#›</a:t>
            </a:fld>
            <a:endParaRPr lang="en-Z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653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E241-4F54-458F-BE50-71B2838458A0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718-3328-4915-8498-2CA120CD7399}" type="slidenum">
              <a:rPr lang="en-ZA" smtClean="0"/>
              <a:t>‹#›</a:t>
            </a:fld>
            <a:endParaRPr lang="en-Z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48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E241-4F54-458F-BE50-71B2838458A0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718-3328-4915-8498-2CA120CD7399}" type="slidenum">
              <a:rPr lang="en-ZA" smtClean="0"/>
              <a:t>‹#›</a:t>
            </a:fld>
            <a:endParaRPr lang="en-Z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000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E241-4F54-458F-BE50-71B2838458A0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718-3328-4915-8498-2CA120CD7399}" type="slidenum">
              <a:rPr lang="en-ZA" smtClean="0"/>
              <a:t>‹#›</a:t>
            </a:fld>
            <a:endParaRPr lang="en-Z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81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E241-4F54-458F-BE50-71B2838458A0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718-3328-4915-8498-2CA120CD7399}" type="slidenum">
              <a:rPr lang="en-ZA" smtClean="0"/>
              <a:t>‹#›</a:t>
            </a:fld>
            <a:endParaRPr lang="en-Z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78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E241-4F54-458F-BE50-71B2838458A0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718-3328-4915-8498-2CA120CD7399}" type="slidenum">
              <a:rPr lang="en-ZA" smtClean="0"/>
              <a:t>‹#›</a:t>
            </a:fld>
            <a:endParaRPr lang="en-Z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67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E241-4F54-458F-BE50-71B2838458A0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718-3328-4915-8498-2CA120CD73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6905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E241-4F54-458F-BE50-71B2838458A0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718-3328-4915-8498-2CA120CD7399}" type="slidenum">
              <a:rPr lang="en-ZA" smtClean="0"/>
              <a:t>‹#›</a:t>
            </a:fld>
            <a:endParaRPr lang="en-Z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90EA-383D-49AC-D6FF-EF9DCD40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53B7-A6FB-E1EC-27A5-D8854927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E9BC1-EA4E-FBDE-26D6-C4EF6EF7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2C4F-8AA3-479D-9B5E-A61D05C5533F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9EA30-C625-92EB-4263-04615891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C16D2-AF6D-4792-787A-E8CA23C7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B8EA-F795-424C-93F0-341D227DB7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94944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5FBE241-4F54-458F-BE50-71B2838458A0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718-3328-4915-8498-2CA120CD7399}" type="slidenum">
              <a:rPr lang="en-ZA" smtClean="0"/>
              <a:t>‹#›</a:t>
            </a:fld>
            <a:endParaRPr lang="en-Z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7740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E241-4F54-458F-BE50-71B2838458A0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718-3328-4915-8498-2CA120CD7399}" type="slidenum">
              <a:rPr lang="en-ZA" smtClean="0"/>
              <a:t>‹#›</a:t>
            </a:fld>
            <a:endParaRPr lang="en-Z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944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E241-4F54-458F-BE50-71B2838458A0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718-3328-4915-8498-2CA120CD7399}" type="slidenum">
              <a:rPr lang="en-ZA" smtClean="0"/>
              <a:t>‹#›</a:t>
            </a:fld>
            <a:endParaRPr lang="en-Z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17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99D2-A4CA-84CC-2F66-4143183DB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8328B-F903-F364-090F-3561C6FD5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9F2F9-81BA-EB1B-7326-D4579D26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2C4F-8AA3-479D-9B5E-A61D05C5533F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94B4D-5F96-4047-2648-2FF90B6C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D775F-20FA-854C-593B-1CD9430C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B8EA-F795-424C-93F0-341D227DB7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00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6C8A-56D5-A9C8-F0ED-E183D42C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B00A1-D3DB-703B-F010-DD4FD5DA8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DAB4A-FDA5-C0C2-E31D-420340C84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D3D05-19E9-541A-11D6-E7519A4D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2C4F-8AA3-479D-9B5E-A61D05C5533F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B7D29-0538-6B47-A352-2CDF3D2F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F6E5F-C239-EDFB-43A1-65FC3697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B8EA-F795-424C-93F0-341D227DB7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787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02E4-32B8-FE75-5CC4-CAA92AA4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7F963-5AA6-61F0-0D32-AE0BECA54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72900-7236-6157-3895-820ADB2E0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9020B-4DF3-E7F9-427C-4544F0396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CFA69-F9AE-C8C3-25E3-CCC6D58D2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BE214D-D9C2-41BD-709E-5B0ACDED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2C4F-8AA3-479D-9B5E-A61D05C5533F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ACCF6-4A1C-68AF-772C-D358BD12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12F2A-54A0-94E9-4C10-BDB5490F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B8EA-F795-424C-93F0-341D227DB7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721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79A3-63D7-4343-38F6-D376C9A5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F3D6D-8A97-115D-2C87-A8262B83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2C4F-8AA3-479D-9B5E-A61D05C5533F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C1EEE-C885-11F3-3334-98C8FC8E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B8CAE-2800-AF66-A9BC-D9E40A3A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B8EA-F795-424C-93F0-341D227DB7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629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86A19-9AB6-F96B-F04D-34D1CCC2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2C4F-8AA3-479D-9B5E-A61D05C5533F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2EB0A-EF68-7440-74CB-1E20729F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166FC-640C-1DDA-DA5D-2262A7C8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B8EA-F795-424C-93F0-341D227DB7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033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2D94-F7B1-444B-A1AF-55675052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497AF-EDB5-C317-7EE2-E08CB1064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9EC5F-A3F5-2496-B8D6-CEEB700F8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98DF2-CE25-0B3A-8A2E-EFA8BA26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2C4F-8AA3-479D-9B5E-A61D05C5533F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5C2A1-7578-6D97-0D31-65B17EE4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40CB0-A0E4-983B-06D9-ADC790C5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B8EA-F795-424C-93F0-341D227DB7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2940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839F-6CF4-D4F9-418D-3BB2661E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BAD1B-F8CC-7E00-EA2F-7FD85EC89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AB007-4999-9131-1350-3E6C81423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11025-19E3-CFBC-7B97-36EB50C9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2C4F-8AA3-479D-9B5E-A61D05C5533F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45EC0-161F-AC40-477E-3CCB7B13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0171F-3BD8-4BC5-3D12-D9C03F86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B8EA-F795-424C-93F0-341D227DB7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685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EC337-AD68-483E-1F70-039A5022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98FCC-728C-F334-B149-7CF4AD084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2DC4C-47D8-3507-2CA7-42563EA97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C2C4F-8AA3-479D-9B5E-A61D05C5533F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3C0FB-F843-A2E8-CF85-DAA54DE72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866F6-4E9C-974F-3577-90E3A57A7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B8EA-F795-424C-93F0-341D227DB7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225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BE241-4F54-458F-BE50-71B2838458A0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0779718-3328-4915-8498-2CA120CD7399}" type="slidenum">
              <a:rPr lang="en-ZA" smtClean="0"/>
              <a:t>‹#›</a:t>
            </a:fld>
            <a:endParaRPr lang="en-Z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28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D7FF430-12D9-556C-A87A-DF94D3CA6C18}"/>
              </a:ext>
            </a:extLst>
          </p:cNvPr>
          <p:cNvSpPr txBox="1">
            <a:spLocks/>
          </p:cNvSpPr>
          <p:nvPr/>
        </p:nvSpPr>
        <p:spPr>
          <a:xfrm>
            <a:off x="1790699" y="3454400"/>
            <a:ext cx="8788401" cy="265413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5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C0C0C0"/>
                </a:highlight>
                <a:uLnTx/>
                <a:uFillTx/>
                <a:latin typeface="Calibri Light" panose="020F0302020204030204"/>
                <a:ea typeface="+mj-ea"/>
                <a:cs typeface="+mj-cs"/>
              </a:rPr>
              <a:t>Machine Learning</a:t>
            </a:r>
            <a:br>
              <a:rPr kumimoji="0" lang="en-ZA" sz="5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ZA" sz="5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Logistic Regression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By K. Igwe</a:t>
            </a:r>
            <a:br>
              <a:rPr kumimoji="0" lang="en-ZA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ZA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vantGarde Bk BT" panose="020B0402020202020204" pitchFamily="34" charset="0"/>
                <a:ea typeface="+mj-ea"/>
                <a:cs typeface="+mj-cs"/>
              </a:rPr>
              <a:t>2021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6515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246E84-7FD7-47B8-901C-6A2BDD918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864" y="1013316"/>
            <a:ext cx="9566234" cy="5226281"/>
          </a:xfrm>
        </p:spPr>
      </p:pic>
    </p:spTree>
    <p:extLst>
      <p:ext uri="{BB962C8B-B14F-4D97-AF65-F5344CB8AC3E}">
        <p14:creationId xmlns:p14="http://schemas.microsoft.com/office/powerpoint/2010/main" val="4072849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E97D31-1ACC-4F81-9920-C6FB983FC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600" y="1171682"/>
            <a:ext cx="8955908" cy="495506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4F01E3-4BB3-41E6-A9A0-C26468547937}"/>
              </a:ext>
            </a:extLst>
          </p:cNvPr>
          <p:cNvSpPr txBox="1"/>
          <p:nvPr/>
        </p:nvSpPr>
        <p:spPr>
          <a:xfrm>
            <a:off x="4583097" y="4988979"/>
            <a:ext cx="5271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</a:t>
            </a:r>
            <a:r>
              <a:rPr lang="en-US" sz="1800" b="1">
                <a:solidFill>
                  <a:srgbClr val="FF0000"/>
                </a:solidFill>
              </a:rPr>
              <a:t>ategorical variables with more than one value</a:t>
            </a:r>
            <a:endParaRPr lang="en-ZA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697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E39FFC-CD90-4E9C-AC7D-C4029749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3940"/>
            <a:ext cx="10332221" cy="499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7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393"/>
            <a:ext cx="10557933" cy="718608"/>
          </a:xfrm>
        </p:spPr>
        <p:txBody>
          <a:bodyPr/>
          <a:lstStyle/>
          <a:p>
            <a:r>
              <a:rPr lang="en-US" dirty="0"/>
              <a:t>What is logistic regression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Classification algorithm that uses regression analysis conducted when the dependent variable (target) is categorical or binary</a:t>
            </a:r>
          </a:p>
        </p:txBody>
      </p:sp>
    </p:spTree>
    <p:extLst>
      <p:ext uri="{BB962C8B-B14F-4D97-AF65-F5344CB8AC3E}">
        <p14:creationId xmlns:p14="http://schemas.microsoft.com/office/powerpoint/2010/main" val="3937861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267" y="365126"/>
            <a:ext cx="10532533" cy="667808"/>
          </a:xfrm>
        </p:spPr>
        <p:txBody>
          <a:bodyPr>
            <a:normAutofit fontScale="90000"/>
          </a:bodyPr>
          <a:lstStyle/>
          <a:p>
            <a:r>
              <a:rPr lang="en-ZA"/>
              <a:t>When do we use LR?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755" y="1563329"/>
            <a:ext cx="10636045" cy="4574305"/>
          </a:xfrm>
        </p:spPr>
        <p:txBody>
          <a:bodyPr>
            <a:normAutofit/>
          </a:bodyPr>
          <a:lstStyle/>
          <a:p>
            <a:r>
              <a:rPr lang="en-US" sz="2000" b="1"/>
              <a:t>Continuous</a:t>
            </a:r>
            <a:r>
              <a:rPr lang="en-US" sz="2000"/>
              <a:t>—such as temperature in degrees Celsius or weight in grams. </a:t>
            </a:r>
          </a:p>
          <a:p>
            <a:pPr lvl="1"/>
            <a:r>
              <a:rPr lang="en-US" sz="1600"/>
              <a:t>continuous data is categorized as either </a:t>
            </a:r>
            <a:r>
              <a:rPr lang="en-US" sz="1600" b="1"/>
              <a:t>interval data by;</a:t>
            </a:r>
          </a:p>
          <a:p>
            <a:pPr lvl="2"/>
            <a:r>
              <a:rPr lang="en-US" sz="1200"/>
              <a:t>coding</a:t>
            </a:r>
          </a:p>
          <a:p>
            <a:pPr lvl="2"/>
            <a:r>
              <a:rPr lang="en-US" sz="1200"/>
              <a:t>values are equally split</a:t>
            </a:r>
          </a:p>
          <a:p>
            <a:pPr lvl="2"/>
            <a:endParaRPr lang="en-US" sz="1200"/>
          </a:p>
          <a:p>
            <a:r>
              <a:rPr lang="en-US" sz="2000" b="1"/>
              <a:t>Discrete, ordinal</a:t>
            </a:r>
            <a:r>
              <a:rPr lang="en-US" sz="2000"/>
              <a:t>—data which can be placed into some kind of order on a scale. </a:t>
            </a:r>
          </a:p>
          <a:p>
            <a:pPr lvl="1"/>
            <a:r>
              <a:rPr lang="en-US" sz="1600"/>
              <a:t>A score of 1 indicates a lower degree of happiness than a score of 5, </a:t>
            </a:r>
          </a:p>
          <a:p>
            <a:pPr lvl="1"/>
            <a:r>
              <a:rPr lang="en-US" sz="1600"/>
              <a:t>but there is no way of determining the numerical value between each of the points on the scale. </a:t>
            </a:r>
          </a:p>
          <a:p>
            <a:pPr lvl="1"/>
            <a:endParaRPr lang="en-US" sz="1600"/>
          </a:p>
          <a:p>
            <a:r>
              <a:rPr lang="en-US" sz="2000" b="1"/>
              <a:t>Discrete, nominal</a:t>
            </a:r>
            <a:r>
              <a:rPr lang="en-US" sz="2000"/>
              <a:t>—data which fits into named groups which do not represent any order or scale. </a:t>
            </a:r>
          </a:p>
          <a:p>
            <a:pPr lvl="1"/>
            <a:r>
              <a:rPr lang="en-US" sz="1600"/>
              <a:t>E.g., eye color may fit into the categories “blue”, “brown”, or “green”, but there is no hierarchy to these categories.</a:t>
            </a:r>
          </a:p>
          <a:p>
            <a:endParaRPr lang="en-US" sz="2000"/>
          </a:p>
          <a:p>
            <a:endParaRPr lang="en-ZA" sz="2000"/>
          </a:p>
        </p:txBody>
      </p:sp>
    </p:spTree>
    <p:extLst>
      <p:ext uri="{BB962C8B-B14F-4D97-AF65-F5344CB8AC3E}">
        <p14:creationId xmlns:p14="http://schemas.microsoft.com/office/powerpoint/2010/main" val="546044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866" y="365126"/>
            <a:ext cx="10430933" cy="591607"/>
          </a:xfrm>
        </p:spPr>
        <p:txBody>
          <a:bodyPr>
            <a:normAutofit fontScale="90000"/>
          </a:bodyPr>
          <a:lstStyle/>
          <a:p>
            <a:r>
              <a:rPr lang="en-ZA">
                <a:solidFill>
                  <a:srgbClr val="CC0066"/>
                </a:solidFill>
              </a:rPr>
              <a:t>Types of logistic regression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571627"/>
            <a:ext cx="5037667" cy="18065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CC0066"/>
                </a:solidFill>
              </a:rPr>
              <a:t>Binary logistic regression</a:t>
            </a:r>
          </a:p>
          <a:p>
            <a:r>
              <a:rPr lang="en-US" sz="2100" dirty="0"/>
              <a:t>Number of categories are 2</a:t>
            </a:r>
          </a:p>
          <a:p>
            <a:r>
              <a:rPr lang="en-US" sz="2100" dirty="0"/>
              <a:t>Characteristics are at 2 levels</a:t>
            </a:r>
          </a:p>
          <a:p>
            <a:r>
              <a:rPr lang="en-US" sz="2100" dirty="0"/>
              <a:t>E.g. Pass or Fail</a:t>
            </a:r>
          </a:p>
          <a:p>
            <a:r>
              <a:rPr lang="en-US" sz="2100" dirty="0"/>
              <a:t>Yes or No</a:t>
            </a:r>
          </a:p>
          <a:p>
            <a:r>
              <a:rPr lang="en-US" sz="2100" dirty="0"/>
              <a:t>High or Low</a:t>
            </a:r>
            <a:endParaRPr lang="en-ZA" sz="21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096000" y="1597291"/>
            <a:ext cx="5427133" cy="195024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b="1">
                <a:solidFill>
                  <a:srgbClr val="CC0066"/>
                </a:solidFill>
              </a:rPr>
              <a:t>Ordinal logistic regression</a:t>
            </a:r>
          </a:p>
          <a:p>
            <a:r>
              <a:rPr lang="en-US" sz="2300"/>
              <a:t>Number of categories are 3 or more</a:t>
            </a:r>
          </a:p>
          <a:p>
            <a:r>
              <a:rPr lang="en-US" sz="2300"/>
              <a:t>Characteristics are at natural ordering of the levels</a:t>
            </a:r>
          </a:p>
          <a:p>
            <a:r>
              <a:rPr lang="en-US" sz="2300"/>
              <a:t>E.g. Medical condition(critical, serious, stable, good), survey results (Disagree, Neutral, Agree)</a:t>
            </a:r>
            <a:endParaRPr lang="en-ZA" sz="230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838199" y="3547533"/>
            <a:ext cx="5037667" cy="2455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antGarde Bk BT" panose="020B04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antGarde Bk BT" panose="020B04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antGarde Bk BT" panose="020B04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antGarde Bk BT" panose="020B04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antGarde Bk BT" panose="020B04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>
                <a:solidFill>
                  <a:srgbClr val="CC0066"/>
                </a:solidFill>
              </a:rPr>
              <a:t>Nominal logistic regression</a:t>
            </a:r>
          </a:p>
          <a:p>
            <a:r>
              <a:rPr lang="en-US" sz="1700"/>
              <a:t>Number of categories are 3 or more</a:t>
            </a:r>
          </a:p>
          <a:p>
            <a:r>
              <a:rPr lang="en-US" sz="1700"/>
              <a:t>Characteristics are not as per natural ordering of the levels</a:t>
            </a:r>
          </a:p>
          <a:p>
            <a:r>
              <a:rPr lang="en-US" sz="1700"/>
              <a:t>E.g. Color (red, Blue, Green), school subjects (science, Math, Art)</a:t>
            </a:r>
            <a:endParaRPr lang="en-ZA" sz="170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6095999" y="3719777"/>
            <a:ext cx="5427133" cy="2119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antGarde Bk BT" panose="020B04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antGarde Bk BT" panose="020B04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antGarde Bk BT" panose="020B04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antGarde Bk BT" panose="020B04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antGarde Bk BT" panose="020B04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>
                <a:solidFill>
                  <a:srgbClr val="CC0066"/>
                </a:solidFill>
              </a:rPr>
              <a:t>Poisson logistic regression</a:t>
            </a:r>
          </a:p>
          <a:p>
            <a:r>
              <a:rPr lang="en-US" sz="1700"/>
              <a:t>Number of categories are 3 or more.</a:t>
            </a:r>
          </a:p>
          <a:p>
            <a:r>
              <a:rPr lang="en-US" sz="1700"/>
              <a:t>Characteristics are the number of time an event occurs.</a:t>
            </a:r>
          </a:p>
          <a:p>
            <a:r>
              <a:rPr lang="en-US" sz="1700"/>
              <a:t>E.g. 0, 1, 2, 3, etc.</a:t>
            </a:r>
            <a:endParaRPr lang="en-ZA" sz="1700"/>
          </a:p>
        </p:txBody>
      </p:sp>
    </p:spTree>
    <p:extLst>
      <p:ext uri="{BB962C8B-B14F-4D97-AF65-F5344CB8AC3E}">
        <p14:creationId xmlns:p14="http://schemas.microsoft.com/office/powerpoint/2010/main" val="2494356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866" y="365126"/>
            <a:ext cx="10430933" cy="591607"/>
          </a:xfrm>
        </p:spPr>
        <p:txBody>
          <a:bodyPr>
            <a:normAutofit fontScale="90000"/>
          </a:bodyPr>
          <a:lstStyle/>
          <a:p>
            <a:r>
              <a:rPr lang="en-ZA"/>
              <a:t>Examples of Binary classification problems</a:t>
            </a:r>
            <a:endParaRPr lang="en-ZA">
              <a:solidFill>
                <a:srgbClr val="CC006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571627"/>
            <a:ext cx="10016067" cy="4388906"/>
          </a:xfrm>
        </p:spPr>
        <p:txBody>
          <a:bodyPr>
            <a:normAutofit/>
          </a:bodyPr>
          <a:lstStyle/>
          <a:p>
            <a:pPr fontAlgn="base"/>
            <a:r>
              <a:rPr lang="en-US" sz="2400" b="1"/>
              <a:t>Spam Detection</a:t>
            </a:r>
            <a:r>
              <a:rPr lang="en-US" sz="2400"/>
              <a:t> : Predicting if an email is Spam or not</a:t>
            </a:r>
          </a:p>
          <a:p>
            <a:pPr fontAlgn="base"/>
            <a:r>
              <a:rPr lang="en-US" sz="2400" b="1"/>
              <a:t>Credit Card Fraud</a:t>
            </a:r>
            <a:r>
              <a:rPr lang="en-US" sz="2400"/>
              <a:t> : Predicting if a given credit card transaction is fraud or not</a:t>
            </a:r>
          </a:p>
          <a:p>
            <a:pPr fontAlgn="base"/>
            <a:r>
              <a:rPr lang="en-US" sz="2400" b="1"/>
              <a:t>Health</a:t>
            </a:r>
            <a:r>
              <a:rPr lang="en-US" sz="2400"/>
              <a:t> : Predicting if a given mass of tissue is benign or malignant</a:t>
            </a:r>
          </a:p>
          <a:p>
            <a:pPr fontAlgn="base"/>
            <a:r>
              <a:rPr lang="en-US" sz="2400" b="1"/>
              <a:t>Marketing</a:t>
            </a:r>
            <a:r>
              <a:rPr lang="en-US" sz="2400"/>
              <a:t> : Predicting if a given user will buy an insurance product or not</a:t>
            </a:r>
          </a:p>
          <a:p>
            <a:pPr fontAlgn="base"/>
            <a:r>
              <a:rPr lang="en-US" sz="2400" b="1"/>
              <a:t>Banking</a:t>
            </a:r>
            <a:r>
              <a:rPr lang="en-US" sz="2400"/>
              <a:t> : Predicting if a customer will default on a loan.</a:t>
            </a:r>
          </a:p>
        </p:txBody>
      </p:sp>
    </p:spTree>
    <p:extLst>
      <p:ext uri="{BB962C8B-B14F-4D97-AF65-F5344CB8AC3E}">
        <p14:creationId xmlns:p14="http://schemas.microsoft.com/office/powerpoint/2010/main" val="3057246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65125"/>
            <a:ext cx="10363200" cy="727075"/>
          </a:xfrm>
        </p:spPr>
        <p:txBody>
          <a:bodyPr/>
          <a:lstStyle/>
          <a:p>
            <a:r>
              <a:rPr lang="en-US"/>
              <a:t>Logistic regression assumptions</a:t>
            </a:r>
            <a:endParaRPr lang="en-ZA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904852"/>
            <a:ext cx="10515600" cy="4308834"/>
          </a:xfrm>
        </p:spPr>
        <p:txBody>
          <a:bodyPr>
            <a:normAutofit/>
          </a:bodyPr>
          <a:lstStyle/>
          <a:p>
            <a:r>
              <a:rPr lang="en-US" sz="2400"/>
              <a:t>It fits into one of two clear-cut categories. </a:t>
            </a:r>
          </a:p>
          <a:p>
            <a:r>
              <a:rPr lang="en-US" sz="2400"/>
              <a:t>The predictor variables (or the independent variables) should be independent of each other.</a:t>
            </a:r>
          </a:p>
          <a:p>
            <a:r>
              <a:rPr lang="en-US" sz="2400"/>
              <a:t> Independent variables should be linearly related to the log odds.</a:t>
            </a:r>
          </a:p>
          <a:p>
            <a:r>
              <a:rPr lang="en-US" sz="2400"/>
              <a:t>Requires fairly large sample sizes—the larger the sample size, the more reliable (and powerful) you can expect the results of your analysis to be.</a:t>
            </a:r>
            <a:endParaRPr lang="en-ZA" sz="2400"/>
          </a:p>
        </p:txBody>
      </p:sp>
    </p:spTree>
    <p:extLst>
      <p:ext uri="{BB962C8B-B14F-4D97-AF65-F5344CB8AC3E}">
        <p14:creationId xmlns:p14="http://schemas.microsoft.com/office/powerpoint/2010/main" val="14994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ZA"/>
                  <a:t>Goal: represent probability of success </a:t>
                </a:r>
                <a14:m>
                  <m:oMath xmlns:m="http://schemas.openxmlformats.org/officeDocument/2006/math">
                    <m:r>
                      <a:rPr lang="en-ZA" i="1" dirty="0" smtClean="0">
                        <a:solidFill>
                          <a:srgbClr val="CC00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C0066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ZA" i="1" dirty="0" smtClean="0">
                        <a:solidFill>
                          <a:srgbClr val="CC00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A">
                    <a:solidFill>
                      <a:srgbClr val="CC0066"/>
                    </a:solidFill>
                  </a:rPr>
                  <a:t> </a:t>
                </a:r>
                <a:r>
                  <a:rPr lang="en-ZA"/>
                  <a:t>as a </a:t>
                </a:r>
                <a:br>
                  <a:rPr lang="en-ZA"/>
                </a:br>
                <a:r>
                  <a:rPr lang="en-ZA"/>
                  <a:t>binary response variable (using simple logistic regression). </a:t>
                </a:r>
                <a:br>
                  <a:rPr lang="en-ZA"/>
                </a:br>
                <a:endParaRPr lang="en-ZA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337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4741"/>
          </a:xfrm>
        </p:spPr>
        <p:txBody>
          <a:bodyPr>
            <a:normAutofit fontScale="90000"/>
          </a:bodyPr>
          <a:lstStyle/>
          <a:p>
            <a:r>
              <a:rPr lang="en-ZA"/>
              <a:t>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2637" y="1833563"/>
                <a:ext cx="10515600" cy="435133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ZA"/>
                  <a:t>The linear logistic regression model would be: </a:t>
                </a:r>
              </a:p>
              <a:p>
                <a:pPr marL="0" indent="0">
                  <a:buNone/>
                </a:pPr>
                <a:br>
                  <a:rPr lang="en-ZA"/>
                </a:br>
                <a:r>
                  <a:rPr lang="en-ZA">
                    <a:solidFill>
                      <a:srgbClr val="CC0066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ZA" i="1" dirty="0" smtClean="0">
                        <a:solidFill>
                          <a:srgbClr val="CC0066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ZA" i="1" dirty="0" smtClean="0">
                        <a:solidFill>
                          <a:srgbClr val="CC0066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ZA" i="1" dirty="0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ZA" i="1" dirty="0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dirty="0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ZA" i="1" dirty="0" smtClean="0">
                        <a:solidFill>
                          <a:srgbClr val="CC0066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sSub>
                      <m:sSubPr>
                        <m:ctrlPr>
                          <a:rPr lang="en-ZA" i="1" dirty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 dirty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ZA" i="1" dirty="0" smtClean="0">
                        <a:solidFill>
                          <a:srgbClr val="CC0066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ZA" i="1" dirty="0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 dirty="0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ZA" i="1" dirty="0" smtClean="0">
                        <a:solidFill>
                          <a:srgbClr val="CC0066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ZA" i="1" dirty="0" smtClean="0">
                        <a:solidFill>
                          <a:srgbClr val="CC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ZA">
                    <a:solidFill>
                      <a:srgbClr val="CC0066"/>
                    </a:solidFill>
                  </a:rPr>
                  <a:t>                           </a:t>
                </a:r>
                <a:r>
                  <a:rPr lang="en-ZA"/>
                  <a:t>No error term </a:t>
                </a:r>
                <a:endParaRPr lang="en-ZA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br>
                  <a:rPr lang="en-ZA">
                    <a:solidFill>
                      <a:srgbClr val="FF0000"/>
                    </a:solidFill>
                  </a:rPr>
                </a:br>
                <a:r>
                  <a:rPr lang="en-ZA"/>
                  <a:t>–  Plugging in a value into </a:t>
                </a:r>
                <a:r>
                  <a:rPr lang="en-ZA">
                    <a:solidFill>
                      <a:srgbClr val="CC0066"/>
                    </a:solidFill>
                  </a:rPr>
                  <a:t>predictor X </a:t>
                </a:r>
                <a:r>
                  <a:rPr lang="en-ZA"/>
                  <a:t>would provide the </a:t>
                </a:r>
              </a:p>
              <a:p>
                <a:pPr marL="0" indent="0">
                  <a:buNone/>
                </a:pPr>
                <a:br>
                  <a:rPr lang="en-ZA"/>
                </a:br>
                <a:r>
                  <a:rPr lang="en-ZA" b="1">
                    <a:solidFill>
                      <a:srgbClr val="CC0066"/>
                    </a:solidFill>
                  </a:rPr>
                  <a:t>log(odds)</a:t>
                </a:r>
                <a:r>
                  <a:rPr lang="en-ZA">
                    <a:solidFill>
                      <a:srgbClr val="CC0066"/>
                    </a:solidFill>
                  </a:rPr>
                  <a:t> </a:t>
                </a:r>
                <a:r>
                  <a:rPr lang="en-ZA"/>
                  <a:t>for an event (at a given point X). </a:t>
                </a:r>
              </a:p>
              <a:p>
                <a:pPr marL="0" indent="0">
                  <a:buNone/>
                </a:pPr>
                <a:br>
                  <a:rPr lang="en-ZA"/>
                </a:br>
                <a:r>
                  <a:rPr lang="en-ZA"/>
                  <a:t>–  Raise the value of </a:t>
                </a:r>
                <a:r>
                  <a:rPr lang="en-ZA" b="1"/>
                  <a:t>log(odds)</a:t>
                </a:r>
                <a:r>
                  <a:rPr lang="en-ZA"/>
                  <a:t> by </a:t>
                </a:r>
                <a:r>
                  <a:rPr lang="en-ZA" b="1"/>
                  <a:t>e</a:t>
                </a:r>
                <a:r>
                  <a:rPr lang="en-ZA"/>
                  <a:t> to remove log() and </a:t>
                </a:r>
                <a:br>
                  <a:rPr lang="en-ZA"/>
                </a:br>
                <a:r>
                  <a:rPr lang="en-ZA"/>
                  <a:t>obtain the</a:t>
                </a:r>
                <a:br>
                  <a:rPr lang="en-ZA"/>
                </a:br>
                <a:r>
                  <a:rPr lang="en-ZA"/>
                  <a:t>–  Then, use the </a:t>
                </a:r>
                <a:r>
                  <a:rPr lang="en-ZA" b="1">
                    <a:solidFill>
                      <a:srgbClr val="CC0066"/>
                    </a:solidFill>
                  </a:rPr>
                  <a:t>odds</a:t>
                </a:r>
                <a:r>
                  <a:rPr lang="en-ZA">
                    <a:solidFill>
                      <a:srgbClr val="CC0066"/>
                    </a:solidFill>
                  </a:rPr>
                  <a:t>. </a:t>
                </a:r>
                <a:r>
                  <a:rPr lang="en-ZA"/>
                  <a:t>formula </a:t>
                </a:r>
              </a:p>
              <a:p>
                <a:pPr marL="0" indent="0">
                  <a:buNone/>
                </a:pPr>
                <a:br>
                  <a:rPr lang="en-ZA"/>
                </a:br>
                <a14:m>
                  <m:oMath xmlns:m="http://schemas.openxmlformats.org/officeDocument/2006/math">
                    <m:r>
                      <a:rPr lang="en-ZA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Z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Z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ZA" i="1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ZA" i="1" dirty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ZA" i="1" dirty="0">
                                <a:latin typeface="Cambria Math" panose="02040503050406030204" pitchFamily="18" charset="0"/>
                              </a:rPr>
                              <m:t>𝑜𝑑𝑑𝑠</m:t>
                            </m:r>
                            <m:r>
                              <a:rPr lang="en-ZA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ZA" i="1" dirty="0">
                            <a:latin typeface="Cambria Math" panose="02040503050406030204" pitchFamily="18" charset="0"/>
                          </a:rPr>
                          <m:t>1 +</m:t>
                        </m:r>
                        <m:sSup>
                          <m:sSupPr>
                            <m:ctrlPr>
                              <a:rPr lang="en-Z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ZA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ZA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ZA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ZA" i="1" dirty="0">
                                        <a:latin typeface="Cambria Math" panose="02040503050406030204" pitchFamily="18" charset="0"/>
                                      </a:rPr>
                                      <m:t>𝑜𝑑𝑑𝑠</m:t>
                                    </m:r>
                                  </m:e>
                                </m:d>
                              </m:e>
                            </m:func>
                          </m:sup>
                        </m:sSup>
                      </m:den>
                    </m:f>
                    <m:r>
                      <a:rPr lang="en-Z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ZA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ZA"/>
                  <a:t> which is equivalent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i="1" dirty="0">
                            <a:latin typeface="Cambria Math" panose="02040503050406030204" pitchFamily="18" charset="0"/>
                          </a:rPr>
                          <m:t>𝑜𝑑𝑑𝑠</m:t>
                        </m:r>
                      </m:num>
                      <m:den>
                        <m:r>
                          <a:rPr lang="en-ZA" i="1" dirty="0">
                            <a:latin typeface="Cambria Math" panose="02040503050406030204" pitchFamily="18" charset="0"/>
                          </a:rPr>
                          <m:t>1 + </m:t>
                        </m:r>
                        <m:r>
                          <a:rPr lang="en-ZA" i="1" dirty="0">
                            <a:latin typeface="Cambria Math" panose="02040503050406030204" pitchFamily="18" charset="0"/>
                          </a:rPr>
                          <m:t>𝑜𝑑𝑑𝑠</m:t>
                        </m:r>
                      </m:den>
                    </m:f>
                    <m:r>
                      <a:rPr lang="en-ZA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br>
                  <a:rPr lang="en-ZA"/>
                </a:br>
                <a:br>
                  <a:rPr lang="en-ZA"/>
                </a:br>
                <a:br>
                  <a:rPr lang="en-ZA"/>
                </a:br>
                <a:endParaRPr lang="en-ZA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2637" y="1833563"/>
                <a:ext cx="10515600" cy="4351338"/>
              </a:xfrm>
              <a:blipFill>
                <a:blip r:embed="rId2"/>
                <a:stretch>
                  <a:fillRect l="-464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3683000" y="2465754"/>
            <a:ext cx="880533" cy="23446"/>
          </a:xfrm>
          <a:prstGeom prst="straightConnector1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6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6" y="365126"/>
            <a:ext cx="10405533" cy="608542"/>
          </a:xfrm>
        </p:spPr>
        <p:txBody>
          <a:bodyPr>
            <a:normAutofit fontScale="90000"/>
          </a:bodyPr>
          <a:lstStyle/>
          <a:p>
            <a:r>
              <a:rPr lang="en-ZA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ZA" dirty="0"/>
          </a:p>
          <a:p>
            <a:r>
              <a:rPr lang="en-ZA" dirty="0"/>
              <a:t>Rationale for Logistic Regression</a:t>
            </a:r>
          </a:p>
          <a:p>
            <a:endParaRPr lang="en-ZA" dirty="0"/>
          </a:p>
          <a:p>
            <a:r>
              <a:rPr lang="en-ZA" dirty="0"/>
              <a:t>Identify the types of variables used for dependent and independent variables in the application of logistic regression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/>
              <a:t>Describe the method used to transform binary measures into the likelihood and probability measures used in logistic regression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/>
              <a:t>Interpret the results of a logistic regression analysis &amp;assessing predictive accuracy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72887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ZA"/>
              <a:t>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9200"/>
                <a:ext cx="10515600" cy="4957763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en-ZA"/>
              </a:p>
              <a:p>
                <a:r>
                  <a:rPr lang="en-ZA"/>
                  <a:t> 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𝑜𝑑𝑑𝑠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ZA"/>
              </a:p>
              <a:p>
                <a:endParaRPr lang="en-ZA"/>
              </a:p>
              <a:p>
                <a:r>
                  <a:rPr lang="en-ZA"/>
                  <a:t>The odds ratio is a ratio consisting of two odds: (odds </a:t>
                </a:r>
                <a:br>
                  <a:rPr lang="en-ZA"/>
                </a:br>
                <a:r>
                  <a:rPr lang="en-ZA"/>
                  <a:t>of success for event </a:t>
                </a:r>
                <a:r>
                  <a:rPr lang="en-ZA">
                    <a:solidFill>
                      <a:srgbClr val="CC0066"/>
                    </a:solidFill>
                  </a:rPr>
                  <a:t>A</a:t>
                </a:r>
                <a:r>
                  <a:rPr lang="en-ZA"/>
                  <a:t>) to (odds of success for event </a:t>
                </a:r>
                <a:r>
                  <a:rPr lang="en-ZA">
                    <a:solidFill>
                      <a:schemeClr val="accent1">
                        <a:lumMod val="75000"/>
                      </a:schemeClr>
                    </a:solidFill>
                  </a:rPr>
                  <a:t>B</a:t>
                </a:r>
                <a:r>
                  <a:rPr lang="en-ZA"/>
                  <a:t>), </a:t>
                </a:r>
                <a:br>
                  <a:rPr lang="en-ZA"/>
                </a:br>
                <a:r>
                  <a:rPr lang="en-ZA"/>
                  <a:t>or simply </a:t>
                </a:r>
                <a:r>
                  <a:rPr lang="en-ZA">
                    <a:solidFill>
                      <a:srgbClr val="CC0066"/>
                    </a:solidFill>
                  </a:rPr>
                  <a:t>(p(A)/(1-p(A))) </a:t>
                </a:r>
                <a:r>
                  <a:rPr lang="en-ZA"/>
                  <a:t>/ </a:t>
                </a:r>
                <a:r>
                  <a:rPr lang="en-ZA">
                    <a:solidFill>
                      <a:schemeClr val="accent1">
                        <a:lumMod val="75000"/>
                      </a:schemeClr>
                    </a:solidFill>
                  </a:rPr>
                  <a:t>(p(B)/(1-p(B))) </a:t>
                </a:r>
              </a:p>
              <a:p>
                <a:endParaRPr lang="en-ZA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ZA"/>
                  <a:t>defined as the ratio of the </a:t>
                </a:r>
                <a:r>
                  <a:rPr lang="en-ZA">
                    <a:solidFill>
                      <a:srgbClr val="CC0066"/>
                    </a:solidFill>
                  </a:rPr>
                  <a:t>probability to its complement</a:t>
                </a:r>
                <a:r>
                  <a:rPr lang="en-ZA"/>
                  <a:t>, or the ratio of</a:t>
                </a:r>
                <a:br>
                  <a:rPr lang="en-ZA"/>
                </a:br>
                <a:r>
                  <a:rPr lang="en-ZA">
                    <a:solidFill>
                      <a:srgbClr val="CC0066"/>
                    </a:solidFill>
                  </a:rPr>
                  <a:t>favourable </a:t>
                </a:r>
                <a:r>
                  <a:rPr lang="en-ZA"/>
                  <a:t>to </a:t>
                </a:r>
                <a:r>
                  <a:rPr lang="en-ZA">
                    <a:solidFill>
                      <a:srgbClr val="CC0066"/>
                    </a:solidFill>
                  </a:rPr>
                  <a:t>unfavourable cases</a:t>
                </a:r>
                <a:r>
                  <a:rPr lang="en-ZA"/>
                  <a:t>. </a:t>
                </a:r>
                <a:br>
                  <a:rPr lang="en-ZA"/>
                </a:br>
                <a:br>
                  <a:rPr lang="en-ZA"/>
                </a:br>
                <a:endParaRPr lang="en-ZA"/>
              </a:p>
              <a:p>
                <a:r>
                  <a:rPr lang="en-ZA">
                    <a:solidFill>
                      <a:srgbClr val="CC0066"/>
                    </a:solidFill>
                  </a:rPr>
                  <a:t>NB : </a:t>
                </a:r>
                <a:r>
                  <a:rPr lang="en-ZA"/>
                  <a:t>Once you know the </a:t>
                </a:r>
                <a:r>
                  <a:rPr lang="en-ZA">
                    <a:solidFill>
                      <a:srgbClr val="CC0066"/>
                    </a:solidFill>
                  </a:rPr>
                  <a:t>Probabilities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ZA" b="0" i="1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ZA" b="0" i="1" smtClean="0">
                        <a:solidFill>
                          <a:srgbClr val="CC00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A">
                    <a:solidFill>
                      <a:srgbClr val="CC0066"/>
                    </a:solidFill>
                  </a:rPr>
                  <a:t>, </a:t>
                </a:r>
                <a:r>
                  <a:rPr lang="en-ZA"/>
                  <a:t>it means you can calculate the </a:t>
                </a:r>
                <a:r>
                  <a:rPr lang="en-ZA">
                    <a:solidFill>
                      <a:srgbClr val="00B0F0"/>
                    </a:solidFill>
                  </a:rPr>
                  <a:t>odds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9200"/>
                <a:ext cx="10515600" cy="4957763"/>
              </a:xfrm>
              <a:blipFill>
                <a:blip r:embed="rId2"/>
                <a:stretch>
                  <a:fillRect l="-928" r="-1797" b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529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932" y="365126"/>
            <a:ext cx="10447867" cy="532342"/>
          </a:xfrm>
        </p:spPr>
        <p:txBody>
          <a:bodyPr>
            <a:normAutofit fontScale="90000"/>
          </a:bodyPr>
          <a:lstStyle/>
          <a:p>
            <a:r>
              <a:rPr lang="en-ZA"/>
              <a:t>Logit or log(odds)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169" y="1604499"/>
            <a:ext cx="2905125" cy="800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2775609"/>
            <a:ext cx="5724525" cy="3343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05928" y="1363134"/>
                <a:ext cx="5418805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/>
                  <a:t>Note that as the probability goes down to zero the odds approach zero and the logit approaches </a:t>
                </a:r>
                <a14:m>
                  <m:oMath xmlns:m="http://schemas.openxmlformats.org/officeDocument/2006/math">
                    <m:r>
                      <a:rPr lang="en-ZA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ZA"/>
                  <a:t>.</a:t>
                </a:r>
              </a:p>
              <a:p>
                <a:r>
                  <a:rPr lang="en-ZA"/>
                  <a:t> At the other extreme, as the probability approaches one the</a:t>
                </a:r>
                <a:br>
                  <a:rPr lang="en-ZA"/>
                </a:br>
                <a:r>
                  <a:rPr lang="en-ZA"/>
                  <a:t>odds approach </a:t>
                </a:r>
                <a14:m>
                  <m:oMath xmlns:m="http://schemas.openxmlformats.org/officeDocument/2006/math">
                    <m:r>
                      <a:rPr lang="en-ZA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+∞ </m:t>
                    </m:r>
                  </m:oMath>
                </a14:m>
                <a:r>
                  <a:rPr lang="en-ZA"/>
                  <a:t>and so does the logit. </a:t>
                </a:r>
              </a:p>
              <a:p>
                <a:r>
                  <a:rPr lang="en-ZA"/>
                  <a:t>Thus, logits map probabilities from the range (0, 1) to the entire real line. </a:t>
                </a:r>
              </a:p>
              <a:p>
                <a:r>
                  <a:rPr lang="en-ZA">
                    <a:solidFill>
                      <a:srgbClr val="0070C0"/>
                    </a:solidFill>
                  </a:rPr>
                  <a:t>Note that if the probability is 1/2 the odds are even = 1 and the logit is zero. </a:t>
                </a:r>
              </a:p>
              <a:p>
                <a:r>
                  <a:rPr lang="en-ZA"/>
                  <a:t>Negative logits represent probabilities below one half and Positive logits correspond to probabilities above one half. </a:t>
                </a:r>
                <a:br>
                  <a:rPr lang="en-ZA"/>
                </a:br>
                <a:endParaRPr lang="en-ZA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928" y="1363134"/>
                <a:ext cx="5418805" cy="3693319"/>
              </a:xfrm>
              <a:prstGeom prst="rect">
                <a:avLst/>
              </a:prstGeom>
              <a:blipFill>
                <a:blip r:embed="rId4"/>
                <a:stretch>
                  <a:fillRect l="-900" t="-992" r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592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608"/>
          </a:xfrm>
        </p:spPr>
        <p:txBody>
          <a:bodyPr>
            <a:normAutofit fontScale="90000"/>
          </a:bodyPr>
          <a:lstStyle/>
          <a:p>
            <a:r>
              <a:rPr lang="en-ZA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b="1">
                <a:solidFill>
                  <a:srgbClr val="4F81BD"/>
                </a:solidFill>
                <a:latin typeface="Cambria-Bold"/>
              </a:rPr>
              <a:t>The Contraceptive Use Data</a:t>
            </a:r>
            <a:r>
              <a:rPr lang="en-ZA"/>
              <a:t> </a:t>
            </a:r>
            <a:br>
              <a:rPr lang="en-ZA"/>
            </a:br>
            <a:r>
              <a:rPr lang="en-ZA"/>
              <a:t>Table below is an adapted from Little (1978), shows the distribution of 1607 currently married and fecund women interviewed in the Fiji Fertility Survey of 1975, </a:t>
            </a:r>
            <a:br>
              <a:rPr lang="en-ZA"/>
            </a:br>
            <a:r>
              <a:rPr lang="en-ZA"/>
              <a:t>-classified by current age, level of education, desire for more children, and contraceptive use. </a:t>
            </a:r>
          </a:p>
          <a:p>
            <a:r>
              <a:rPr lang="en-ZA"/>
              <a:t>In our analysis of these data we will view current use of contraception as the response or dependent variable of interest and age, education and desire for more children as predictors. </a:t>
            </a:r>
          </a:p>
          <a:p>
            <a:r>
              <a:rPr lang="en-ZA"/>
              <a:t>Note that the response has two categories: use and non-use. </a:t>
            </a:r>
          </a:p>
          <a:p>
            <a:r>
              <a:rPr lang="en-ZA"/>
              <a:t>In this example all predictors are treated as categorical variables, but the techniques to be studied can be applied more generally to both discrete factors and continuous </a:t>
            </a:r>
            <a:r>
              <a:rPr lang="en-ZA" err="1"/>
              <a:t>variates</a:t>
            </a:r>
            <a:r>
              <a:rPr lang="en-ZA"/>
              <a:t>. </a:t>
            </a:r>
            <a:br>
              <a:rPr lang="en-ZA"/>
            </a:b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303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066" y="363234"/>
            <a:ext cx="10413999" cy="695100"/>
          </a:xfrm>
        </p:spPr>
        <p:txBody>
          <a:bodyPr/>
          <a:lstStyle/>
          <a:p>
            <a:r>
              <a:rPr lang="en-ZA"/>
              <a:t>Example Cont..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03"/>
          <a:stretch/>
        </p:blipFill>
        <p:spPr>
          <a:xfrm>
            <a:off x="2150533" y="1134532"/>
            <a:ext cx="6841067" cy="12622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705"/>
          <a:stretch/>
        </p:blipFill>
        <p:spPr>
          <a:xfrm>
            <a:off x="2150533" y="2237968"/>
            <a:ext cx="6856942" cy="3697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4550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466" y="365126"/>
            <a:ext cx="10456333" cy="633942"/>
          </a:xfrm>
        </p:spPr>
        <p:txBody>
          <a:bodyPr>
            <a:normAutofit fontScale="90000"/>
          </a:bodyPr>
          <a:lstStyle/>
          <a:p>
            <a:r>
              <a:rPr lang="en-ZA"/>
              <a:t>Example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/>
              <a:t>Calculate </a:t>
            </a:r>
            <a:r>
              <a:rPr lang="en-ZA">
                <a:solidFill>
                  <a:srgbClr val="CC0066"/>
                </a:solidFill>
              </a:rPr>
              <a:t>the odds </a:t>
            </a:r>
            <a:r>
              <a:rPr lang="en-ZA"/>
              <a:t>and the </a:t>
            </a:r>
            <a:r>
              <a:rPr lang="en-ZA">
                <a:solidFill>
                  <a:srgbClr val="CC0066"/>
                </a:solidFill>
              </a:rPr>
              <a:t>logit or log-odds </a:t>
            </a:r>
            <a:r>
              <a:rPr lang="en-ZA"/>
              <a:t>of the contraceptive use</a:t>
            </a:r>
            <a:r>
              <a:rPr lang="en-ZA">
                <a:latin typeface="+mn-lt"/>
              </a:rPr>
              <a:t>?</a:t>
            </a:r>
            <a:endParaRPr lang="en-ZA">
              <a:solidFill>
                <a:srgbClr val="FF0F21"/>
              </a:solidFill>
              <a:latin typeface="+mn-lt"/>
            </a:endParaRPr>
          </a:p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8419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542"/>
          </a:xfrm>
        </p:spPr>
        <p:txBody>
          <a:bodyPr>
            <a:normAutofit fontScale="90000"/>
          </a:bodyPr>
          <a:lstStyle/>
          <a:p>
            <a:r>
              <a:rPr lang="en-ZA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6105"/>
                <a:ext cx="10515600" cy="4351338"/>
              </a:xfrm>
            </p:spPr>
            <p:txBody>
              <a:bodyPr/>
              <a:lstStyle/>
              <a:p>
                <a:r>
                  <a:rPr lang="en-ZA"/>
                  <a:t>Total(Yes) = 507</a:t>
                </a:r>
              </a:p>
              <a:p>
                <a:r>
                  <a:rPr lang="en-ZA"/>
                  <a:t>Total(No) = 1100</a:t>
                </a:r>
              </a:p>
              <a:p>
                <a:r>
                  <a:rPr lang="en-ZA"/>
                  <a:t>Grand Total  = 1607</a:t>
                </a:r>
              </a:p>
              <a:p>
                <a:endParaRPr lang="en-ZA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Z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𝑦𝑒𝑠</m:t>
                        </m:r>
                      </m:sub>
                    </m:sSub>
                    <m:r>
                      <a:rPr lang="en-Z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507</m:t>
                        </m:r>
                      </m:num>
                      <m:den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1607</m:t>
                        </m:r>
                      </m:den>
                    </m:f>
                  </m:oMath>
                </a14:m>
                <a:r>
                  <a:rPr lang="en-ZA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</m:t>
                        </m:r>
                      </m:sub>
                    </m:sSub>
                    <m:r>
                      <a:rPr lang="en-Z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1100</m:t>
                        </m:r>
                      </m:num>
                      <m:den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1607</m:t>
                        </m:r>
                      </m:den>
                    </m:f>
                  </m:oMath>
                </a14:m>
                <a:endParaRPr lang="en-ZA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610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531" y="1387670"/>
            <a:ext cx="3463484" cy="46383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5808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142"/>
          </a:xfrm>
        </p:spPr>
        <p:txBody>
          <a:bodyPr>
            <a:normAutofit fontScale="90000"/>
          </a:bodyPr>
          <a:lstStyle/>
          <a:p>
            <a:r>
              <a:rPr lang="en-ZA"/>
              <a:t>Odds and logit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𝑂𝐷𝐷𝑆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𝑦𝑒𝑠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ZA"/>
                  <a:t>         </a:t>
                </a:r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Z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507</m:t>
                                </m:r>
                              </m:num>
                              <m:den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1607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1− </m:t>
                            </m:r>
                            <m:f>
                              <m:fPr>
                                <m:ctrlPr>
                                  <a:rPr lang="en-Z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1607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ZA" dirty="0"/>
                              <m:t> </m:t>
                            </m:r>
                          </m:e>
                        </m:d>
                      </m:den>
                    </m:f>
                  </m:oMath>
                </a14:m>
                <a:r>
                  <a:rPr lang="en-ZA"/>
                  <a:t>           </a:t>
                </a:r>
                <a:endParaRPr lang="en-US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ZA" b="0"/>
                  <a:t>			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Z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507</m:t>
                                </m:r>
                              </m:num>
                              <m:den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1607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Z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1100</m:t>
                                </m:r>
                              </m:num>
                              <m:den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1607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ZA" dirty="0"/>
                              <m:t> </m:t>
                            </m:r>
                          </m:e>
                        </m:d>
                      </m:den>
                    </m:f>
                  </m:oMath>
                </a14:m>
                <a:r>
                  <a:rPr lang="en-ZA"/>
                  <a:t>      </a:t>
                </a:r>
              </a:p>
              <a:p>
                <a:pPr marL="0" indent="0">
                  <a:buNone/>
                </a:pPr>
                <a:r>
                  <a:rPr lang="en-ZA" b="0"/>
                  <a:t>			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507</m:t>
                        </m:r>
                      </m:num>
                      <m:den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1100</m:t>
                        </m:r>
                      </m:den>
                    </m:f>
                  </m:oMath>
                </a14:m>
                <a:r>
                  <a:rPr lang="en-ZA"/>
                  <a:t>     </a:t>
                </a:r>
                <a14:m>
                  <m:oMath xmlns:m="http://schemas.openxmlformats.org/officeDocument/2006/math">
                    <m:r>
                      <a:rPr lang="en-Z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Z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0.4609</m:t>
                    </m:r>
                  </m:oMath>
                </a14:m>
                <a:endParaRPr lang="en-US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ZA" i="1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ZA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𝑂𝐷𝐷𝑆</m:t>
                            </m:r>
                          </m:e>
                        </m:d>
                      </m:e>
                    </m:func>
                    <m:r>
                      <a:rPr lang="en-ZA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ZA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Z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507</m:t>
                                </m:r>
                              </m:num>
                              <m:den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1100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ZA"/>
                  <a:t>  </a:t>
                </a:r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 −0.7746</m:t>
                    </m:r>
                  </m:oMath>
                </a14:m>
                <a:endParaRPr lang="en-ZA"/>
              </a:p>
              <a:p>
                <a:endParaRPr lang="en-ZA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518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547" y="457200"/>
            <a:ext cx="10379439" cy="618067"/>
          </a:xfrm>
        </p:spPr>
        <p:txBody>
          <a:bodyPr>
            <a:normAutofit fontScale="90000"/>
          </a:bodyPr>
          <a:lstStyle/>
          <a:p>
            <a:r>
              <a:rPr lang="en-ZA" err="1"/>
              <a:t>Exs</a:t>
            </a:r>
            <a:endParaRPr lang="en-ZA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31334" y="2608290"/>
          <a:ext cx="9033934" cy="2765611"/>
        </p:xfrm>
        <a:graphic>
          <a:graphicData uri="http://schemas.openxmlformats.org/drawingml/2006/table">
            <a:tbl>
              <a:tblPr firstRow="1" firstCol="1" bandRow="1"/>
              <a:tblGrid>
                <a:gridCol w="1856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4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4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05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Bebas Neue" panose="020B0000000000000000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Age</a:t>
                      </a:r>
                      <a:endParaRPr lang="en-ZA" sz="1400">
                        <a:effectLst/>
                        <a:latin typeface="Bebas Neue" panose="020B00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Bebas Neue" panose="020B0000000000000000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Year of Study</a:t>
                      </a:r>
                      <a:endParaRPr lang="en-ZA" sz="1400">
                        <a:effectLst/>
                        <a:latin typeface="Bebas Neue" panose="020B00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Bebas Neue" panose="020B0000000000000000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Laptop</a:t>
                      </a:r>
                      <a:endParaRPr lang="en-ZA" sz="1400">
                        <a:effectLst/>
                        <a:latin typeface="Bebas Neue" panose="020B00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Bebas Neue" panose="020B0000000000000000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Zoom use: </a:t>
                      </a:r>
                      <a:r>
                        <a:rPr lang="en-ZA" sz="1400">
                          <a:solidFill>
                            <a:srgbClr val="FF0000"/>
                          </a:solidFill>
                          <a:effectLst/>
                          <a:latin typeface="Bebas Neue" panose="020B0000000000000000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</a:t>
                      </a:r>
                      <a:endParaRPr lang="en-ZA" sz="1400">
                        <a:solidFill>
                          <a:srgbClr val="FF0000"/>
                        </a:solidFill>
                        <a:effectLst/>
                        <a:latin typeface="Bebas Neue" panose="020B00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Bebas Neue" panose="020B0000000000000000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Zoom use: </a:t>
                      </a:r>
                      <a:r>
                        <a:rPr lang="en-ZA" sz="1400">
                          <a:solidFill>
                            <a:srgbClr val="FF0000"/>
                          </a:solidFill>
                          <a:effectLst/>
                          <a:latin typeface="Bebas Neue" panose="020B0000000000000000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Yes</a:t>
                      </a:r>
                      <a:endParaRPr lang="en-ZA" sz="1400">
                        <a:solidFill>
                          <a:srgbClr val="FF0000"/>
                        </a:solidFill>
                        <a:effectLst/>
                        <a:latin typeface="Bebas Neue" panose="020B00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835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&lt;20</a:t>
                      </a: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First Year</a:t>
                      </a: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Yes</a:t>
                      </a: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</a:t>
                      </a: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55</a:t>
                      </a: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</a:t>
                      </a: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Third Year</a:t>
                      </a: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835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20-25</a:t>
                      </a: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First Year</a:t>
                      </a: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Yes</a:t>
                      </a: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</a:t>
                      </a: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52</a:t>
                      </a: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252</a:t>
                      </a: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63</a:t>
                      </a: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</a:t>
                      </a: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34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Third Year</a:t>
                      </a: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835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25-39</a:t>
                      </a: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First Year</a:t>
                      </a: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Yes</a:t>
                      </a: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</a:t>
                      </a: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</a:t>
                      </a: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85</a:t>
                      </a: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37</a:t>
                      </a: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</a:t>
                      </a: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34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Third Year</a:t>
                      </a: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548" y="1782763"/>
            <a:ext cx="956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altLang="en-US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data below is extracted from the Belgium Campus University on Zoom use.</a:t>
            </a:r>
            <a:endParaRPr lang="en-ZA" altLang="en-US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altLang="en-US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Using the below data, Calculate the odds and the logit of odds for Zoom use.</a:t>
            </a:r>
            <a:r>
              <a:rPr lang="en-ZA" altLang="en-US">
                <a:latin typeface="Arial" panose="020B0604020202020204" pitchFamily="34" charset="0"/>
              </a:rPr>
              <a:t> </a:t>
            </a:r>
            <a:endParaRPr lang="en-ZA" altLang="en-US" sz="3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566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142"/>
          </a:xfrm>
        </p:spPr>
        <p:txBody>
          <a:bodyPr/>
          <a:lstStyle/>
          <a:p>
            <a:r>
              <a:rPr lang="en-ZA"/>
              <a:t>ODDS  and ODDs Ratio from different groups.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63634" y="3837175"/>
          <a:ext cx="90141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3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3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3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304">
                <a:tc>
                  <a:txBody>
                    <a:bodyPr/>
                    <a:lstStyle/>
                    <a:p>
                      <a:r>
                        <a:rPr lang="en-ZA"/>
                        <a:t>Groups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/>
                        <a:t>New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/>
                        <a:t>Standard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/>
                        <a:t>Total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04">
                <a:tc>
                  <a:txBody>
                    <a:bodyPr/>
                    <a:lstStyle/>
                    <a:p>
                      <a:r>
                        <a:rPr lang="en-ZA"/>
                        <a:t>Success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/>
                        <a:t>10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/>
                        <a:t>30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04">
                <a:tc>
                  <a:txBody>
                    <a:bodyPr/>
                    <a:lstStyle/>
                    <a:p>
                      <a:r>
                        <a:rPr lang="en-ZA"/>
                        <a:t>Failure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/>
                        <a:t>30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/>
                        <a:t>40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/>
                        <a:t>70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04">
                <a:tc>
                  <a:txBody>
                    <a:bodyPr/>
                    <a:lstStyle/>
                    <a:p>
                      <a:r>
                        <a:rPr lang="en-ZA" b="1"/>
                        <a:t>TOTAL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/>
                        <a:t>50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/>
                        <a:t>50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/>
                        <a:t>100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1498073"/>
            <a:ext cx="983838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3200">
                <a:solidFill>
                  <a:srgbClr val="CC0066"/>
                </a:solidFill>
                <a:latin typeface="Arial-Black"/>
              </a:rPr>
              <a:t>Example:</a:t>
            </a:r>
          </a:p>
          <a:p>
            <a:endParaRPr lang="en-ZA" sz="3200">
              <a:latin typeface="Arial-Black"/>
            </a:endParaRPr>
          </a:p>
          <a:p>
            <a:r>
              <a:rPr lang="en-ZA" sz="3200">
                <a:latin typeface="Arial-Black"/>
              </a:rPr>
              <a:t>100 participants are randomized to a new or standard</a:t>
            </a:r>
            <a:br>
              <a:rPr lang="en-ZA" sz="3200">
                <a:latin typeface="Arial-Black"/>
              </a:rPr>
            </a:br>
            <a:r>
              <a:rPr lang="en-ZA" sz="3200">
                <a:latin typeface="Arial-Black"/>
              </a:rPr>
              <a:t>treatment (50 subjects to each treatment group)</a:t>
            </a:r>
            <a:r>
              <a:rPr lang="en-ZA"/>
              <a:t> </a:t>
            </a:r>
            <a:br>
              <a:rPr lang="en-ZA"/>
            </a:b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8145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365126"/>
            <a:ext cx="10414000" cy="617008"/>
          </a:xfrm>
        </p:spPr>
        <p:txBody>
          <a:bodyPr>
            <a:normAutofit fontScale="90000"/>
          </a:bodyPr>
          <a:lstStyle/>
          <a:p>
            <a:r>
              <a:rPr lang="en-ZA" err="1"/>
              <a:t>Qns</a:t>
            </a:r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lphaLcParenR"/>
                </a:pPr>
                <a:r>
                  <a:rPr lang="en-ZA"/>
                  <a:t>Are chances of success equal for each treatment choice</a:t>
                </a:r>
                <a:r>
                  <a:rPr lang="en-ZA">
                    <a:latin typeface="+mn-lt"/>
                  </a:rPr>
                  <a:t>?</a:t>
                </a:r>
                <a:r>
                  <a:rPr lang="en-ZA"/>
                  <a:t> </a:t>
                </a:r>
                <a:br>
                  <a:rPr lang="en-ZA"/>
                </a:br>
                <a:endParaRPr lang="en-ZA"/>
              </a:p>
              <a:p>
                <a:pPr marL="0" indent="0">
                  <a:buNone/>
                </a:pPr>
                <a:r>
                  <a:rPr lang="en-ZA"/>
                  <a:t>How to measure the chances of success</a:t>
                </a:r>
                <a:r>
                  <a:rPr lang="en-ZA">
                    <a:latin typeface="+mn-lt"/>
                  </a:rPr>
                  <a:t>?</a:t>
                </a:r>
              </a:p>
              <a:p>
                <a:pPr marL="0" indent="0">
                  <a:buNone/>
                </a:pPr>
                <a:r>
                  <a:rPr lang="en-ZA"/>
                  <a:t> </a:t>
                </a:r>
              </a:p>
              <a:p>
                <a:pPr marL="0" indent="0">
                  <a:buNone/>
                </a:pPr>
                <a:r>
                  <a:rPr lang="en-ZA"/>
                  <a:t>Probability of Success</a:t>
                </a:r>
                <a:br>
                  <a:rPr lang="en-ZA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Z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𝑆𝑢𝑐𝑐𝑒𝑠𝑠</m:t>
                        </m:r>
                      </m:e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𝑁𝑒𝑤</m:t>
                        </m:r>
                      </m:e>
                    </m:d>
                    <m:r>
                      <a:rPr lang="en-Z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en-ZA" b="0" i="1" smtClean="0">
                        <a:latin typeface="Cambria Math" panose="02040503050406030204" pitchFamily="18" charset="0"/>
                      </a:rPr>
                      <m:t>=0.40</m:t>
                    </m:r>
                  </m:oMath>
                </a14:m>
                <a:r>
                  <a:rPr lang="en-ZA"/>
                  <a:t>         </a:t>
                </a:r>
              </a:p>
              <a:p>
                <a:pPr marL="0" indent="0">
                  <a:buNone/>
                </a:pPr>
                <a:r>
                  <a:rPr lang="en-ZA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𝑠𝑡𝑑</m:t>
                        </m:r>
                      </m:sub>
                    </m:sSub>
                    <m:r>
                      <a:rPr lang="en-Z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𝑆𝑢𝑐𝑐𝑒𝑠𝑠</m:t>
                        </m:r>
                      </m:e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𝑠𝑡𝑎𝑛𝑑𝑎𝑟𝑑</m:t>
                        </m:r>
                      </m:e>
                    </m:d>
                    <m:r>
                      <a:rPr lang="en-Z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ZA" i="1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en-ZA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ZA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ZA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58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C667-EFF3-42C3-B6E2-A8C042C6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Regression Analysis</a:t>
            </a:r>
            <a:br>
              <a:rPr lang="en-US"/>
            </a:br>
            <a:endParaRPr lang="en-Z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2BA27C-A335-41ED-8F5E-F0119A3A0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381" y="1278865"/>
            <a:ext cx="8820150" cy="24479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2C32B6-46F5-4096-8AF4-7F6A173036A5}"/>
              </a:ext>
            </a:extLst>
          </p:cNvPr>
          <p:cNvSpPr txBox="1"/>
          <p:nvPr/>
        </p:nvSpPr>
        <p:spPr>
          <a:xfrm>
            <a:off x="3839130" y="331496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err="1"/>
              <a:t>eg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What influences a person ‘s salary?</a:t>
            </a:r>
            <a:endParaRPr lang="en-ZA">
              <a:solidFill>
                <a:srgbClr val="FF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78DD739-C0F5-4D28-9C66-117ED0149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381" y="3712576"/>
            <a:ext cx="5278422" cy="24574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8F3AAD8-A550-4176-9BD3-3E667C0E01C1}"/>
              </a:ext>
            </a:extLst>
          </p:cNvPr>
          <p:cNvSpPr txBox="1"/>
          <p:nvPr/>
        </p:nvSpPr>
        <p:spPr>
          <a:xfrm>
            <a:off x="4696287" y="5351068"/>
            <a:ext cx="2015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>
                <a:solidFill>
                  <a:srgbClr val="00B0F0"/>
                </a:solidFill>
              </a:rPr>
              <a:t>Dependent</a:t>
            </a:r>
          </a:p>
          <a:p>
            <a:r>
              <a:rPr lang="en-ZA">
                <a:solidFill>
                  <a:srgbClr val="00B0F0"/>
                </a:solidFill>
              </a:rPr>
              <a:t>Variable (Criterion</a:t>
            </a:r>
            <a:r>
              <a:rPr lang="en-ZA"/>
              <a:t>)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457315-C9CD-45A5-A784-B44C8B7111D5}"/>
              </a:ext>
            </a:extLst>
          </p:cNvPr>
          <p:cNvSpPr txBox="1"/>
          <p:nvPr/>
        </p:nvSpPr>
        <p:spPr>
          <a:xfrm>
            <a:off x="1541016" y="5206247"/>
            <a:ext cx="15321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>
                <a:solidFill>
                  <a:srgbClr val="00B0F0"/>
                </a:solidFill>
              </a:rPr>
              <a:t>Independent</a:t>
            </a:r>
          </a:p>
          <a:p>
            <a:r>
              <a:rPr lang="en-ZA">
                <a:solidFill>
                  <a:srgbClr val="00B0F0"/>
                </a:solidFill>
              </a:rPr>
              <a:t>Variables </a:t>
            </a:r>
            <a:r>
              <a:rPr lang="en-US">
                <a:solidFill>
                  <a:srgbClr val="00B0F0"/>
                </a:solidFill>
              </a:rPr>
              <a:t>[Predictors]</a:t>
            </a:r>
            <a:endParaRPr lang="en-ZA">
              <a:solidFill>
                <a:srgbClr val="00B0F0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7481AB7-CBE0-4418-8567-6A0E0F45B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844" y="3726790"/>
            <a:ext cx="3595688" cy="248046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1040BEF-E43F-4DC9-B26A-5A1C3D7B0573}"/>
              </a:ext>
            </a:extLst>
          </p:cNvPr>
          <p:cNvSpPr txBox="1"/>
          <p:nvPr/>
        </p:nvSpPr>
        <p:spPr>
          <a:xfrm>
            <a:off x="7273031" y="3726790"/>
            <a:ext cx="24125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Regression Analysis is used to achieve two goals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2120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Autofit/>
          </a:bodyPr>
          <a:lstStyle/>
          <a:p>
            <a:r>
              <a:rPr lang="en-ZA" sz="4000"/>
              <a:t>The odds of success: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ZA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Z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𝑂𝐷𝐷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Z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num>
                      <m:den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den>
                    </m:f>
                  </m:oMath>
                </a14:m>
                <a:endParaRPr lang="en-ZA"/>
              </a:p>
              <a:p>
                <a:endParaRPr lang="en-ZA"/>
              </a:p>
              <a:p>
                <a:r>
                  <a:rPr lang="en-ZA"/>
                  <a:t>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ox>
                          <m:box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ZA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num>
                              <m:den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den>
                            </m:f>
                          </m:e>
                        </m:box>
                      </m:num>
                      <m:den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box>
                          <m:box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num>
                              <m:den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den>
                            </m:f>
                          </m:e>
                        </m:box>
                      </m:den>
                    </m:f>
                  </m:oMath>
                </a14:m>
                <a:endParaRPr lang="en-ZA"/>
              </a:p>
              <a:p>
                <a:endParaRPr lang="en-ZA"/>
              </a:p>
              <a:p>
                <a:r>
                  <a:rPr lang="en-ZA"/>
                  <a:t>   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</m:oMath>
                </a14:m>
                <a:r>
                  <a:rPr lang="en-ZA"/>
                  <a:t>           = </a:t>
                </a:r>
                <a:r>
                  <a:rPr lang="en-ZA">
                    <a:solidFill>
                      <a:srgbClr val="CC0066"/>
                    </a:solidFill>
                  </a:rPr>
                  <a:t>0.6667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84889" y="2382592"/>
                <a:ext cx="5576553" cy="3331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𝑂𝐷𝐷</m:t>
                          </m:r>
                        </m:e>
                        <m:sub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𝑠𝑡𝑑</m:t>
                          </m:r>
                        </m:sub>
                      </m:sSub>
                      <m:r>
                        <a:rPr lang="en-ZA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Z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𝑠𝑡𝑑</m:t>
                              </m:r>
                            </m:sub>
                          </m:sSub>
                        </m:num>
                        <m:den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Z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𝑠𝑡𝑑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ZA" sz="2800"/>
              </a:p>
              <a:p>
                <a:endParaRPr lang="en-ZA" sz="2800"/>
              </a:p>
              <a:p>
                <a:r>
                  <a:rPr lang="en-ZA" sz="2800"/>
                  <a:t>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ox>
                          <m:boxPr>
                            <m:ctrlPr>
                              <a:rPr lang="en-ZA" sz="28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ZA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ZA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ZA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ZA" sz="2800" i="1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den>
                            </m:f>
                          </m:e>
                        </m:box>
                      </m:num>
                      <m:den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1−</m:t>
                        </m:r>
                        <m:box>
                          <m:boxPr>
                            <m:ctrlPr>
                              <a:rPr lang="en-ZA" sz="28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ZA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ZA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ZA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ZA" sz="2800" i="1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den>
                            </m:f>
                          </m:e>
                        </m:box>
                      </m:den>
                    </m:f>
                  </m:oMath>
                </a14:m>
                <a:endParaRPr lang="en-ZA" sz="2800"/>
              </a:p>
              <a:p>
                <a:endParaRPr lang="en-ZA" sz="2800"/>
              </a:p>
              <a:p>
                <a:r>
                  <a:rPr lang="en-ZA" sz="2800"/>
                  <a:t>   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ZA" sz="2800"/>
                  <a:t>           = </a:t>
                </a:r>
                <a:r>
                  <a:rPr lang="en-ZA" sz="2800">
                    <a:solidFill>
                      <a:srgbClr val="CC0066"/>
                    </a:solidFill>
                  </a:rPr>
                  <a:t>0.25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889" y="2382592"/>
                <a:ext cx="5576553" cy="3331489"/>
              </a:xfrm>
              <a:prstGeom prst="rect">
                <a:avLst/>
              </a:prstGeom>
              <a:blipFill>
                <a:blip r:embed="rId3"/>
                <a:stretch>
                  <a:fillRect b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5975797" y="1867437"/>
            <a:ext cx="51516" cy="405684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135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5600"/>
            <a:ext cx="9677400" cy="821267"/>
          </a:xfrm>
        </p:spPr>
        <p:txBody>
          <a:bodyPr>
            <a:normAutofit/>
          </a:bodyPr>
          <a:lstStyle/>
          <a:p>
            <a:r>
              <a:rPr lang="en-ZA"/>
              <a:t>Odds Ratio (OR)  Relative ODDS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/>
              <a:t>is a possible way to capture inequality in the chances of success: </a:t>
            </a:r>
            <a:br>
              <a:rPr lang="en-ZA"/>
            </a:br>
            <a:endParaRPr lang="en-ZA"/>
          </a:p>
          <a:p>
            <a:r>
              <a:rPr lang="en-ZA"/>
              <a:t>Obviously the odds ratio is just a RATIO OF ODDS </a:t>
            </a:r>
          </a:p>
          <a:p>
            <a:r>
              <a:rPr lang="en-ZA"/>
              <a:t>If OR =1 then the success chances are the same in</a:t>
            </a:r>
            <a:br>
              <a:rPr lang="en-ZA"/>
            </a:br>
            <a:r>
              <a:rPr lang="en-ZA"/>
              <a:t>each group.</a:t>
            </a:r>
          </a:p>
          <a:p>
            <a:endParaRPr lang="en-ZA"/>
          </a:p>
          <a:p>
            <a:r>
              <a:rPr lang="en-ZA">
                <a:solidFill>
                  <a:srgbClr val="CC0066"/>
                </a:solidFill>
              </a:rPr>
              <a:t>What is the </a:t>
            </a:r>
            <a:r>
              <a:rPr lang="en-ZA">
                <a:solidFill>
                  <a:schemeClr val="tx1">
                    <a:lumMod val="95000"/>
                    <a:lumOff val="5000"/>
                  </a:schemeClr>
                </a:solidFill>
              </a:rPr>
              <a:t>OR</a:t>
            </a:r>
            <a:r>
              <a:rPr lang="en-ZA">
                <a:solidFill>
                  <a:srgbClr val="FF0000"/>
                </a:solidFill>
              </a:rPr>
              <a:t> </a:t>
            </a:r>
            <a:r>
              <a:rPr lang="en-ZA">
                <a:solidFill>
                  <a:srgbClr val="CC0066"/>
                </a:solidFill>
              </a:rPr>
              <a:t>of the new treatment comparing to the</a:t>
            </a:r>
            <a:br>
              <a:rPr lang="en-ZA">
                <a:solidFill>
                  <a:srgbClr val="CC0066"/>
                </a:solidFill>
              </a:rPr>
            </a:br>
            <a:r>
              <a:rPr lang="en-ZA">
                <a:solidFill>
                  <a:srgbClr val="CC0066"/>
                </a:solidFill>
              </a:rPr>
              <a:t>standard one</a:t>
            </a:r>
            <a:r>
              <a:rPr lang="en-ZA">
                <a:solidFill>
                  <a:srgbClr val="CC0066"/>
                </a:solidFill>
                <a:latin typeface="+mn-lt"/>
              </a:rPr>
              <a:t>?</a:t>
            </a:r>
            <a:r>
              <a:rPr lang="en-ZA">
                <a:solidFill>
                  <a:srgbClr val="CC0066"/>
                </a:solidFill>
              </a:rPr>
              <a:t> </a:t>
            </a:r>
            <a:br>
              <a:rPr lang="en-ZA"/>
            </a:br>
            <a:br>
              <a:rPr lang="en-ZA"/>
            </a:br>
            <a:br>
              <a:rPr lang="en-ZA"/>
            </a:b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3547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008"/>
          </a:xfrm>
        </p:spPr>
        <p:txBody>
          <a:bodyPr/>
          <a:lstStyle/>
          <a:p>
            <a:r>
              <a:rPr lang="en-ZA" err="1"/>
              <a:t>Sln</a:t>
            </a:r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ZA"/>
              </a:p>
              <a:p>
                <a:endParaRPr lang="en-ZA"/>
              </a:p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𝑂𝐷𝐷</m:t>
                            </m:r>
                          </m:e>
                          <m:sub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𝑂𝐷𝐷</m:t>
                            </m:r>
                          </m:e>
                          <m:sub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𝑠𝑡𝑑</m:t>
                            </m:r>
                          </m:sub>
                        </m:sSub>
                      </m:den>
                    </m:f>
                  </m:oMath>
                </a14:m>
                <a:endParaRPr lang="en-ZA"/>
              </a:p>
              <a:p>
                <a:endParaRPr lang="en-ZA"/>
              </a:p>
              <a:p>
                <a:r>
                  <a:rPr lang="en-ZA"/>
                  <a:t>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0.6667</m:t>
                        </m:r>
                      </m:num>
                      <m:den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den>
                    </m:f>
                  </m:oMath>
                </a14:m>
                <a:endParaRPr lang="en-ZA"/>
              </a:p>
              <a:p>
                <a:endParaRPr lang="en-ZA"/>
              </a:p>
              <a:p>
                <a:r>
                  <a:rPr lang="en-ZA"/>
                  <a:t>       =2.6668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099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9342"/>
          </a:xfrm>
        </p:spPr>
        <p:txBody>
          <a:bodyPr>
            <a:normAutofit fontScale="90000"/>
          </a:bodyPr>
          <a:lstStyle/>
          <a:p>
            <a:r>
              <a:rPr lang="en-ZA" err="1"/>
              <a:t>Exs</a:t>
            </a:r>
            <a:endParaRPr lang="en-ZA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51062" y="3016250"/>
          <a:ext cx="6164636" cy="2410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2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21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1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Regular</a:t>
                      </a:r>
                      <a:r>
                        <a:rPr lang="en-ZA" sz="14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Zoom Users</a:t>
                      </a:r>
                      <a:endParaRPr lang="en-ZA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Laptop</a:t>
                      </a:r>
                      <a:endParaRPr lang="en-ZA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Pass</a:t>
                      </a:r>
                      <a:endParaRPr lang="en-ZA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Fail</a:t>
                      </a:r>
                      <a:endParaRPr lang="en-ZA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0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Yes</a:t>
                      </a:r>
                      <a:endParaRPr lang="en-ZA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</a:rPr>
                        <a:t>Yes</a:t>
                      </a: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</a:rPr>
                        <a:t>68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40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40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</a:rPr>
                        <a:t>12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40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40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0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</a:t>
                      </a:r>
                      <a:endParaRPr lang="en-ZA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0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Yes</a:t>
                      </a:r>
                      <a:endParaRPr lang="en-ZA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</a:rPr>
                        <a:t>No</a:t>
                      </a: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</a:rPr>
                        <a:t>115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40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40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</a:rPr>
                        <a:t>55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40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40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ZA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0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</a:t>
                      </a:r>
                      <a:endParaRPr lang="en-ZA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38200" y="1690688"/>
            <a:ext cx="91171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altLang="en-US" b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data below is extracted from the Belgium Campus University on Pass Rate.</a:t>
            </a:r>
            <a:endParaRPr lang="en-ZA" altLang="en-US" b="1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altLang="en-US" b="1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Using the below data, The purpose of the study was to obtain estimates of the pass and fail rate cases and to explore its risk factors. </a:t>
            </a:r>
            <a:endParaRPr lang="en-ZA" altLang="en-US" sz="32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653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808"/>
          </a:xfrm>
        </p:spPr>
        <p:txBody>
          <a:bodyPr/>
          <a:lstStyle/>
          <a:p>
            <a:r>
              <a:rPr lang="en-ZA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AutoNum type="alphaLcParenR"/>
            </a:pPr>
            <a:r>
              <a:rPr lang="en-ZA" altLang="en-US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Calculate the odds in favour of a Non-Laptop holder that is a regular Zoom user.</a:t>
            </a:r>
            <a:r>
              <a:rPr lang="en-ZA" altLang="en-US">
                <a:latin typeface="Arial" panose="020B0604020202020204" pitchFamily="34" charset="0"/>
              </a:rPr>
              <a:t> </a:t>
            </a:r>
          </a:p>
          <a:p>
            <a:pPr marL="742950" lvl="0" indent="-742950">
              <a:buAutoNum type="alphaLcParenR"/>
            </a:pPr>
            <a:r>
              <a:rPr lang="en-ZA" altLang="en-US">
                <a:latin typeface="Arial" panose="020B0604020202020204" pitchFamily="34" charset="0"/>
              </a:rPr>
              <a:t>Calculate the odds in favour of a Laptop Holder that is a regular Zoom user.</a:t>
            </a:r>
          </a:p>
          <a:p>
            <a:pPr marL="742950" lvl="0" indent="-742950">
              <a:buAutoNum type="alphaLcParenR"/>
            </a:pPr>
            <a:r>
              <a:rPr lang="en-ZA" altLang="en-US">
                <a:latin typeface="Arial" panose="020B0604020202020204" pitchFamily="34" charset="0"/>
              </a:rPr>
              <a:t>Calculate the relative odds (odds ratio), compared to Laptop Holders that a Non-Laptop Holder is a regular Zoom user.</a:t>
            </a:r>
          </a:p>
          <a:p>
            <a:pPr marL="742950" lvl="0" indent="-742950">
              <a:buAutoNum type="alphaLcParenR"/>
            </a:pPr>
            <a:r>
              <a:rPr lang="en-ZA" altLang="en-US">
                <a:latin typeface="Arial" panose="020B0604020202020204" pitchFamily="34" charset="0"/>
              </a:rPr>
              <a:t>Amongst the persons who Passed, calculate the relative odds (odds ratio), compared to Laptop Holder that a Non-Laptop holder is a regular Zoom user.</a:t>
            </a:r>
          </a:p>
          <a:p>
            <a:pPr marL="742950" lvl="0" indent="-742950">
              <a:buAutoNum type="alphaLcParenR"/>
            </a:pPr>
            <a:endParaRPr lang="en-ZA" altLang="en-US">
              <a:latin typeface="Arial" panose="020B0604020202020204" pitchFamily="34" charset="0"/>
            </a:endParaRPr>
          </a:p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56998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338" y="365125"/>
            <a:ext cx="10645462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ZA" altLang="en-US" sz="310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a) Calculate the odds in favour of a Non-Laptop holder </a:t>
            </a:r>
            <a:br>
              <a:rPr lang="en-ZA" altLang="en-US" sz="310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ZA" altLang="en-US" sz="310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that is a regular Zoom user.</a:t>
            </a:r>
            <a:r>
              <a:rPr lang="en-ZA" altLang="en-US" sz="3100">
                <a:latin typeface="Arial" panose="020B0604020202020204" pitchFamily="34" charset="0"/>
              </a:rPr>
              <a:t> </a:t>
            </a:r>
            <a:br>
              <a:rPr lang="en-ZA" altLang="en-US">
                <a:latin typeface="Arial" panose="020B0604020202020204" pitchFamily="34" charset="0"/>
              </a:rPr>
            </a:br>
            <a:endParaRPr lang="en-ZA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43986"/>
          <a:ext cx="7855040" cy="1761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3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28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ZA"/>
                        <a:t>Laptop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281"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Zoom Regular 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281"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Yes</a:t>
                      </a:r>
                    </a:p>
                    <a:p>
                      <a:pPr algn="ctr"/>
                      <a:r>
                        <a:rPr lang="en-ZA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80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170</a:t>
                      </a:r>
                    </a:p>
                    <a:p>
                      <a:pPr algn="ctr"/>
                      <a:r>
                        <a:rPr lang="en-ZA"/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250</a:t>
                      </a:r>
                    </a:p>
                    <a:p>
                      <a:pPr algn="ctr"/>
                      <a:r>
                        <a:rPr lang="en-ZA"/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62"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Totals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109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229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338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13138" y="3848704"/>
                <a:ext cx="9223062" cy="25829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𝑂𝐷𝐷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𝑁𝑜𝑛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𝐿𝑎𝑝𝑡𝑜𝑝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170</m:t>
                              </m:r>
                            </m:num>
                            <m:den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229</m:t>
                              </m:r>
                            </m:den>
                          </m:f>
                        </m:num>
                        <m:den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170</m:t>
                              </m:r>
                            </m:num>
                            <m:den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229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ZA"/>
              </a:p>
              <a:p>
                <a:endParaRPr lang="en-ZA"/>
              </a:p>
              <a:p>
                <a:r>
                  <a:rPr lang="en-ZA"/>
                  <a:t>        					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ox>
                          <m:box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Z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170</m:t>
                                </m:r>
                              </m:num>
                              <m:den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229</m:t>
                                </m:r>
                              </m:den>
                            </m:f>
                          </m:e>
                        </m:box>
                      </m:num>
                      <m:den>
                        <m:box>
                          <m:box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Z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num>
                              <m:den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229</m:t>
                                </m:r>
                              </m:den>
                            </m:f>
                          </m:e>
                        </m:box>
                      </m:den>
                    </m:f>
                  </m:oMath>
                </a14:m>
                <a:endParaRPr lang="en-ZA"/>
              </a:p>
              <a:p>
                <a:endParaRPr lang="en-ZA"/>
              </a:p>
              <a:p>
                <a:r>
                  <a:rPr lang="en-ZA"/>
                  <a:t>      					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170</m:t>
                        </m:r>
                      </m:num>
                      <m:den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den>
                    </m:f>
                  </m:oMath>
                </a14:m>
                <a:r>
                  <a:rPr lang="en-ZA"/>
                  <a:t>      =  2.881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38" y="3848704"/>
                <a:ext cx="9223062" cy="2582951"/>
              </a:xfrm>
              <a:prstGeom prst="rect">
                <a:avLst/>
              </a:prstGeom>
              <a:blipFill>
                <a:blip r:embed="rId2"/>
                <a:stretch>
                  <a:fillRect b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159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734" y="558800"/>
            <a:ext cx="9194800" cy="1092200"/>
          </a:xfrm>
        </p:spPr>
        <p:txBody>
          <a:bodyPr>
            <a:normAutofit/>
          </a:bodyPr>
          <a:lstStyle/>
          <a:p>
            <a:pPr lvl="0"/>
            <a:r>
              <a:rPr lang="en-ZA" altLang="en-US" sz="3100">
                <a:ea typeface="Times New Roman" panose="02020603050405020304" pitchFamily="18" charset="0"/>
                <a:cs typeface="Calibri" panose="020F0502020204030204" pitchFamily="34" charset="0"/>
              </a:rPr>
              <a:t>b) Calculate the odds in favour of a Laptop holder that is a regular Zoom user.</a:t>
            </a:r>
            <a:r>
              <a:rPr lang="en-ZA" altLang="en-US" sz="3100"/>
              <a:t> </a:t>
            </a:r>
            <a:endParaRPr lang="en-ZA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7855040" cy="1762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3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28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rgbClr val="33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ZA"/>
                        <a:t>Laptop Status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281"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Zoom Regular User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Yes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281"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Yes</a:t>
                      </a:r>
                    </a:p>
                    <a:p>
                      <a:pPr algn="ctr"/>
                      <a:r>
                        <a:rPr lang="en-ZA"/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80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/>
                        <a:t>29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170</a:t>
                      </a:r>
                    </a:p>
                    <a:p>
                      <a:pPr algn="ctr"/>
                      <a:r>
                        <a:rPr lang="en-ZA"/>
                        <a:t>59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250</a:t>
                      </a:r>
                    </a:p>
                    <a:p>
                      <a:pPr algn="ctr"/>
                      <a:r>
                        <a:rPr lang="en-ZA"/>
                        <a:t>88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281"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Totals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109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229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338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13137" y="3848703"/>
                <a:ext cx="8850529" cy="22701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ZA"/>
                  <a:t>	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𝑂𝐷𝐷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𝐿𝑎𝑝𝑡𝑜𝑝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𝐻𝑜𝑙𝑑𝑒𝑟</m:t>
                        </m:r>
                      </m:sub>
                    </m:sSub>
                    <m:r>
                      <a:rPr lang="en-Z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Z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80</m:t>
                            </m:r>
                          </m:num>
                          <m:den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109</m:t>
                            </m:r>
                          </m:den>
                        </m:f>
                      </m:num>
                      <m:den>
                        <m:r>
                          <a:rPr lang="en-ZA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den>
                    </m:f>
                  </m:oMath>
                </a14:m>
                <a:endParaRPr lang="en-ZA"/>
              </a:p>
              <a:p>
                <a:endParaRPr lang="en-ZA"/>
              </a:p>
              <a:p>
                <a:r>
                  <a:rPr lang="en-ZA"/>
                  <a:t>        				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ox>
                          <m:box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Z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num>
                              <m:den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109</m:t>
                                </m:r>
                              </m:den>
                            </m:f>
                          </m:e>
                        </m:box>
                      </m:num>
                      <m:den>
                        <m:box>
                          <m:box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Z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29</m:t>
                                </m:r>
                              </m:num>
                              <m:den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109</m:t>
                                </m:r>
                              </m:den>
                            </m:f>
                          </m:e>
                        </m:box>
                      </m:den>
                    </m:f>
                  </m:oMath>
                </a14:m>
                <a:endParaRPr lang="en-ZA"/>
              </a:p>
              <a:p>
                <a:endParaRPr lang="en-ZA"/>
              </a:p>
              <a:p>
                <a:r>
                  <a:rPr lang="en-ZA"/>
                  <a:t>     				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num>
                      <m:den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den>
                    </m:f>
                  </m:oMath>
                </a14:m>
                <a:r>
                  <a:rPr lang="en-ZA"/>
                  <a:t>      =  2.7586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37" y="3848703"/>
                <a:ext cx="8850529" cy="2270109"/>
              </a:xfrm>
              <a:prstGeom prst="rect">
                <a:avLst/>
              </a:prstGeom>
              <a:blipFill>
                <a:blip r:embed="rId2"/>
                <a:stretch>
                  <a:fillRect b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237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3333"/>
            <a:ext cx="8822267" cy="1402292"/>
          </a:xfrm>
        </p:spPr>
        <p:txBody>
          <a:bodyPr>
            <a:noAutofit/>
          </a:bodyPr>
          <a:lstStyle/>
          <a:p>
            <a:r>
              <a:rPr lang="en-ZA" sz="2400"/>
              <a:t>c) Calculate the relative odds (odds ratio), compared  to Laptop Holders that a Non-Laptop Holder  is a regular Zoom user</a:t>
            </a:r>
            <a:r>
              <a:rPr lang="en-ZA" sz="280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ZA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Z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𝑂𝐷𝐷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𝑅𝑎𝑡𝑖𝑜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𝑁𝑜𝑛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𝐿𝑎𝑝𝑡𝑜𝑝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𝐶𝑜𝑚𝑝𝑎𝑟𝑒𝑑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𝐿𝑎𝑝𝑡𝑜𝑝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𝐻𝑜𝑙𝑑𝑒𝑟𝑠</m:t>
                        </m:r>
                      </m:sub>
                    </m:sSub>
                    <m:r>
                      <a:rPr lang="en-Z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2.881</m:t>
                        </m:r>
                      </m:num>
                      <m:den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2.7586</m:t>
                        </m:r>
                      </m:den>
                    </m:f>
                  </m:oMath>
                </a14:m>
                <a:endParaRPr lang="en-ZA"/>
              </a:p>
              <a:p>
                <a:endParaRPr lang="en-ZA"/>
              </a:p>
              <a:p>
                <a:pPr marL="0" indent="0">
                  <a:buNone/>
                </a:pPr>
                <a:r>
                  <a:rPr lang="en-ZA">
                    <a:solidFill>
                      <a:srgbClr val="CC0066"/>
                    </a:solidFill>
                  </a:rPr>
                  <a:t>                                                                       = 1.044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14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3B44-3FD7-4EEA-8E8D-776163B6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 of regression Analysis</a:t>
            </a:r>
            <a:endParaRPr lang="en-ZA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15DC86E-9B0A-425B-9E1A-2CC846202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337" y="1438572"/>
            <a:ext cx="11048015" cy="4755267"/>
          </a:xfrm>
        </p:spPr>
      </p:pic>
    </p:spTree>
    <p:extLst>
      <p:ext uri="{BB962C8B-B14F-4D97-AF65-F5344CB8AC3E}">
        <p14:creationId xmlns:p14="http://schemas.microsoft.com/office/powerpoint/2010/main" val="290721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E0BC6BC-60C8-4413-8004-59793AB82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344" y="997928"/>
            <a:ext cx="11249312" cy="4862143"/>
          </a:xfrm>
        </p:spPr>
      </p:pic>
    </p:spTree>
    <p:extLst>
      <p:ext uri="{BB962C8B-B14F-4D97-AF65-F5344CB8AC3E}">
        <p14:creationId xmlns:p14="http://schemas.microsoft.com/office/powerpoint/2010/main" val="42430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62C92E-EF25-4FB6-8E9D-8611ADEE9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388" y="1233765"/>
            <a:ext cx="11553360" cy="3773241"/>
          </a:xfrm>
        </p:spPr>
      </p:pic>
    </p:spTree>
    <p:extLst>
      <p:ext uri="{BB962C8B-B14F-4D97-AF65-F5344CB8AC3E}">
        <p14:creationId xmlns:p14="http://schemas.microsoft.com/office/powerpoint/2010/main" val="191560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2CB787E-5D0D-4DFD-80E8-FB990DC02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7906"/>
            <a:ext cx="9227827" cy="5264839"/>
          </a:xfrm>
        </p:spPr>
      </p:pic>
    </p:spTree>
    <p:extLst>
      <p:ext uri="{BB962C8B-B14F-4D97-AF65-F5344CB8AC3E}">
        <p14:creationId xmlns:p14="http://schemas.microsoft.com/office/powerpoint/2010/main" val="135007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2C86D9-83D1-446F-9507-604491927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773" y="935853"/>
            <a:ext cx="8140823" cy="5344358"/>
          </a:xfrm>
        </p:spPr>
      </p:pic>
    </p:spTree>
    <p:extLst>
      <p:ext uri="{BB962C8B-B14F-4D97-AF65-F5344CB8AC3E}">
        <p14:creationId xmlns:p14="http://schemas.microsoft.com/office/powerpoint/2010/main" val="333697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1F9748-1887-45FE-A044-5BB211F88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827" y="1341669"/>
            <a:ext cx="11098346" cy="4794250"/>
          </a:xfrm>
        </p:spPr>
      </p:pic>
    </p:spTree>
    <p:extLst>
      <p:ext uri="{BB962C8B-B14F-4D97-AF65-F5344CB8AC3E}">
        <p14:creationId xmlns:p14="http://schemas.microsoft.com/office/powerpoint/2010/main" val="224642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1642</Words>
  <Application>Microsoft Office PowerPoint</Application>
  <PresentationFormat>Widescreen</PresentationFormat>
  <Paragraphs>293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Arial-Black</vt:lpstr>
      <vt:lpstr>AvantGarde Bk BT</vt:lpstr>
      <vt:lpstr>Bebas Neue</vt:lpstr>
      <vt:lpstr>Calibri</vt:lpstr>
      <vt:lpstr>Calibri Light</vt:lpstr>
      <vt:lpstr>Cambria Math</vt:lpstr>
      <vt:lpstr>Cambria-Bold</vt:lpstr>
      <vt:lpstr>Gill Sans MT</vt:lpstr>
      <vt:lpstr>Office Theme</vt:lpstr>
      <vt:lpstr>Gallery</vt:lpstr>
      <vt:lpstr>PowerPoint Presentation</vt:lpstr>
      <vt:lpstr>Lesson Objectives</vt:lpstr>
      <vt:lpstr>Overview of Regression Analysis </vt:lpstr>
      <vt:lpstr>Forms of regression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logistic regression</vt:lpstr>
      <vt:lpstr>When do we use LR?</vt:lpstr>
      <vt:lpstr>Types of logistic regression</vt:lpstr>
      <vt:lpstr>Examples of Binary classification problems</vt:lpstr>
      <vt:lpstr>Logistic regression assumptions</vt:lpstr>
      <vt:lpstr>Goal</vt:lpstr>
      <vt:lpstr>Logistic Regression Model</vt:lpstr>
      <vt:lpstr>ODDS</vt:lpstr>
      <vt:lpstr>Logit or log(odds)</vt:lpstr>
      <vt:lpstr>Example</vt:lpstr>
      <vt:lpstr>Example Cont..</vt:lpstr>
      <vt:lpstr>Example Cont..</vt:lpstr>
      <vt:lpstr>Solution</vt:lpstr>
      <vt:lpstr>Odds and logit</vt:lpstr>
      <vt:lpstr>Exs</vt:lpstr>
      <vt:lpstr>ODDS  and ODDs Ratio from different groups.</vt:lpstr>
      <vt:lpstr>Qns</vt:lpstr>
      <vt:lpstr>The odds of success: </vt:lpstr>
      <vt:lpstr>Odds Ratio (OR)  Relative ODDS</vt:lpstr>
      <vt:lpstr>Sln</vt:lpstr>
      <vt:lpstr>Exs</vt:lpstr>
      <vt:lpstr>Questions</vt:lpstr>
      <vt:lpstr>a) Calculate the odds in favour of a Non-Laptop holder  that is a regular Zoom user.  </vt:lpstr>
      <vt:lpstr>b) Calculate the odds in favour of a Laptop holder that is a regular Zoom user. </vt:lpstr>
      <vt:lpstr>c) Calculate the relative odds (odds ratio), compared  to Laptop Holders that a Non-Laptop Holder  is a regular Zoom user.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Igwe</dc:creator>
  <cp:lastModifiedBy>Kevin Igwe</cp:lastModifiedBy>
  <cp:revision>1</cp:revision>
  <dcterms:created xsi:type="dcterms:W3CDTF">2022-06-14T08:40:22Z</dcterms:created>
  <dcterms:modified xsi:type="dcterms:W3CDTF">2022-06-14T08:43:08Z</dcterms:modified>
</cp:coreProperties>
</file>