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7" r:id="rId4"/>
    <p:sldId id="291" r:id="rId5"/>
    <p:sldId id="335" r:id="rId6"/>
    <p:sldId id="292" r:id="rId7"/>
    <p:sldId id="293" r:id="rId8"/>
    <p:sldId id="294" r:id="rId9"/>
    <p:sldId id="295" r:id="rId10"/>
    <p:sldId id="296" r:id="rId11"/>
    <p:sldId id="305" r:id="rId12"/>
    <p:sldId id="298" r:id="rId13"/>
    <p:sldId id="307" r:id="rId14"/>
    <p:sldId id="308" r:id="rId15"/>
    <p:sldId id="339" r:id="rId16"/>
    <p:sldId id="306" r:id="rId17"/>
    <p:sldId id="309" r:id="rId18"/>
    <p:sldId id="311" r:id="rId19"/>
    <p:sldId id="299" r:id="rId20"/>
    <p:sldId id="300" r:id="rId21"/>
    <p:sldId id="312" r:id="rId22"/>
    <p:sldId id="313" r:id="rId23"/>
    <p:sldId id="302" r:id="rId24"/>
    <p:sldId id="315" r:id="rId25"/>
    <p:sldId id="303" r:id="rId26"/>
    <p:sldId id="342" r:id="rId27"/>
    <p:sldId id="304" r:id="rId28"/>
    <p:sldId id="282" r:id="rId29"/>
    <p:sldId id="285" r:id="rId30"/>
    <p:sldId id="286" r:id="rId31"/>
    <p:sldId id="310" r:id="rId32"/>
    <p:sldId id="340" r:id="rId33"/>
    <p:sldId id="290" r:id="rId34"/>
    <p:sldId id="297" r:id="rId35"/>
    <p:sldId id="316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4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51DC-0605-7A71-A45D-760A6366D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BFB25-C0CB-2309-8EF1-B83F36538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FA48A-0655-B528-2572-ECB83A2F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DB0-52C6-41B9-812B-4D93976A37F1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A425-6257-6D15-DDE9-7793C541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04127-49FE-A80E-CA62-7A7E0DF0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26FC-EFEA-4346-BB77-9C73A6F121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207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9FBC-617D-F149-C557-72265CF0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4B334-43AF-7519-95D8-1EB3E90A3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0DC92-9A2A-F61D-9D02-C7F9843D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DB0-52C6-41B9-812B-4D93976A37F1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546-F8DD-39AA-4752-6AB4F23A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48791-39BD-6A21-79AB-4CE681A4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26FC-EFEA-4346-BB77-9C73A6F121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660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1B479-EFB9-2AF7-43F2-5B5AAD882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D3EE9-A4ED-7A37-F00B-0DCFD1050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BA3E-9717-1C46-A4BC-2076D4DA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DB0-52C6-41B9-812B-4D93976A37F1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3210-B10C-7A70-C410-03139B53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672AD-32D4-09E0-7705-2B3FAFB3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26FC-EFEA-4346-BB77-9C73A6F121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874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3280-B6D1-BF6D-F3A6-F8AEBE58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F594-4C8F-9C31-536B-492640B6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D17B-EDB8-AB2E-7D77-9D33571D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DB0-52C6-41B9-812B-4D93976A37F1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F23EB-11F3-ADFA-C247-4195D043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95447-4AB3-6148-5A10-0EA3D430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26FC-EFEA-4346-BB77-9C73A6F121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76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683E-BEC7-B8F3-3420-0300DDDD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CFE39-4DFF-2711-31DD-F5798CC5E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7FD9-C23C-7C6A-D065-D008FF8E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DB0-52C6-41B9-812B-4D93976A37F1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EF89-34E1-9D0D-3BF5-EE108445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6E2D-E0C3-7FE8-337D-060F61CB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26FC-EFEA-4346-BB77-9C73A6F121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4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CFD8-C76B-9FD8-3F89-2D49BAB2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42F4-FA05-F1D7-9E09-0212AE102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4E689-2BC0-D048-3D93-A8FEE5D3F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71619-D03F-A3E2-6FC5-CBBD4606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DB0-52C6-41B9-812B-4D93976A37F1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DDF97-C8F4-97F1-DF0F-AAD58A16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AF51C-BF57-38C1-692D-B925CB11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26FC-EFEA-4346-BB77-9C73A6F121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937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B05E-E6F4-23B7-BB22-4FA9D1D4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7D5BD-6B6A-FE5B-5F27-7C1FCB4ED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399F3-E450-90B6-A9FB-7CCDFCFA0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236D6-6CFA-9DC4-16EE-42623C33E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6F3FF-29A5-4030-5FFD-F99DE986C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8E010-F628-9B48-3887-A5B1CAFE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DB0-52C6-41B9-812B-4D93976A37F1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CE5EC-FD91-D491-D5DF-62CF0AF4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2A12E-827F-A6F4-0A9F-1D079DCA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26FC-EFEA-4346-BB77-9C73A6F121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70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8277-883E-2264-D1A6-64C89B95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BBF7A-BA4A-647B-2DF1-5B36BACD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DB0-52C6-41B9-812B-4D93976A37F1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6C952-79B3-31B6-61CE-FBC816A9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BE149-AAB2-1EDB-30F0-98313D44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26FC-EFEA-4346-BB77-9C73A6F121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019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895B0-C286-B019-70DA-552D0A19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DB0-52C6-41B9-812B-4D93976A37F1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3E523-981F-C357-737D-DD0DAAFE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EF604-7901-9947-EBEC-87069AAB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26FC-EFEA-4346-BB77-9C73A6F121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837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EDD-51F3-9532-4020-42351E1C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AA2D-0EF7-0BCD-A641-26E6C5256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423B5-DFAF-6435-BDA7-0BB5EEF78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12166-BB88-2F61-FC15-657565DD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DB0-52C6-41B9-812B-4D93976A37F1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9E5B9-D36D-22A2-F451-AEC8346F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6E2D2-4DBA-9A36-DCCA-66D0F00B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26FC-EFEA-4346-BB77-9C73A6F121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1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F2D6-D516-CBBF-564A-1C64C09E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EF019-956F-188E-7D94-4B5FAEB49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4CB2A-5677-0C70-624A-4ED8D352F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73E10-2AC2-AEC1-2636-4275315C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3DB0-52C6-41B9-812B-4D93976A37F1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D3F0A-2082-3501-DD77-3F74FF99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7DD22-F05F-57F3-BA02-E23A3B58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26FC-EFEA-4346-BB77-9C73A6F121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089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5F54A-BFC6-E210-7E3D-6D73B177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CE3A4-76D5-F973-CAFB-F119EE009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1034-F932-60E2-2FCB-A7961C45F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3DB0-52C6-41B9-812B-4D93976A37F1}" type="datetimeFigureOut">
              <a:rPr lang="en-ZA" smtClean="0"/>
              <a:t>2022/06/14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AF938-4E16-A0D4-8966-0B700DA57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5200F-98BE-4FE4-5BD2-B55DD7C66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26FC-EFEA-4346-BB77-9C73A6F121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484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D7FF430-12D9-556C-A87A-DF94D3CA6C18}"/>
              </a:ext>
            </a:extLst>
          </p:cNvPr>
          <p:cNvSpPr txBox="1">
            <a:spLocks/>
          </p:cNvSpPr>
          <p:nvPr/>
        </p:nvSpPr>
        <p:spPr>
          <a:xfrm>
            <a:off x="1790699" y="3454400"/>
            <a:ext cx="8788401" cy="26541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5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C0C0C0"/>
                </a:highlight>
                <a:uLnTx/>
                <a:uFillTx/>
                <a:latin typeface="Calibri Light" panose="020F0302020204030204"/>
                <a:ea typeface="+mj-ea"/>
                <a:cs typeface="+mj-cs"/>
              </a:rPr>
              <a:t>Machine Learning</a:t>
            </a:r>
            <a:br>
              <a:rPr kumimoji="0" lang="en-ZA" sz="5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ZA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Support Vector Machines(SVM)</a:t>
            </a:r>
            <a:br>
              <a:rPr kumimoji="0" lang="en-ZA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ZA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By K. Igwe</a:t>
            </a:r>
            <a:br>
              <a:rPr kumimoji="0" lang="en-ZA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ZA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vantGarde Bk BT" panose="020B0402020202020204" pitchFamily="34" charset="0"/>
                <a:ea typeface="+mj-ea"/>
                <a:cs typeface="+mj-cs"/>
              </a:rPr>
              <a:t>2021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51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46" y="365125"/>
            <a:ext cx="925416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Hyperplane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ZA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ZA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ZA" sz="4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ZA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ZA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ZA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ZA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ZA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ZA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ZA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ZA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ZA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ZA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ZA" sz="400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88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280" y="476518"/>
            <a:ext cx="8720210" cy="52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8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8997657" cy="52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09" y="365125"/>
            <a:ext cx="896236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7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Steps To Calculate HP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6263" y="1595437"/>
                <a:ext cx="10515600" cy="4351338"/>
              </a:xfrm>
              <a:solidFill>
                <a:schemeClr val="bg1"/>
              </a:solidFill>
            </p:spPr>
            <p:txBody>
              <a:bodyPr>
                <a:normAutofit fontScale="92500" lnSpcReduction="20000"/>
              </a:bodyPr>
              <a:lstStyle/>
              <a:p>
                <a:r>
                  <a:rPr lang="en-ZA"/>
                  <a:t>Step 1: Plot the point on a Cartesian plane and check if they are linearly separable.</a:t>
                </a:r>
              </a:p>
              <a:p>
                <a:endParaRPr lang="en-ZA"/>
              </a:p>
              <a:p>
                <a:r>
                  <a:rPr lang="en-ZA"/>
                  <a:t>Step 2: Choose/Estimate correct Support Vectors(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Z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ZA" b="0" i="1" smtClean="0">
                        <a:latin typeface="Cambria Math" panose="02040503050406030204" pitchFamily="18" charset="0"/>
                      </a:rPr>
                      <m:t>…..)</m:t>
                    </m:r>
                  </m:oMath>
                </a14:m>
                <a:endParaRPr lang="en-ZA"/>
              </a:p>
              <a:p>
                <a:endParaRPr lang="en-ZA"/>
              </a:p>
              <a:p>
                <a:r>
                  <a:rPr lang="en-ZA"/>
                  <a:t>Step 3: Calculate the Weight Vector </a:t>
                </a:r>
                <a14:m>
                  <m:oMath xmlns:m="http://schemas.openxmlformats.org/officeDocument/2006/math">
                    <m:r>
                      <a:rPr lang="en-ZA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Z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ZA"/>
              </a:p>
              <a:p>
                <a:endParaRPr lang="en-ZA"/>
              </a:p>
              <a:p>
                <a:pPr marL="0" indent="0">
                  <a:buNone/>
                </a:pPr>
                <a:r>
                  <a:rPr lang="en-ZA"/>
                  <a:t>Step 4: Substitute in 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Z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Z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ZA"/>
              </a:p>
              <a:p>
                <a:pPr marL="0" indent="0">
                  <a:buNone/>
                </a:pPr>
                <a:endParaRPr lang="en-ZA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ZA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ZA"/>
              </a:p>
              <a:p>
                <a:endParaRPr lang="en-ZA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263" y="1595437"/>
                <a:ext cx="10515600" cy="4351338"/>
              </a:xfrm>
              <a:blipFill>
                <a:blip r:embed="rId2"/>
                <a:stretch>
                  <a:fillRect l="-1043" t="-364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1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Support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/>
              <a:t>These are the </a:t>
            </a:r>
            <a:r>
              <a:rPr lang="en-ZA">
                <a:solidFill>
                  <a:srgbClr val="FF0000"/>
                </a:solidFill>
              </a:rPr>
              <a:t>vector point </a:t>
            </a:r>
            <a:r>
              <a:rPr lang="en-ZA"/>
              <a:t>from the </a:t>
            </a:r>
            <a:r>
              <a:rPr lang="en-ZA">
                <a:solidFill>
                  <a:srgbClr val="FF0000"/>
                </a:solidFill>
              </a:rPr>
              <a:t>two classes</a:t>
            </a:r>
            <a:r>
              <a:rPr lang="en-ZA"/>
              <a:t>, which are </a:t>
            </a:r>
            <a:r>
              <a:rPr lang="en-ZA">
                <a:solidFill>
                  <a:srgbClr val="FF0000"/>
                </a:solidFill>
              </a:rPr>
              <a:t>closer to each </a:t>
            </a:r>
            <a:r>
              <a:rPr lang="en-ZA"/>
              <a:t>other and </a:t>
            </a:r>
          </a:p>
          <a:p>
            <a:r>
              <a:rPr lang="en-ZA"/>
              <a:t>Support vectors are data points that are closer to the </a:t>
            </a:r>
            <a:r>
              <a:rPr lang="en-ZA" err="1"/>
              <a:t>hyperplane</a:t>
            </a:r>
            <a:r>
              <a:rPr lang="en-ZA"/>
              <a:t> and influence the </a:t>
            </a:r>
            <a:r>
              <a:rPr lang="en-ZA">
                <a:solidFill>
                  <a:srgbClr val="FF0000"/>
                </a:solidFill>
              </a:rPr>
              <a:t>position</a:t>
            </a:r>
            <a:r>
              <a:rPr lang="en-ZA"/>
              <a:t> and orientation of the </a:t>
            </a:r>
            <a:r>
              <a:rPr lang="en-ZA" err="1"/>
              <a:t>hyperplane</a:t>
            </a:r>
            <a:r>
              <a:rPr lang="en-ZA"/>
              <a:t>. </a:t>
            </a:r>
          </a:p>
          <a:p>
            <a:r>
              <a:rPr lang="en-ZA"/>
              <a:t>Using these support vectors, we </a:t>
            </a:r>
            <a:r>
              <a:rPr lang="en-ZA">
                <a:solidFill>
                  <a:srgbClr val="FF0000"/>
                </a:solidFill>
              </a:rPr>
              <a:t>maximize the margin </a:t>
            </a:r>
            <a:r>
              <a:rPr lang="en-ZA"/>
              <a:t>of the classifier.</a:t>
            </a:r>
          </a:p>
          <a:p>
            <a:r>
              <a:rPr lang="en-ZA"/>
              <a:t> Deleting the support vectors will change the position of the </a:t>
            </a:r>
            <a:r>
              <a:rPr lang="en-ZA" err="1"/>
              <a:t>hyperplane</a:t>
            </a:r>
            <a:r>
              <a:rPr lang="en-ZA"/>
              <a:t>. </a:t>
            </a:r>
          </a:p>
          <a:p>
            <a:r>
              <a:rPr lang="en-ZA"/>
              <a:t>These are the points that help us build our SVM.</a:t>
            </a:r>
          </a:p>
          <a:p>
            <a:r>
              <a:rPr lang="en-ZA"/>
              <a:t>S1, S2, S3,……</a:t>
            </a:r>
          </a:p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973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ZA"/>
                  <a:t>Weight Vector</a:t>
                </a:r>
                <a:r>
                  <a:rPr lang="en-ZA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Z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ZA" i="1">
                    <a:solidFill>
                      <a:srgbClr val="FF0000"/>
                    </a:solidFill>
                  </a:rPr>
                  <a:t>)</a:t>
                </a:r>
                <a:endParaRPr lang="en-ZA" i="1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2750"/>
                <a:ext cx="10515600" cy="4351338"/>
              </a:xfrm>
            </p:spPr>
            <p:txBody>
              <a:bodyPr/>
              <a:lstStyle/>
              <a:p>
                <a:endParaRPr lang="en-ZA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Z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Z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ZA"/>
              </a:p>
              <a:p>
                <a:endParaRPr lang="en-ZA"/>
              </a:p>
              <a:p>
                <a:r>
                  <a:rPr lang="en-ZA"/>
                  <a:t>Is a </a:t>
                </a:r>
                <a:r>
                  <a:rPr lang="en-ZA">
                    <a:solidFill>
                      <a:srgbClr val="FF0000"/>
                    </a:solidFill>
                  </a:rPr>
                  <a:t>parallel vector </a:t>
                </a:r>
                <a:r>
                  <a:rPr lang="en-ZA"/>
                  <a:t>between the chosen support vectors.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2750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85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X1(Feature)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X2(Feature)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38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671" y="175339"/>
            <a:ext cx="8311037" cy="61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/>
              <a:t> Introduction</a:t>
            </a:r>
          </a:p>
          <a:p>
            <a:r>
              <a:rPr lang="en-ZA"/>
              <a:t> Linear Discriminant</a:t>
            </a:r>
          </a:p>
          <a:p>
            <a:pPr lvl="1"/>
            <a:r>
              <a:rPr lang="en-ZA"/>
              <a:t>Linearly Separable Case</a:t>
            </a:r>
          </a:p>
          <a:p>
            <a:pPr lvl="1"/>
            <a:r>
              <a:rPr lang="en-ZA"/>
              <a:t>Linearly Non Separable Case </a:t>
            </a:r>
          </a:p>
          <a:p>
            <a:r>
              <a:rPr lang="en-ZA"/>
              <a:t>Non-Linear Discriminant</a:t>
            </a:r>
          </a:p>
          <a:p>
            <a:pPr lvl="1"/>
            <a:r>
              <a:rPr lang="en-ZA"/>
              <a:t>Kernel Trick</a:t>
            </a:r>
            <a:r>
              <a:rPr lang="en-ZA">
                <a:solidFill>
                  <a:srgbClr val="FF0000"/>
                </a:solidFill>
              </a:rPr>
              <a:t>(Not covered in this course</a:t>
            </a:r>
            <a:r>
              <a:rPr lang="en-ZA"/>
              <a:t>)</a:t>
            </a:r>
          </a:p>
          <a:p>
            <a:pPr marL="0" indent="0">
              <a:buNone/>
            </a:pPr>
            <a:br>
              <a:rPr lang="en-ZA"/>
            </a:b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8108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23" y="365125"/>
            <a:ext cx="7898006" cy="60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92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Using the weight Vector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  <a:p>
                <a:pPr marL="0" indent="0">
                  <a:buNone/>
                </a:pPr>
                <a:endParaRPr lang="en-Z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Z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ZA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ZA" dirty="0"/>
              </a:p>
              <a:p>
                <a:pPr marL="0" indent="0">
                  <a:buNone/>
                </a:pPr>
                <a:endParaRPr lang="en-Z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   2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Z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ZA" dirty="0"/>
              </a:p>
              <a:p>
                <a:pPr marL="0" indent="0">
                  <a:buNone/>
                </a:pPr>
                <a:endParaRPr lang="en-Z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   2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Z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ZA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ZA" dirty="0"/>
              </a:p>
              <a:p>
                <a:pPr marL="0" indent="0">
                  <a:buNone/>
                </a:pPr>
                <a:endParaRPr lang="en-Z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92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91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9061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ZA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   2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ZA"/>
              </a:p>
              <a:p>
                <a:pPr marL="0" indent="0">
                  <a:buNone/>
                </a:pPr>
                <a:endParaRPr lang="en-ZA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   2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Z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ZA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ZA"/>
              </a:p>
              <a:p>
                <a:pPr marL="0" indent="0">
                  <a:buNone/>
                </a:pPr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9061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95" y="2242585"/>
            <a:ext cx="4425348" cy="33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05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Solve Simultaneously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ZA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ZA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+6</m:t>
                    </m:r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ZA"/>
                  <a:t> ….. *</a:t>
                </a:r>
              </a:p>
              <a:p>
                <a:pPr marL="0" indent="0">
                  <a:buNone/>
                </a:pPr>
                <a:endParaRPr lang="en-ZA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ZA"/>
                  <a:t> ……**</a:t>
                </a:r>
              </a:p>
              <a:p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224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Solve Simultaneously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131" y="143148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ZA">
                    <a:solidFill>
                      <a:srgbClr val="FF0000"/>
                    </a:solidFill>
                  </a:rPr>
                  <a:t>8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en-ZA"/>
                  <a:t> ….. *</a:t>
                </a:r>
              </a:p>
              <a:p>
                <a:pPr marL="0" indent="0">
                  <a:buNone/>
                </a:pPr>
                <a:endParaRPr lang="en-ZA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ZA"/>
                  <a:t> ……**</a:t>
                </a:r>
              </a:p>
              <a:p>
                <a:pPr marL="0" indent="0">
                  <a:buNone/>
                </a:pPr>
                <a:r>
                  <a:rPr lang="en-ZA"/>
                  <a:t>By elimination:</a:t>
                </a:r>
              </a:p>
              <a:p>
                <a:pPr marL="0" indent="0">
                  <a:buNone/>
                </a:pPr>
                <a:endParaRPr lang="en-ZA"/>
              </a:p>
              <a:p>
                <a:pPr marL="0" indent="0">
                  <a:buNone/>
                </a:pPr>
                <a:r>
                  <a:rPr lang="en-ZA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Z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ZA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ZA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ZA"/>
              </a:p>
              <a:p>
                <a:pPr marL="0" indent="0">
                  <a:buNone/>
                </a:pPr>
                <a:endParaRPr lang="en-ZA"/>
              </a:p>
              <a:p>
                <a:pPr marL="0" indent="0">
                  <a:buNone/>
                </a:pPr>
                <a:endParaRPr lang="en-ZA"/>
              </a:p>
              <a:p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131" y="1431487"/>
                <a:ext cx="10515600" cy="4351338"/>
              </a:xfrm>
              <a:blipFill>
                <a:blip r:embed="rId2"/>
                <a:stretch>
                  <a:fillRect l="-1159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106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Substitute for omega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074" y="1960520"/>
            <a:ext cx="3940935" cy="35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40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270"/>
            <a:ext cx="10515600" cy="1325563"/>
          </a:xfrm>
        </p:spPr>
        <p:txBody>
          <a:bodyPr/>
          <a:lstStyle/>
          <a:p>
            <a:r>
              <a:rPr lang="en-ZA"/>
              <a:t>Using the weight Vector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1331" y="1871435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  <a:p>
                <a:pPr marL="0" indent="0">
                  <a:buNone/>
                </a:pPr>
                <a:endParaRPr lang="en-Z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 ;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Z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Z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Z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ZA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Z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Z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Z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ZA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Z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Z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Z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Z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ZA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ZA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ZA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ZA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ZA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ZA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ZA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ZA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ZA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ZA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ZA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ZA" dirty="0"/>
              </a:p>
              <a:p>
                <a:pPr marL="0" indent="0">
                  <a:buNone/>
                </a:pPr>
                <a:endParaRPr lang="en-ZA" dirty="0"/>
              </a:p>
              <a:p>
                <a:pPr marL="0" indent="0">
                  <a:buNone/>
                </a:pPr>
                <a:endParaRPr lang="en-ZA" dirty="0"/>
              </a:p>
              <a:p>
                <a:pPr marL="0" indent="0">
                  <a:buNone/>
                </a:pPr>
                <a:endParaRPr lang="en-Z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331" y="1871435"/>
                <a:ext cx="10515600" cy="4351338"/>
              </a:xfrm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471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Z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Z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Z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Z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Z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−5.5</m:t>
                    </m:r>
                  </m:oMath>
                </a14:m>
                <a:endParaRPr lang="en-ZA">
                  <a:solidFill>
                    <a:srgbClr val="FF0000"/>
                  </a:solidFill>
                </a:endParaRPr>
              </a:p>
              <a:p>
                <a:r>
                  <a:rPr lang="en-ZA"/>
                  <a:t>The final equation is referred to as the elements that support my support vector machines. </a:t>
                </a:r>
              </a:p>
              <a:p>
                <a:r>
                  <a:rPr lang="en-ZA"/>
                  <a:t>If new data is received and substituted into my </a:t>
                </a:r>
                <a:r>
                  <a:rPr lang="en-ZA" err="1"/>
                  <a:t>hyperplane</a:t>
                </a:r>
                <a:r>
                  <a:rPr lang="en-ZA"/>
                  <a:t> equation is should be able to classify the new date based on the value obtained.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145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4096" y="373487"/>
            <a:ext cx="7302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b="1"/>
              <a:t>Margin(m)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431" y="1081373"/>
            <a:ext cx="6851561" cy="526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57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900" y="219917"/>
            <a:ext cx="8833889" cy="60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8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>
                <a:latin typeface="Helvetica" panose="020B0604020202020204" pitchFamily="34" charset="0"/>
              </a:rPr>
              <a:t>Support Vector Machines (SVM)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3200">
                <a:solidFill>
                  <a:srgbClr val="864300"/>
                </a:solidFill>
                <a:latin typeface="TTE15F3A38t00"/>
              </a:rPr>
              <a:t> </a:t>
            </a:r>
            <a:r>
              <a:rPr lang="en-ZA" sz="3200">
                <a:solidFill>
                  <a:srgbClr val="000000"/>
                </a:solidFill>
                <a:latin typeface="Helvetica" panose="020B0604020202020204" pitchFamily="34" charset="0"/>
              </a:rPr>
              <a:t>Linear Discriminant</a:t>
            </a:r>
          </a:p>
          <a:p>
            <a:pPr lvl="1"/>
            <a:r>
              <a:rPr lang="en-ZA">
                <a:solidFill>
                  <a:srgbClr val="864300"/>
                </a:solidFill>
                <a:latin typeface="TTE15F3A38t00"/>
              </a:rPr>
              <a:t> </a:t>
            </a:r>
            <a:r>
              <a:rPr lang="en-ZA">
                <a:solidFill>
                  <a:srgbClr val="000000"/>
                </a:solidFill>
                <a:latin typeface="Helvetica" panose="020B0604020202020204" pitchFamily="34" charset="0"/>
              </a:rPr>
              <a:t>Linearly Separable Case</a:t>
            </a:r>
          </a:p>
          <a:p>
            <a:pPr lvl="1"/>
            <a:r>
              <a:rPr lang="en-ZA">
                <a:solidFill>
                  <a:srgbClr val="864300"/>
                </a:solidFill>
                <a:latin typeface="TTE15F3A38t00"/>
              </a:rPr>
              <a:t> </a:t>
            </a:r>
            <a:r>
              <a:rPr lang="en-ZA">
                <a:solidFill>
                  <a:srgbClr val="000000"/>
                </a:solidFill>
                <a:latin typeface="Helvetica" panose="020B0604020202020204" pitchFamily="34" charset="0"/>
              </a:rPr>
              <a:t>Linearly Non Separable Case</a:t>
            </a:r>
          </a:p>
          <a:p>
            <a:r>
              <a:rPr lang="en-ZA" sz="3200">
                <a:solidFill>
                  <a:srgbClr val="864300"/>
                </a:solidFill>
                <a:latin typeface="TTE15F3A38t00"/>
              </a:rPr>
              <a:t> </a:t>
            </a:r>
            <a:r>
              <a:rPr lang="en-ZA" sz="3200">
                <a:solidFill>
                  <a:srgbClr val="000000"/>
                </a:solidFill>
                <a:latin typeface="Helvetica" panose="020B0604020202020204" pitchFamily="34" charset="0"/>
              </a:rPr>
              <a:t>Kernel Trick</a:t>
            </a:r>
          </a:p>
          <a:p>
            <a:pPr lvl="1"/>
            <a:r>
              <a:rPr lang="en-ZA">
                <a:solidFill>
                  <a:srgbClr val="864300"/>
                </a:solidFill>
                <a:latin typeface="TTE15F3A38t00"/>
              </a:rPr>
              <a:t> </a:t>
            </a:r>
            <a:r>
              <a:rPr lang="en-ZA">
                <a:solidFill>
                  <a:srgbClr val="000000"/>
                </a:solidFill>
                <a:latin typeface="Helvetica" panose="020B0604020202020204" pitchFamily="34" charset="0"/>
              </a:rPr>
              <a:t>Non Linear Discriminant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7461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753" y="415996"/>
            <a:ext cx="7972021" cy="60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19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Margin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746"/>
                <a:ext cx="10515600" cy="435133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ZA" dirty="0"/>
              </a:p>
              <a:p>
                <a:pPr algn="ctr"/>
                <a:endParaRPr lang="en-ZA" dirty="0"/>
              </a:p>
              <a:p>
                <a:pPr algn="ctr"/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ZA" b="0" i="1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ZA" dirty="0"/>
                  <a:t>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ZA" dirty="0"/>
              </a:p>
              <a:p>
                <a:pPr algn="ctr"/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ZA" dirty="0">
                    <a:solidFill>
                      <a:srgbClr val="FF0000"/>
                    </a:solidFill>
                  </a:rPr>
                  <a:t>2.236</a:t>
                </a:r>
              </a:p>
              <a:p>
                <a:pPr algn="ctr"/>
                <a:endParaRPr lang="en-ZA" dirty="0"/>
              </a:p>
              <a:p>
                <a:pPr algn="ctr"/>
                <a:endParaRPr lang="en-Z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74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77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err="1"/>
              <a:t>Exs</a:t>
            </a:r>
            <a:endParaRPr lang="en-Z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681" y="912493"/>
            <a:ext cx="6697014" cy="42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07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Exercise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6524"/>
            <a:ext cx="9276699" cy="3451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58" y="4778319"/>
            <a:ext cx="7366221" cy="145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40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08" y="-54479"/>
            <a:ext cx="10515600" cy="1325563"/>
          </a:xfrm>
        </p:spPr>
        <p:txBody>
          <a:bodyPr/>
          <a:lstStyle/>
          <a:p>
            <a:r>
              <a:rPr lang="en-ZA">
                <a:solidFill>
                  <a:schemeClr val="accent1">
                    <a:lumMod val="75000"/>
                  </a:schemeClr>
                </a:solidFill>
              </a:rPr>
              <a:t>Non Linearly Separable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/>
          <a:p>
            <a:r>
              <a:rPr lang="en-ZA"/>
              <a:t>You might struggle to divide data linearly through a straight line, plane or </a:t>
            </a:r>
            <a:r>
              <a:rPr lang="en-ZA" err="1"/>
              <a:t>hyperplane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746" y="2071688"/>
            <a:ext cx="69342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25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/>
          <a:p>
            <a:r>
              <a:rPr lang="en-ZA"/>
              <a:t>Obviously there is no clear separating </a:t>
            </a:r>
            <a:r>
              <a:rPr lang="en-ZA" err="1"/>
              <a:t>hyperplane</a:t>
            </a:r>
            <a:r>
              <a:rPr lang="en-ZA"/>
              <a:t> between the </a:t>
            </a:r>
            <a:r>
              <a:rPr lang="en-ZA">
                <a:solidFill>
                  <a:srgbClr val="FF0000"/>
                </a:solidFill>
              </a:rPr>
              <a:t>red class </a:t>
            </a:r>
            <a:r>
              <a:rPr lang="en-ZA"/>
              <a:t>and the </a:t>
            </a:r>
            <a:r>
              <a:rPr lang="en-ZA">
                <a:solidFill>
                  <a:schemeClr val="accent1">
                    <a:lumMod val="75000"/>
                  </a:schemeClr>
                </a:solidFill>
              </a:rPr>
              <a:t>blue class</a:t>
            </a:r>
            <a:r>
              <a:rPr lang="en-ZA"/>
              <a:t>. </a:t>
            </a:r>
            <a:br>
              <a:rPr lang="en-ZA"/>
            </a:br>
            <a:endParaRPr lang="en-Z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746" y="2071688"/>
            <a:ext cx="69342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53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/>
              <a:t>The blue class vectors are </a:t>
            </a:r>
            <a:r>
              <a:rPr lang="en-ZA">
                <a:solidFill>
                  <a:schemeClr val="accent1"/>
                </a:solidFill>
              </a:rPr>
              <a:t>(1, 1), (-1, 1), (-1, -1) and (1, -1)</a:t>
            </a:r>
            <a:r>
              <a:rPr lang="en-ZA"/>
              <a:t>. The red class vectors are </a:t>
            </a:r>
            <a:r>
              <a:rPr lang="en-ZA">
                <a:solidFill>
                  <a:srgbClr val="FF0000"/>
                </a:solidFill>
              </a:rPr>
              <a:t>(2, 0), (0, 2), (-2, 0) and (0, -2). </a:t>
            </a:r>
            <a:br>
              <a:rPr lang="en-ZA"/>
            </a:b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1565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Mapping function</a:t>
            </a:r>
            <a:br>
              <a:rPr lang="en-ZA"/>
            </a:b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/>
              <a:t>Here we need to </a:t>
            </a:r>
            <a:r>
              <a:rPr lang="en-ZA">
                <a:solidFill>
                  <a:srgbClr val="FF0F21"/>
                </a:solidFill>
              </a:rPr>
              <a:t>find a non-linear mapping function Φ </a:t>
            </a:r>
            <a:r>
              <a:rPr lang="en-ZA"/>
              <a:t>which can </a:t>
            </a:r>
            <a:r>
              <a:rPr lang="en-ZA">
                <a:solidFill>
                  <a:srgbClr val="FF0F21"/>
                </a:solidFill>
              </a:rPr>
              <a:t>transform </a:t>
            </a:r>
            <a:r>
              <a:rPr lang="en-ZA"/>
              <a:t>these data in to a </a:t>
            </a:r>
            <a:r>
              <a:rPr lang="en-ZA">
                <a:solidFill>
                  <a:schemeClr val="accent1"/>
                </a:solidFill>
              </a:rPr>
              <a:t>new feature space </a:t>
            </a:r>
            <a:r>
              <a:rPr lang="en-ZA"/>
              <a:t>where a separating </a:t>
            </a:r>
            <a:r>
              <a:rPr lang="en-ZA" err="1"/>
              <a:t>hyperplane</a:t>
            </a:r>
            <a:r>
              <a:rPr lang="en-ZA"/>
              <a:t> can be found.</a:t>
            </a:r>
          </a:p>
          <a:p>
            <a:r>
              <a:rPr lang="en-ZA"/>
              <a:t> In order to do this we need to make use of functions.</a:t>
            </a:r>
          </a:p>
          <a:p>
            <a:r>
              <a:rPr lang="en-ZA"/>
              <a:t> Let us consider the following mapping function.</a:t>
            </a:r>
          </a:p>
        </p:txBody>
      </p:sp>
    </p:spTree>
    <p:extLst>
      <p:ext uri="{BB962C8B-B14F-4D97-AF65-F5344CB8AC3E}">
        <p14:creationId xmlns:p14="http://schemas.microsoft.com/office/powerpoint/2010/main" val="2294108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Mapping function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72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ZA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416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87132" y="2163651"/>
          <a:ext cx="5992570" cy="2356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400" imgH="1244600" progId="Equation.3">
                  <p:embed/>
                </p:oleObj>
              </mc:Choice>
              <mc:Fallback>
                <p:oleObj name="Equation" r:id="rId2" imgW="3073400" imgH="1244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132" y="2163651"/>
                        <a:ext cx="5992570" cy="2356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093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Mapping/</a:t>
            </a:r>
            <a:r>
              <a:rPr lang="en-ZA">
                <a:solidFill>
                  <a:srgbClr val="000000"/>
                </a:solidFill>
                <a:latin typeface="Calibri" panose="020F0502020204030204" pitchFamily="34" charset="0"/>
              </a:rPr>
              <a:t> transforming</a:t>
            </a:r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ZA">
                    <a:solidFill>
                      <a:srgbClr val="000000"/>
                    </a:solidFill>
                    <a:latin typeface="Calibri" panose="020F0502020204030204" pitchFamily="34" charset="0"/>
                  </a:rPr>
                  <a:t>Now let us transform the blue and red class vectors using the non-linear mapping function </a:t>
                </a:r>
                <a:r>
                  <a:rPr lang="en-ZA">
                    <a:solidFill>
                      <a:srgbClr val="000000"/>
                    </a:solidFill>
                    <a:latin typeface="CambriaMath"/>
                  </a:rPr>
                  <a:t>Φ</a:t>
                </a:r>
                <a:r>
                  <a:rPr lang="en-ZA"/>
                  <a:t> </a:t>
                </a:r>
              </a:p>
              <a:p>
                <a:endParaRPr lang="en-ZA"/>
              </a:p>
              <a:p>
                <a:r>
                  <a:rPr lang="en-ZA"/>
                  <a:t>The blue class vectors will remain the same since all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ZA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ZA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ZA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ZA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ZA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ZA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ZA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ZA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ZA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ZA">
                    <a:solidFill>
                      <a:schemeClr val="accent2"/>
                    </a:solidFill>
                  </a:rPr>
                  <a:t> </a:t>
                </a:r>
                <a:br>
                  <a:rPr lang="en-ZA">
                    <a:solidFill>
                      <a:schemeClr val="accent2"/>
                    </a:solidFill>
                  </a:rPr>
                </a:br>
                <a:br>
                  <a:rPr lang="en-ZA"/>
                </a:br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43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/>
              <a:t>Linear Separation</a:t>
            </a:r>
            <a:r>
              <a:rPr lang="en-ZA"/>
              <a:t> </a:t>
            </a:r>
            <a:br>
              <a:rPr lang="en-ZA"/>
            </a:b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/>
              <a:t>For example if you want to distinguish between cats and dogs you could use features that include height and weight.</a:t>
            </a:r>
          </a:p>
          <a:p>
            <a:r>
              <a:rPr lang="en-ZA"/>
              <a:t>Off course many features could be used to distinguish between a cat and dog such as different facial features, paw size, jaw shape, etc. </a:t>
            </a:r>
          </a:p>
          <a:p>
            <a:r>
              <a:rPr lang="en-ZA"/>
              <a:t>Each feature will be represented by a different dimension.</a:t>
            </a:r>
          </a:p>
          <a:p>
            <a:r>
              <a:rPr lang="en-ZA"/>
              <a:t> Thus three features will be three dimensional and 10 features will be ten dimensional. </a:t>
            </a:r>
          </a:p>
          <a:p>
            <a:r>
              <a:rPr lang="en-ZA"/>
              <a:t>However support vector machines only </a:t>
            </a:r>
            <a:r>
              <a:rPr lang="en-ZA">
                <a:solidFill>
                  <a:srgbClr val="FF0000"/>
                </a:solidFill>
              </a:rPr>
              <a:t>support two dimensionally plotted data</a:t>
            </a:r>
          </a:p>
        </p:txBody>
      </p:sp>
    </p:spTree>
    <p:extLst>
      <p:ext uri="{BB962C8B-B14F-4D97-AF65-F5344CB8AC3E}">
        <p14:creationId xmlns:p14="http://schemas.microsoft.com/office/powerpoint/2010/main" val="1087522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ZA"/>
                  <a:t>Let us take the red class vectors (2, 0), (0, 2), (-2, 0) and </a:t>
                </a:r>
              </a:p>
              <a:p>
                <a:pPr marL="0" indent="0">
                  <a:buNone/>
                </a:pPr>
                <a:r>
                  <a:rPr lang="en-ZA"/>
                  <a:t>(0, -2) and since all of them will yield values greater than 2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Z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ZA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ZA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ZA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Z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ZA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ZA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ZA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ZA">
                    <a:solidFill>
                      <a:schemeClr val="accent2"/>
                    </a:solidFill>
                  </a:rPr>
                  <a:t> ≥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ZA">
                    <a:solidFill>
                      <a:schemeClr val="accent2"/>
                    </a:solidFill>
                  </a:rPr>
                  <a:t> </a:t>
                </a:r>
                <a:br>
                  <a:rPr lang="en-ZA">
                    <a:solidFill>
                      <a:schemeClr val="accent2"/>
                    </a:solidFill>
                  </a:rPr>
                </a:br>
                <a:br>
                  <a:rPr lang="en-ZA"/>
                </a:br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007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New Points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1872456"/>
            <a:ext cx="91821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55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/>
              <a:t>Transformed vectors</a:t>
            </a:r>
            <a:r>
              <a:rPr lang="en-ZA"/>
              <a:t> </a:t>
            </a:r>
            <a:br>
              <a:rPr lang="en-ZA"/>
            </a:br>
            <a:endParaRPr lang="en-ZA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878" y="1825625"/>
            <a:ext cx="8826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76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Support Vectors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766" y="1510825"/>
            <a:ext cx="8153691" cy="470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99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Weight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6561" y="1862348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ZA"/>
              </a:p>
              <a:p>
                <a:pPr marL="0" indent="0">
                  <a:buNone/>
                </a:pPr>
                <a:r>
                  <a:rPr lang="en-ZA"/>
                  <a:t>      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ZA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ZA"/>
                  <a:t>    </a:t>
                </a:r>
              </a:p>
              <a:p>
                <a:pPr marL="0" indent="0">
                  <a:buNone/>
                </a:pPr>
                <a:r>
                  <a:rPr lang="en-ZA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   9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ZA"/>
              </a:p>
              <a:p>
                <a:pPr marL="0" indent="0">
                  <a:buNone/>
                </a:pPr>
                <a:endParaRPr lang="en-ZA"/>
              </a:p>
              <a:p>
                <a:pPr marL="0" indent="0">
                  <a:buNone/>
                </a:pPr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561" y="186234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36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Substitute in the Hyperplane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   9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Z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ZA"/>
              </a:p>
              <a:p>
                <a:pPr marL="0" indent="0">
                  <a:buNone/>
                </a:pPr>
                <a:endParaRPr lang="en-ZA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Z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ZA"/>
              </a:p>
              <a:p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442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Substitute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   9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Z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ZA"/>
              </a:p>
              <a:p>
                <a:pPr marL="0" indent="0">
                  <a:buNone/>
                </a:pPr>
                <a:endParaRPr lang="en-ZA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Z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ZA"/>
              </a:p>
              <a:p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39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Solve simultaneously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ZA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+90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en-ZA"/>
                  <a:t> ….. *</a:t>
                </a:r>
              </a:p>
              <a:p>
                <a:pPr marL="0" indent="0">
                  <a:buNone/>
                </a:pPr>
                <a:endParaRPr lang="en-ZA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+9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ZA"/>
                  <a:t> ……**</a:t>
                </a:r>
              </a:p>
              <a:p>
                <a:r>
                  <a:rPr lang="en-ZA"/>
                  <a:t>Simplifying each equation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ZA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146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en-ZA"/>
                  <a:t> ….. ***</a:t>
                </a:r>
              </a:p>
              <a:p>
                <a:pPr marL="0" indent="0">
                  <a:buNone/>
                </a:pPr>
                <a:endParaRPr lang="en-ZA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ZA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16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ZA"/>
                  <a:t> ……****</a:t>
                </a:r>
              </a:p>
              <a:p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951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Solve simultaneously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130</m:t>
                      </m:r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ZA"/>
              </a:p>
              <a:p>
                <a:pPr marL="0" indent="0">
                  <a:buNone/>
                </a:pPr>
                <a:endParaRPr lang="en-ZA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Z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130</m:t>
                          </m:r>
                        </m:den>
                      </m:f>
                    </m:oMath>
                  </m:oMathPara>
                </a14:m>
                <a:endParaRPr lang="en-ZA"/>
              </a:p>
              <a:p>
                <a:pPr marL="0" indent="0">
                  <a:buNone/>
                </a:pPr>
                <a:endParaRPr lang="en-ZA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Z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65</m:t>
                          </m:r>
                        </m:den>
                      </m:f>
                    </m:oMath>
                  </m:oMathPara>
                </a14:m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250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ZA"/>
                  <a:t>Omega(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ZA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=1−146</m:t>
                    </m:r>
                    <m:d>
                      <m:dPr>
                        <m:ctrlPr>
                          <a:rPr lang="en-Z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Z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Z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Z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65</m:t>
                            </m:r>
                          </m:den>
                        </m:f>
                      </m:e>
                    </m:d>
                  </m:oMath>
                </a14:m>
                <a:endParaRPr lang="en-ZA"/>
              </a:p>
              <a:p>
                <a:endParaRPr lang="en-ZA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Z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</m:num>
                      <m:den>
                        <m:r>
                          <a:rPr lang="en-Z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den>
                    </m:f>
                  </m:oMath>
                </a14:m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29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/>
              <a:t>When looking at your graph you can draw a straight line arbitrarily to split your data into two classes.</a:t>
            </a:r>
          </a:p>
        </p:txBody>
      </p:sp>
    </p:spTree>
    <p:extLst>
      <p:ext uri="{BB962C8B-B14F-4D97-AF65-F5344CB8AC3E}">
        <p14:creationId xmlns:p14="http://schemas.microsoft.com/office/powerpoint/2010/main" val="763149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Weight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ZA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Z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7</m:t>
                        </m:r>
                        <m:d>
                          <m:d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ZA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den>
                            </m:f>
                          </m:e>
                        </m:d>
                        <m:r>
                          <a:rPr lang="en-ZA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b="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 9</m:t>
                        </m:r>
                        <m:d>
                          <m:d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ZA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ZA"/>
              </a:p>
              <a:p>
                <a:endParaRPr lang="en-ZA"/>
              </a:p>
              <a:p>
                <a:r>
                  <a:rPr lang="en-ZA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Z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65</m:t>
                            </m:r>
                          </m:den>
                        </m:f>
                        <m:r>
                          <a:rPr lang="en-ZA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b="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65</m:t>
                            </m:r>
                          </m:den>
                        </m:f>
                      </m:e>
                    </m:d>
                  </m:oMath>
                </a14:m>
                <a:endParaRPr lang="en-ZA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169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The Hyperplane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65</m:t>
                            </m:r>
                          </m:den>
                        </m:f>
                        <m:r>
                          <a:rPr lang="en-ZA" i="1">
                            <a:latin typeface="Cambria Math" panose="02040503050406030204" pitchFamily="18" charset="0"/>
                          </a:rPr>
                          <m:t>       </m:t>
                        </m:r>
                        <m:f>
                          <m:f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65</m:t>
                            </m:r>
                          </m:den>
                        </m:f>
                      </m:e>
                    </m:d>
                    <m:r>
                      <a:rPr lang="en-ZA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ZA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</m:num>
                      <m:den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den>
                    </m:f>
                  </m:oMath>
                </a14:m>
                <a:endParaRPr lang="en-ZA"/>
              </a:p>
              <a:p>
                <a:endParaRPr lang="en-ZA"/>
              </a:p>
              <a:p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ZA" i="1">
                            <a:latin typeface="Cambria Math" panose="02040503050406030204" pitchFamily="18" charset="0"/>
                          </a:rPr>
                          <m:t>65</m:t>
                        </m:r>
                      </m:den>
                    </m:f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ZA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ZA" i="1">
                            <a:latin typeface="Cambria Math" panose="02040503050406030204" pitchFamily="18" charset="0"/>
                          </a:rPr>
                          <m:t>65</m:t>
                        </m:r>
                      </m:den>
                    </m:f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Z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</m:num>
                      <m:den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den>
                    </m:f>
                  </m:oMath>
                </a14:m>
                <a:endParaRPr lang="en-ZA"/>
              </a:p>
              <a:p>
                <a:pPr marL="0" indent="0">
                  <a:buNone/>
                </a:pPr>
                <a:endParaRPr lang="en-ZA"/>
              </a:p>
              <a:p>
                <a:r>
                  <a:rPr lang="en-ZA"/>
                  <a:t>Since for the accurate </a:t>
                </a:r>
                <a:r>
                  <a:rPr lang="en-ZA" err="1"/>
                  <a:t>hyperplane</a:t>
                </a:r>
                <a:r>
                  <a:rPr lang="en-ZA"/>
                  <a:t>   </a:t>
                </a:r>
                <a14:m>
                  <m:oMath xmlns:m="http://schemas.openxmlformats.org/officeDocument/2006/math">
                    <m:r>
                      <a:rPr lang="en-ZA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Z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ZA">
                  <a:solidFill>
                    <a:srgbClr val="FF0000"/>
                  </a:solidFill>
                </a:endParaRPr>
              </a:p>
              <a:p>
                <a:endParaRPr lang="en-ZA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ZA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Z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sSub>
                      <m:sSubPr>
                        <m:ctrlP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Z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Z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Z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endParaRPr lang="en-ZA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11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Exercise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627" y="1525129"/>
            <a:ext cx="7800975" cy="2943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112" y="4617680"/>
            <a:ext cx="7749185" cy="16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5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8653"/>
            <a:ext cx="9061302" cy="22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5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355043" cy="55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3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394" y="365125"/>
            <a:ext cx="851053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7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358" y="365125"/>
            <a:ext cx="868001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8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02" y="365125"/>
            <a:ext cx="915833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8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1041</Words>
  <Application>Microsoft Office PowerPoint</Application>
  <PresentationFormat>Widescreen</PresentationFormat>
  <Paragraphs>182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AvantGarde Bk BT</vt:lpstr>
      <vt:lpstr>Calibri</vt:lpstr>
      <vt:lpstr>Calibri Light</vt:lpstr>
      <vt:lpstr>Cambria Math</vt:lpstr>
      <vt:lpstr>CambriaMath</vt:lpstr>
      <vt:lpstr>Helvetica</vt:lpstr>
      <vt:lpstr>TTE15F3A38t00</vt:lpstr>
      <vt:lpstr>Office Theme</vt:lpstr>
      <vt:lpstr>Equation</vt:lpstr>
      <vt:lpstr>PowerPoint Presentation</vt:lpstr>
      <vt:lpstr>Lesson Objectives</vt:lpstr>
      <vt:lpstr>Support Vector Machines (SVM)</vt:lpstr>
      <vt:lpstr>Linear Separation  </vt:lpstr>
      <vt:lpstr>Linear Separation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Hyperplane Function</vt:lpstr>
      <vt:lpstr>PowerPoint Presentation</vt:lpstr>
      <vt:lpstr>PowerPoint Presentation</vt:lpstr>
      <vt:lpstr>PowerPoint Presentation</vt:lpstr>
      <vt:lpstr>Steps To Calculate HP function</vt:lpstr>
      <vt:lpstr>Support Vectors</vt:lpstr>
      <vt:lpstr>Weight Vector(w ⃗)</vt:lpstr>
      <vt:lpstr>Example</vt:lpstr>
      <vt:lpstr>PowerPoint Presentation</vt:lpstr>
      <vt:lpstr>PowerPoint Presentation</vt:lpstr>
      <vt:lpstr>Using the weight Vector Points</vt:lpstr>
      <vt:lpstr>Substitution</vt:lpstr>
      <vt:lpstr>Solve Simultaneously</vt:lpstr>
      <vt:lpstr>Solve Simultaneously</vt:lpstr>
      <vt:lpstr>Substitute for omega</vt:lpstr>
      <vt:lpstr>Using the weight Vector Points</vt:lpstr>
      <vt:lpstr>classification</vt:lpstr>
      <vt:lpstr>PowerPoint Presentation</vt:lpstr>
      <vt:lpstr>PowerPoint Presentation</vt:lpstr>
      <vt:lpstr>PowerPoint Presentation</vt:lpstr>
      <vt:lpstr>Margin</vt:lpstr>
      <vt:lpstr>Exs</vt:lpstr>
      <vt:lpstr>Exercise</vt:lpstr>
      <vt:lpstr>Non Linearly Separable</vt:lpstr>
      <vt:lpstr>PowerPoint Presentation</vt:lpstr>
      <vt:lpstr>Classes</vt:lpstr>
      <vt:lpstr>Mapping function </vt:lpstr>
      <vt:lpstr>Mapping function Cont..</vt:lpstr>
      <vt:lpstr>Mapping/ transforming</vt:lpstr>
      <vt:lpstr>Transformation</vt:lpstr>
      <vt:lpstr>New Points</vt:lpstr>
      <vt:lpstr>Transformed vectors  </vt:lpstr>
      <vt:lpstr>Support Vectors</vt:lpstr>
      <vt:lpstr>Weight Vector</vt:lpstr>
      <vt:lpstr>Substitute in the Hyperplane Function</vt:lpstr>
      <vt:lpstr>Substitute</vt:lpstr>
      <vt:lpstr>Solve simultaneously</vt:lpstr>
      <vt:lpstr>Solve simultaneously</vt:lpstr>
      <vt:lpstr>Omega(ω_0)</vt:lpstr>
      <vt:lpstr>Weight Vector</vt:lpstr>
      <vt:lpstr>The Hyperplane function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Igwe</dc:creator>
  <cp:lastModifiedBy>Kevin Igwe</cp:lastModifiedBy>
  <cp:revision>1</cp:revision>
  <dcterms:created xsi:type="dcterms:W3CDTF">2022-06-14T08:13:01Z</dcterms:created>
  <dcterms:modified xsi:type="dcterms:W3CDTF">2022-06-14T08:22:19Z</dcterms:modified>
</cp:coreProperties>
</file>