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 cap="none" spc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59FB-5C38-48EC-A225-C1B578E05FED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905-4433-4F41-AC2C-DB2C03757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25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59FB-5C38-48EC-A225-C1B578E05FED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905-4433-4F41-AC2C-DB2C03757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75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59FB-5C38-48EC-A225-C1B578E05FED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905-4433-4F41-AC2C-DB2C03757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62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0">
                <a:ln w="18415" cmpd="sng">
                  <a:solidFill>
                    <a:srgbClr val="0066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n>
                  <a:noFill/>
                </a:ln>
                <a:solidFill>
                  <a:srgbClr val="0000CC"/>
                </a:solidFill>
              </a:defRPr>
            </a:lvl1pPr>
            <a:lvl2pPr>
              <a:defRPr>
                <a:ln>
                  <a:noFill/>
                </a:ln>
                <a:solidFill>
                  <a:srgbClr val="0000CC"/>
                </a:solidFill>
              </a:defRPr>
            </a:lvl2pPr>
            <a:lvl3pPr>
              <a:defRPr>
                <a:ln>
                  <a:noFill/>
                </a:ln>
                <a:solidFill>
                  <a:srgbClr val="0000CC"/>
                </a:solidFill>
              </a:defRPr>
            </a:lvl3pPr>
            <a:lvl4pPr>
              <a:defRPr>
                <a:ln>
                  <a:noFill/>
                </a:ln>
                <a:solidFill>
                  <a:srgbClr val="0000CC"/>
                </a:solidFill>
              </a:defRPr>
            </a:lvl4pPr>
            <a:lvl5pPr>
              <a:defRPr>
                <a:ln>
                  <a:noFill/>
                </a:ln>
                <a:solidFill>
                  <a:srgbClr val="0000CC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59FB-5C38-48EC-A225-C1B578E05FED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905-4433-4F41-AC2C-DB2C03757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30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59FB-5C38-48EC-A225-C1B578E05FED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905-4433-4F41-AC2C-DB2C03757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88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59FB-5C38-48EC-A225-C1B578E05FED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905-4433-4F41-AC2C-DB2C03757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59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59FB-5C38-48EC-A225-C1B578E05FED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905-4433-4F41-AC2C-DB2C03757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23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59FB-5C38-48EC-A225-C1B578E05FED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905-4433-4F41-AC2C-DB2C03757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42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59FB-5C38-48EC-A225-C1B578E05FED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905-4433-4F41-AC2C-DB2C03757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95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59FB-5C38-48EC-A225-C1B578E05FED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905-4433-4F41-AC2C-DB2C03757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87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59FB-5C38-48EC-A225-C1B578E05FED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D905-4433-4F41-AC2C-DB2C03757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69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B59FB-5C38-48EC-A225-C1B578E05FED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D905-4433-4F41-AC2C-DB2C037571E5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12192000" cy="7010400"/>
          </a:xfrm>
          <a:prstGeom prst="rect">
            <a:avLst/>
          </a:prstGeom>
          <a:gradFill flip="none" rotWithShape="1">
            <a:gsLst>
              <a:gs pos="100000">
                <a:srgbClr val="03D4A8">
                  <a:alpha val="18000"/>
                </a:srgbClr>
              </a:gs>
              <a:gs pos="25000">
                <a:srgbClr val="21D6E0">
                  <a:alpha val="23000"/>
                </a:srgbClr>
              </a:gs>
              <a:gs pos="75000">
                <a:srgbClr val="0087E6">
                  <a:alpha val="25000"/>
                </a:srgbClr>
              </a:gs>
              <a:gs pos="100000">
                <a:srgbClr val="005CBF">
                  <a:alpha val="25999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351352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825013" y="1633832"/>
            <a:ext cx="10363200" cy="1470025"/>
          </a:xfrm>
        </p:spPr>
        <p:txBody>
          <a:bodyPr/>
          <a:lstStyle/>
          <a:p>
            <a:r>
              <a:rPr lang="en-US" sz="8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TestRail</a:t>
            </a:r>
            <a:endParaRPr lang="ru-RU" sz="8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4811" y="4303059"/>
            <a:ext cx="8534400" cy="1752600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Автоматизация инструмента </a:t>
            </a:r>
            <a:r>
              <a:rPr lang="ru-RU" dirty="0">
                <a:solidFill>
                  <a:srgbClr val="7030A0"/>
                </a:solidFill>
              </a:rPr>
              <a:t>для управления тестированием программного обеспечения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38187" y="5950039"/>
            <a:ext cx="531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Подготовил: Малиновский Игорь</a:t>
            </a:r>
          </a:p>
          <a:p>
            <a:r>
              <a:rPr lang="ru-RU" dirty="0" smtClean="0"/>
              <a:t>Группа: </a:t>
            </a:r>
            <a:r>
              <a:rPr lang="en-US" dirty="0" smtClean="0"/>
              <a:t>QA08-onl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745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1268" y="673883"/>
            <a:ext cx="10972800" cy="1143000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Что планируется усовершенствоваться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6570" y="1816883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TestRail </a:t>
            </a:r>
            <a:r>
              <a:rPr lang="ru-RU" dirty="0" smtClean="0"/>
              <a:t>имеет свой открытый </a:t>
            </a:r>
            <a:r>
              <a:rPr lang="en-US" dirty="0" smtClean="0"/>
              <a:t>API. </a:t>
            </a:r>
            <a:endParaRPr lang="cs-CZ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Возможная реализация: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Подготовка тестовых данны</a:t>
            </a:r>
            <a:r>
              <a:rPr lang="ru-RU" dirty="0"/>
              <a:t>х</a:t>
            </a:r>
            <a:r>
              <a:rPr lang="ru-RU" dirty="0" smtClean="0"/>
              <a:t> с помощью </a:t>
            </a:r>
            <a:r>
              <a:rPr lang="en-US" dirty="0" smtClean="0"/>
              <a:t>API</a:t>
            </a:r>
            <a:endParaRPr lang="ru-RU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Ожидаемые результат = значение из </a:t>
            </a:r>
            <a:r>
              <a:rPr lang="en-US" dirty="0" smtClean="0"/>
              <a:t>API (</a:t>
            </a:r>
            <a:r>
              <a:rPr lang="ru-RU" dirty="0" smtClean="0"/>
              <a:t>без ввода вручную в классах </a:t>
            </a:r>
            <a:r>
              <a:rPr lang="en-US" dirty="0" smtClean="0"/>
              <a:t>test)</a:t>
            </a:r>
            <a:endParaRPr lang="cs-CZ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Сохранение результатов о пройденном тестировании 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43629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8800" dirty="0" smtClean="0"/>
              <a:t> СПАСИБО </a:t>
            </a:r>
          </a:p>
          <a:p>
            <a:pPr marL="0" indent="0">
              <a:buNone/>
            </a:pPr>
            <a:r>
              <a:rPr lang="ru-RU" sz="8800" dirty="0" smtClean="0"/>
              <a:t>		ЗА </a:t>
            </a:r>
          </a:p>
          <a:p>
            <a:pPr marL="0" indent="0">
              <a:buNone/>
            </a:pPr>
            <a:r>
              <a:rPr lang="ru-RU" sz="8800" dirty="0" smtClean="0"/>
              <a:t>ВНИМАНИЕ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246128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972" y="824248"/>
            <a:ext cx="95174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 smtClean="0">
                <a:cs typeface="Andalus" panose="02020603050405020304" pitchFamily="18" charset="-78"/>
              </a:rPr>
              <a:t>STACK </a:t>
            </a:r>
            <a:r>
              <a:rPr lang="ru-RU" sz="3200" dirty="0" smtClean="0">
                <a:cs typeface="Andalus" panose="02020603050405020304" pitchFamily="18" charset="-78"/>
              </a:rPr>
              <a:t>:</a:t>
            </a:r>
            <a:endParaRPr lang="en-US" sz="3200" dirty="0" smtClean="0">
              <a:cs typeface="Andalus" panose="02020603050405020304" pitchFamily="18" charset="-78"/>
            </a:endParaRPr>
          </a:p>
          <a:p>
            <a:r>
              <a:rPr lang="ru-RU" sz="3200" dirty="0" smtClean="0">
                <a:cs typeface="Andalus" panose="02020603050405020304" pitchFamily="18" charset="-78"/>
              </a:rPr>
              <a:t>Инструменты: </a:t>
            </a:r>
            <a:r>
              <a:rPr lang="cs-CZ" sz="3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Intellij IDEA, Jenkins</a:t>
            </a:r>
          </a:p>
          <a:p>
            <a:endParaRPr lang="en-US" sz="3200" dirty="0" smtClean="0">
              <a:cs typeface="Andalus" panose="02020603050405020304" pitchFamily="18" charset="-78"/>
            </a:endParaRPr>
          </a:p>
          <a:p>
            <a:r>
              <a:rPr lang="ru-RU" sz="3200" dirty="0" smtClean="0">
                <a:cs typeface="Andalus" panose="02020603050405020304" pitchFamily="18" charset="-78"/>
              </a:rPr>
              <a:t>Фреймворк: </a:t>
            </a:r>
          </a:p>
          <a:p>
            <a:r>
              <a:rPr lang="cs-CZ" sz="3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Java (Selenium, Assert, lombok, TestNG)</a:t>
            </a:r>
          </a:p>
          <a:p>
            <a:r>
              <a:rPr lang="cs-CZ" sz="3200" dirty="0">
                <a:cs typeface="Andalus" panose="02020603050405020304" pitchFamily="18" charset="-78"/>
              </a:rPr>
              <a:t>R</a:t>
            </a:r>
            <a:r>
              <a:rPr lang="cs-CZ" sz="3200" dirty="0" smtClean="0">
                <a:cs typeface="Andalus" panose="02020603050405020304" pitchFamily="18" charset="-78"/>
              </a:rPr>
              <a:t>eporting</a:t>
            </a:r>
            <a:r>
              <a:rPr lang="ru-RU" sz="3200" dirty="0" smtClean="0">
                <a:cs typeface="Andalus" panose="02020603050405020304" pitchFamily="18" charset="-78"/>
              </a:rPr>
              <a:t> - </a:t>
            </a:r>
            <a:r>
              <a:rPr lang="cs-CZ" sz="3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Allure</a:t>
            </a:r>
          </a:p>
          <a:p>
            <a:r>
              <a:rPr lang="en-US" sz="3200" dirty="0" smtClean="0">
                <a:cs typeface="Andalus" panose="02020603050405020304" pitchFamily="18" charset="-78"/>
              </a:rPr>
              <a:t>L</a:t>
            </a:r>
            <a:r>
              <a:rPr lang="cs-CZ" sz="3200" dirty="0" smtClean="0">
                <a:cs typeface="Andalus" panose="02020603050405020304" pitchFamily="18" charset="-78"/>
              </a:rPr>
              <a:t>ogging</a:t>
            </a:r>
            <a:r>
              <a:rPr lang="ru-RU" sz="3200" dirty="0" smtClean="0">
                <a:cs typeface="Andalus" panose="02020603050405020304" pitchFamily="18" charset="-78"/>
              </a:rPr>
              <a:t> - </a:t>
            </a:r>
            <a:r>
              <a:rPr lang="cs-CZ" sz="3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Log4J2 </a:t>
            </a:r>
            <a:endParaRPr lang="ru-RU" sz="3200" dirty="0">
              <a:cs typeface="Andalus" panose="02020603050405020304" pitchFamily="18" charset="-78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0" cy="457200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100" b="0" i="0" u="none" strike="noStrike" cap="none" normalizeH="0" baseline="0" smtClean="0">
                <a:ln>
                  <a:noFill/>
                </a:ln>
                <a:solidFill>
                  <a:srgbClr val="E8EAED"/>
                </a:solidFill>
                <a:effectLst/>
                <a:latin typeface="inherit"/>
                <a:cs typeface="Arial" panose="020B0604020202020204" pitchFamily="34" charset="0"/>
              </a:rPr>
              <a:t>STACK</a:t>
            </a:r>
            <a:endParaRPr kumimoji="0" lang="ru-RU" altLang="ru-RU" b="0" i="0" u="none" strike="noStrike" cap="none" normalizeH="0" baseline="0" smtClean="0">
              <a:ln>
                <a:noFill/>
              </a:ln>
              <a:solidFill>
                <a:srgbClr val="BDC1C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52400"/>
            <a:ext cx="0" cy="457200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100" b="0" i="0" u="none" strike="noStrike" cap="none" normalizeH="0" baseline="0" dirty="0" smtClean="0">
                <a:ln>
                  <a:noFill/>
                </a:ln>
                <a:solidFill>
                  <a:srgbClr val="E8EAED"/>
                </a:solidFill>
                <a:effectLst/>
                <a:latin typeface="inherit"/>
                <a:cs typeface="Arial" panose="020B0604020202020204" pitchFamily="34" charset="0"/>
              </a:rPr>
              <a:t>STACK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rgbClr val="BDC1C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50039" y="5692462"/>
            <a:ext cx="587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</a:t>
            </a:r>
            <a:r>
              <a:rPr lang="en-US" dirty="0" smtClean="0"/>
              <a:t>GITHUB</a:t>
            </a:r>
            <a:r>
              <a:rPr lang="cs-CZ" dirty="0" smtClean="0"/>
              <a:t> </a:t>
            </a:r>
            <a:r>
              <a:rPr lang="ru-RU" dirty="0" smtClean="0"/>
              <a:t>на проект: </a:t>
            </a:r>
            <a:r>
              <a:rPr lang="cs-CZ" dirty="0" smtClean="0"/>
              <a:t>https://github.com/IharMalinouski/TESTRAIL_DIPLOM.git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667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65690" y="347729"/>
            <a:ext cx="7126310" cy="69545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Архитектура проекта</a:t>
            </a:r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67" y="347729"/>
            <a:ext cx="7864917" cy="6375043"/>
          </a:xfrm>
        </p:spPr>
      </p:pic>
    </p:spTree>
    <p:extLst>
      <p:ext uri="{BB962C8B-B14F-4D97-AF65-F5344CB8AC3E}">
        <p14:creationId xmlns:p14="http://schemas.microsoft.com/office/powerpoint/2010/main" val="2390022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Трудности при выполнении: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TestRail</a:t>
            </a:r>
            <a:r>
              <a:rPr lang="cs-CZ" dirty="0" smtClean="0"/>
              <a:t> </a:t>
            </a:r>
            <a:r>
              <a:rPr lang="ru-RU" dirty="0" smtClean="0"/>
              <a:t>содержит:</a:t>
            </a:r>
          </a:p>
          <a:p>
            <a:pPr lvl="1"/>
            <a:r>
              <a:rPr lang="ru-RU" dirty="0" smtClean="0"/>
              <a:t>Много модальных окон</a:t>
            </a:r>
          </a:p>
          <a:p>
            <a:pPr lvl="1"/>
            <a:r>
              <a:rPr lang="ru-RU" dirty="0" smtClean="0"/>
              <a:t>Много отдельных логически связанных вкладок</a:t>
            </a:r>
          </a:p>
          <a:p>
            <a:pPr lvl="1"/>
            <a:r>
              <a:rPr lang="ru-RU" dirty="0" smtClean="0"/>
              <a:t>Зависимость созданных </a:t>
            </a:r>
            <a:r>
              <a:rPr lang="en-US" dirty="0" smtClean="0"/>
              <a:t>test case, test run, test suite, milestones</a:t>
            </a:r>
            <a:endParaRPr lang="ru-RU" dirty="0" smtClean="0"/>
          </a:p>
          <a:p>
            <a:pPr marL="457200" lvl="1" indent="0">
              <a:buNone/>
            </a:pPr>
            <a:endParaRPr lang="ru-RU" dirty="0" smtClean="0"/>
          </a:p>
          <a:p>
            <a:pPr marL="457200" lvl="1" indent="0">
              <a:buNone/>
            </a:pPr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/>
              <a:t>РЕШЕНИЕ: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ru-RU" dirty="0" smtClean="0"/>
              <a:t> </a:t>
            </a:r>
            <a:r>
              <a:rPr lang="cs-CZ" b="1" dirty="0"/>
              <a:t>Page </a:t>
            </a:r>
            <a:r>
              <a:rPr lang="cs-CZ" b="1" dirty="0" smtClean="0"/>
              <a:t>Object</a:t>
            </a:r>
            <a:r>
              <a:rPr lang="ru-RU" b="1" dirty="0" smtClean="0"/>
              <a:t> </a:t>
            </a:r>
            <a:r>
              <a:rPr lang="cs-CZ" b="1" dirty="0"/>
              <a:t>pattern</a:t>
            </a:r>
            <a:r>
              <a:rPr lang="cs-CZ" dirty="0"/>
              <a:t> </a:t>
            </a:r>
            <a:endParaRPr lang="ru-RU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cs-CZ" b="1" dirty="0"/>
              <a:t>Fluent/Chain of </a:t>
            </a:r>
            <a:r>
              <a:rPr lang="cs-CZ" b="1" dirty="0" smtClean="0"/>
              <a:t>invocations</a:t>
            </a:r>
            <a:r>
              <a:rPr lang="ru-RU" b="1" dirty="0" smtClean="0"/>
              <a:t> </a:t>
            </a:r>
            <a:r>
              <a:rPr lang="cs-CZ" b="1" dirty="0"/>
              <a:t>pattern</a:t>
            </a:r>
            <a:endParaRPr lang="cs-CZ" b="1" dirty="0"/>
          </a:p>
          <a:p>
            <a:pPr marL="914400" lvl="2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6941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createFirstNewProjectTest</a:t>
            </a:r>
            <a:r>
              <a:rPr lang="ru-RU" dirty="0" smtClean="0"/>
              <a:t> – создание нового проекта</a:t>
            </a:r>
          </a:p>
          <a:p>
            <a:r>
              <a:rPr lang="cs-CZ" dirty="0" smtClean="0"/>
              <a:t>deleteNewProjectTest</a:t>
            </a:r>
            <a:r>
              <a:rPr lang="ru-RU" dirty="0" smtClean="0"/>
              <a:t> – удаление существующего проекта</a:t>
            </a:r>
          </a:p>
          <a:p>
            <a:r>
              <a:rPr lang="cs-CZ" dirty="0" smtClean="0"/>
              <a:t>openNewProjectOnProjectPageTest</a:t>
            </a:r>
            <a:r>
              <a:rPr lang="ru-RU" dirty="0" smtClean="0"/>
              <a:t> – открытие нового проекта со страницы проектов</a:t>
            </a:r>
          </a:p>
          <a:p>
            <a:r>
              <a:rPr lang="cs-CZ" dirty="0" smtClean="0"/>
              <a:t>createTestSuiteTest</a:t>
            </a:r>
            <a:r>
              <a:rPr lang="ru-RU" dirty="0" smtClean="0"/>
              <a:t> – создание тестового сценария</a:t>
            </a:r>
          </a:p>
          <a:p>
            <a:r>
              <a:rPr lang="cs-CZ" dirty="0" smtClean="0"/>
              <a:t>addSectionTestSuiteTest</a:t>
            </a:r>
            <a:r>
              <a:rPr lang="ru-RU" dirty="0" smtClean="0"/>
              <a:t> – создание каталога внутри тестового сценария</a:t>
            </a:r>
          </a:p>
          <a:p>
            <a:r>
              <a:rPr lang="cs-CZ" dirty="0" smtClean="0"/>
              <a:t>addTestCaseTest</a:t>
            </a:r>
            <a:r>
              <a:rPr lang="ru-RU" dirty="0" smtClean="0"/>
              <a:t> – создание тестового случая</a:t>
            </a:r>
          </a:p>
          <a:p>
            <a:r>
              <a:rPr lang="cs-CZ" dirty="0" smtClean="0"/>
              <a:t>editTestCaseTest</a:t>
            </a:r>
            <a:r>
              <a:rPr lang="ru-RU" dirty="0" smtClean="0"/>
              <a:t> – изменение тестового случая</a:t>
            </a:r>
          </a:p>
          <a:p>
            <a:r>
              <a:rPr lang="cs-CZ" dirty="0" smtClean="0"/>
              <a:t>createTestRun</a:t>
            </a:r>
            <a:r>
              <a:rPr lang="ru-RU" dirty="0" smtClean="0"/>
              <a:t> – создание </a:t>
            </a:r>
            <a:r>
              <a:rPr lang="en-US" dirty="0" smtClean="0"/>
              <a:t>test run </a:t>
            </a:r>
          </a:p>
          <a:p>
            <a:r>
              <a:rPr lang="cs-CZ" dirty="0" smtClean="0"/>
              <a:t>closeTestRun</a:t>
            </a:r>
            <a:r>
              <a:rPr lang="ru-RU" dirty="0" smtClean="0"/>
              <a:t> – закрытие </a:t>
            </a:r>
            <a:r>
              <a:rPr lang="en-US" dirty="0" smtClean="0"/>
              <a:t>test run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84072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59153" y="661005"/>
            <a:ext cx="2361127" cy="1143000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Jenkins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202" y="196404"/>
            <a:ext cx="11900077" cy="6565004"/>
          </a:xfrm>
        </p:spPr>
        <p:txBody>
          <a:bodyPr/>
          <a:lstStyle/>
          <a:p>
            <a:r>
              <a:rPr lang="ru-RU" dirty="0" smtClean="0"/>
              <a:t>Реализовано с помощью </a:t>
            </a:r>
            <a:r>
              <a:rPr lang="en-US" dirty="0" err="1"/>
              <a:t>Jenkinsfile</a:t>
            </a:r>
            <a:r>
              <a:rPr lang="en-US" dirty="0"/>
              <a:t> </a:t>
            </a:r>
            <a:r>
              <a:rPr lang="en-US" dirty="0" smtClean="0"/>
              <a:t>+ pipeline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Параметризованная сборка (Возможность выбора </a:t>
            </a:r>
            <a:r>
              <a:rPr lang="ru-RU" dirty="0" err="1" smtClean="0"/>
              <a:t>бранча</a:t>
            </a:r>
            <a:r>
              <a:rPr lang="ru-RU" dirty="0" smtClean="0"/>
              <a:t>, браузера для запуска)</a:t>
            </a:r>
          </a:p>
          <a:p>
            <a:endParaRPr lang="ru-RU" dirty="0"/>
          </a:p>
          <a:p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93" y="811394"/>
            <a:ext cx="4633034" cy="198522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19" y="4365963"/>
            <a:ext cx="4602008" cy="198522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372" y="4365963"/>
            <a:ext cx="4602009" cy="1985221"/>
          </a:xfrm>
          <a:prstGeom prst="rect">
            <a:avLst/>
          </a:prstGeom>
        </p:spPr>
      </p:pic>
      <p:sp>
        <p:nvSpPr>
          <p:cNvPr id="8" name="Стрелка вправо 7"/>
          <p:cNvSpPr/>
          <p:nvPr/>
        </p:nvSpPr>
        <p:spPr>
          <a:xfrm>
            <a:off x="5409127" y="5358573"/>
            <a:ext cx="1644245" cy="282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620764" y="4976539"/>
            <a:ext cx="107670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Allure</a:t>
            </a:r>
            <a:endParaRPr lang="ru-RU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0441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025" y="622368"/>
            <a:ext cx="3794975" cy="1143000"/>
          </a:xfrm>
        </p:spPr>
        <p:txBody>
          <a:bodyPr>
            <a:normAutofit fontScale="90000"/>
          </a:bodyPr>
          <a:lstStyle/>
          <a:p>
            <a:r>
              <a:rPr lang="ru-RU" dirty="0" err="1" smtClean="0">
                <a:solidFill>
                  <a:srgbClr val="FF0000"/>
                </a:solidFill>
              </a:rPr>
              <a:t>Репортинг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br>
              <a:rPr lang="ru-RU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&amp;</a:t>
            </a:r>
            <a:r>
              <a:rPr lang="ru-RU" dirty="0" smtClean="0">
                <a:solidFill>
                  <a:srgbClr val="FF0000"/>
                </a:solidFill>
              </a:rPr>
              <a:t/>
            </a:r>
            <a:br>
              <a:rPr lang="ru-RU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Логирование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0456" y="218941"/>
            <a:ext cx="11311944" cy="5907223"/>
          </a:xfrm>
        </p:spPr>
        <p:txBody>
          <a:bodyPr/>
          <a:lstStyle/>
          <a:p>
            <a:r>
              <a:rPr lang="ru-RU" dirty="0" err="1" smtClean="0"/>
              <a:t>Репортинг</a:t>
            </a:r>
            <a:r>
              <a:rPr lang="ru-RU" dirty="0" smtClean="0"/>
              <a:t> – </a:t>
            </a:r>
            <a:r>
              <a:rPr lang="en-US" dirty="0" smtClean="0"/>
              <a:t>Allure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err="1" smtClean="0"/>
              <a:t>Логирование</a:t>
            </a:r>
            <a:r>
              <a:rPr lang="ru-RU" dirty="0" smtClean="0"/>
              <a:t> - </a:t>
            </a:r>
            <a:r>
              <a:rPr lang="ru-RU" dirty="0"/>
              <a:t>Реализовано с помощью </a:t>
            </a:r>
            <a:r>
              <a:rPr lang="en-US" dirty="0" smtClean="0"/>
              <a:t>log4j2.yaml + </a:t>
            </a:r>
            <a:r>
              <a:rPr lang="en-US" dirty="0" err="1" smtClean="0"/>
              <a:t>lombok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86" y="954544"/>
            <a:ext cx="5405765" cy="244169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014" y="4521078"/>
            <a:ext cx="8971428" cy="186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47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13442" y="609489"/>
            <a:ext cx="3176789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Запуск тестов в параллели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3183" y="193183"/>
            <a:ext cx="11797048" cy="6529589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Реализовано </a:t>
            </a:r>
            <a:r>
              <a:rPr lang="ru-RU" dirty="0"/>
              <a:t>с помощью </a:t>
            </a:r>
            <a:r>
              <a:rPr lang="en-US" dirty="0" smtClean="0"/>
              <a:t>xml-</a:t>
            </a:r>
            <a:r>
              <a:rPr lang="ru-RU" dirty="0" smtClean="0"/>
              <a:t>файлов: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SMOKE tests from </a:t>
            </a:r>
            <a:r>
              <a:rPr lang="en-US" dirty="0" err="1"/>
              <a:t>TestRailTests</a:t>
            </a:r>
            <a:r>
              <a:rPr lang="en-US" dirty="0"/>
              <a:t>(parallel - method).</a:t>
            </a:r>
            <a:r>
              <a:rPr lang="en-US" dirty="0" smtClean="0"/>
              <a:t>xml</a:t>
            </a:r>
            <a:endParaRPr lang="ru-RU" dirty="0" smtClean="0"/>
          </a:p>
          <a:p>
            <a:pPr marL="457200" lvl="1" indent="0">
              <a:buNone/>
            </a:pPr>
            <a:r>
              <a:rPr lang="ru-RU" dirty="0" smtClean="0"/>
              <a:t>					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 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запуск всех методов в 3 потока </a:t>
            </a:r>
          </a:p>
          <a:p>
            <a:pPr marL="457200" lvl="1" indent="0">
              <a:buNone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					    с </a:t>
            </a:r>
            <a:r>
              <a:rPr lang="cs-CZ" dirty="0" smtClean="0">
                <a:solidFill>
                  <a:schemeClr val="accent2">
                    <a:lumMod val="75000"/>
                  </a:schemeClr>
                </a:solidFill>
              </a:rPr>
              <a:t>groups </a:t>
            </a:r>
            <a:r>
              <a:rPr lang="cs-CZ" dirty="0">
                <a:solidFill>
                  <a:schemeClr val="accent2">
                    <a:lumMod val="75000"/>
                  </a:schemeClr>
                </a:solidFill>
              </a:rPr>
              <a:t>= {"Smoke"}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ru-RU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tests from </a:t>
            </a:r>
            <a:r>
              <a:rPr lang="en-US" dirty="0" err="1"/>
              <a:t>TestRailTests</a:t>
            </a:r>
            <a:r>
              <a:rPr lang="en-US" dirty="0"/>
              <a:t>(parallel - classes).</a:t>
            </a:r>
            <a:r>
              <a:rPr lang="en-US" dirty="0" smtClean="0"/>
              <a:t>xml</a:t>
            </a:r>
            <a:endParaRPr lang="ru-RU" dirty="0" smtClean="0"/>
          </a:p>
          <a:p>
            <a:pPr marL="457200" lvl="1" indent="0">
              <a:buNone/>
            </a:pPr>
            <a:r>
              <a:rPr lang="ru-RU" dirty="0" smtClean="0"/>
              <a:t>					  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(запуск всех классов в 2 потока</a:t>
            </a:r>
          </a:p>
          <a:p>
            <a:pPr marL="457200" lvl="1" indent="0">
              <a:buNone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					 из класса </a:t>
            </a:r>
            <a:r>
              <a:rPr lang="cs-CZ" dirty="0">
                <a:solidFill>
                  <a:schemeClr val="accent2">
                    <a:lumMod val="75000"/>
                  </a:schemeClr>
                </a:solidFill>
              </a:rPr>
              <a:t>TestRailTests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18" y="4891714"/>
            <a:ext cx="3063603" cy="150908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219" y="2784989"/>
            <a:ext cx="3063601" cy="134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4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67223" y="596610"/>
            <a:ext cx="4524777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Хранение данных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8942" y="1168110"/>
            <a:ext cx="5138670" cy="4137986"/>
          </a:xfrm>
        </p:spPr>
        <p:txBody>
          <a:bodyPr/>
          <a:lstStyle/>
          <a:p>
            <a:pPr marL="0" indent="0" algn="ctr">
              <a:buNone/>
            </a:pPr>
            <a:r>
              <a:rPr lang="cs-CZ" dirty="0" smtClean="0"/>
              <a:t>Email</a:t>
            </a:r>
            <a:r>
              <a:rPr lang="ru-RU" dirty="0" smtClean="0"/>
              <a:t> и </a:t>
            </a:r>
            <a:r>
              <a:rPr lang="en-US" dirty="0" smtClean="0"/>
              <a:t>P</a:t>
            </a:r>
            <a:r>
              <a:rPr lang="cs-CZ" dirty="0" smtClean="0"/>
              <a:t>assword</a:t>
            </a:r>
            <a:r>
              <a:rPr lang="ru-RU" dirty="0" smtClean="0"/>
              <a:t> хранятся и передаются в тесты из </a:t>
            </a:r>
            <a:r>
              <a:rPr lang="cs-CZ" dirty="0" smtClean="0"/>
              <a:t>config.properties</a:t>
            </a:r>
            <a:r>
              <a:rPr lang="ru-RU" dirty="0" smtClean="0"/>
              <a:t> в корне проекта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29" y="3490948"/>
            <a:ext cx="4784383" cy="279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90469"/>
      </p:ext>
    </p:extLst>
  </p:cSld>
  <p:clrMapOvr>
    <a:masterClrMapping/>
  </p:clrMapOvr>
</p:sld>
</file>

<file path=ppt/theme/theme1.xml><?xml version="1.0" encoding="utf-8"?>
<a:theme xmlns:a="http://schemas.openxmlformats.org/drawingml/2006/main" name="La ment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TM02474572[[fn=Медицинский шаблон оформления]]</Template>
  <TotalTime>667</TotalTime>
  <Words>244</Words>
  <Application>Microsoft Office PowerPoint</Application>
  <PresentationFormat>Широкоэкранный</PresentationFormat>
  <Paragraphs>79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Andalus</vt:lpstr>
      <vt:lpstr>Arial</vt:lpstr>
      <vt:lpstr>Calibri</vt:lpstr>
      <vt:lpstr>inherit</vt:lpstr>
      <vt:lpstr>Wingdings</vt:lpstr>
      <vt:lpstr>La mente</vt:lpstr>
      <vt:lpstr>TestRail</vt:lpstr>
      <vt:lpstr>Презентация PowerPoint</vt:lpstr>
      <vt:lpstr>Архитектура проекта</vt:lpstr>
      <vt:lpstr>Трудности при выполнении:</vt:lpstr>
      <vt:lpstr>Тесты:</vt:lpstr>
      <vt:lpstr>Jenkins</vt:lpstr>
      <vt:lpstr>Репортинг  &amp;  Логирование</vt:lpstr>
      <vt:lpstr>Запуск тестов в параллели</vt:lpstr>
      <vt:lpstr>Хранение данных</vt:lpstr>
      <vt:lpstr>Что планируется усовершенствоваться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Olenka Malinouskaja</dc:creator>
  <cp:lastModifiedBy>Olenka Malinouskaja</cp:lastModifiedBy>
  <cp:revision>22</cp:revision>
  <dcterms:created xsi:type="dcterms:W3CDTF">2022-01-31T13:08:46Z</dcterms:created>
  <dcterms:modified xsi:type="dcterms:W3CDTF">2022-02-01T00:16:16Z</dcterms:modified>
</cp:coreProperties>
</file>