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040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ECD6-1C88-4EA5-9D64-7478BCA80BE2}" type="datetimeFigureOut">
              <a:rPr lang="zh-CN" altLang="en-US" smtClean="0"/>
              <a:t>2024/05/12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377D-166F-4A71-B0DC-78B326735D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ECD6-1C88-4EA5-9D64-7478BCA80BE2}" type="datetimeFigureOut">
              <a:rPr lang="zh-CN" altLang="en-US" smtClean="0"/>
              <a:t>2024/05/12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377D-166F-4A71-B0DC-78B326735D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ECD6-1C88-4EA5-9D64-7478BCA80BE2}" type="datetimeFigureOut">
              <a:rPr lang="zh-CN" altLang="en-US" smtClean="0"/>
              <a:t>2024/05/12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377D-166F-4A71-B0DC-78B326735D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ECD6-1C88-4EA5-9D64-7478BCA80BE2}" type="datetimeFigureOut">
              <a:rPr lang="zh-CN" altLang="en-US" smtClean="0"/>
              <a:t>2024/05/12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377D-166F-4A71-B0DC-78B326735D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ECD6-1C88-4EA5-9D64-7478BCA80BE2}" type="datetimeFigureOut">
              <a:rPr lang="zh-CN" altLang="en-US" smtClean="0"/>
              <a:t>2024/05/12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377D-166F-4A71-B0DC-78B326735D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ECD6-1C88-4EA5-9D64-7478BCA80BE2}" type="datetimeFigureOut">
              <a:rPr lang="zh-CN" altLang="en-US" smtClean="0"/>
              <a:t>2024/05/12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377D-166F-4A71-B0DC-78B326735D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ECD6-1C88-4EA5-9D64-7478BCA80BE2}" type="datetimeFigureOut">
              <a:rPr lang="zh-CN" altLang="en-US" smtClean="0"/>
              <a:t>2024/05/12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377D-166F-4A71-B0DC-78B326735D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ECD6-1C88-4EA5-9D64-7478BCA80BE2}" type="datetimeFigureOut">
              <a:rPr lang="zh-CN" altLang="en-US" smtClean="0"/>
              <a:t>2024/05/12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377D-166F-4A71-B0DC-78B326735D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ECD6-1C88-4EA5-9D64-7478BCA80BE2}" type="datetimeFigureOut">
              <a:rPr lang="zh-CN" altLang="en-US" smtClean="0"/>
              <a:t>2024/05/12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377D-166F-4A71-B0DC-78B326735D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ECD6-1C88-4EA5-9D64-7478BCA80BE2}" type="datetimeFigureOut">
              <a:rPr lang="zh-CN" altLang="en-US" smtClean="0"/>
              <a:t>2024/05/12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377D-166F-4A71-B0DC-78B326735D3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ECD6-1C88-4EA5-9D64-7478BCA80BE2}" type="datetimeFigureOut">
              <a:rPr lang="zh-CN" altLang="en-US" smtClean="0"/>
              <a:t>2024/05/12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377D-166F-4A71-B0DC-78B326735D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EECD6-1C88-4EA5-9D64-7478BCA80BE2}" type="datetimeFigureOut">
              <a:rPr lang="zh-CN" altLang="en-US" smtClean="0"/>
              <a:t>2024/05/12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C377D-166F-4A71-B0DC-78B326735D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数据流图</a:t>
            </a:r>
            <a:r>
              <a:rPr lang="en-US" altLang="zh-CN" dirty="0" smtClean="0"/>
              <a:t>DFD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过程</a:t>
            </a:r>
            <a:endParaRPr lang="en-US" altLang="zh-CN" dirty="0" smtClean="0"/>
          </a:p>
          <a:p>
            <a:r>
              <a:rPr lang="zh-CN" altLang="en-US" dirty="0" smtClean="0"/>
              <a:t>实体</a:t>
            </a:r>
            <a:endParaRPr lang="en-US" altLang="zh-CN" dirty="0" smtClean="0"/>
          </a:p>
          <a:p>
            <a:r>
              <a:rPr lang="zh-CN" altLang="en-US" dirty="0" smtClean="0"/>
              <a:t>数据流</a:t>
            </a:r>
            <a:endParaRPr lang="en-US" altLang="zh-CN" dirty="0" smtClean="0"/>
          </a:p>
          <a:p>
            <a:r>
              <a:rPr lang="zh-CN" altLang="en-US" dirty="0" smtClean="0"/>
              <a:t>数据存储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555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64" y="692696"/>
            <a:ext cx="7402358" cy="53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143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图书馆借阅系统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66264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在图书馆借阅系统中，读者可以查询图书信息，包括书名、作者、</a:t>
            </a:r>
            <a:r>
              <a:rPr lang="en-US" altLang="zh-CN" dirty="0" smtClean="0"/>
              <a:t>ISBN</a:t>
            </a:r>
            <a:r>
              <a:rPr lang="zh-CN" altLang="en-US" dirty="0" smtClean="0"/>
              <a:t>等。读者可以借阅图书，并在规定时间内归还。图书管理员可以查询借阅记录。请绘制数据流图：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15616" y="4437112"/>
            <a:ext cx="132937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读者</a:t>
            </a:r>
            <a:endParaRPr lang="en-US" altLang="zh-CN" sz="2400" dirty="0" smtClean="0"/>
          </a:p>
          <a:p>
            <a:pPr algn="ctr"/>
            <a:r>
              <a:rPr lang="zh-CN" altLang="en-US" sz="2400" dirty="0"/>
              <a:t>管理员</a:t>
            </a:r>
          </a:p>
        </p:txBody>
      </p:sp>
      <p:sp>
        <p:nvSpPr>
          <p:cNvPr id="5" name="椭圆 4"/>
          <p:cNvSpPr/>
          <p:nvPr/>
        </p:nvSpPr>
        <p:spPr>
          <a:xfrm>
            <a:off x="2843808" y="3933056"/>
            <a:ext cx="3096344" cy="1944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查询图书</a:t>
            </a:r>
            <a:endParaRPr lang="en-US" altLang="zh-CN" sz="2400" dirty="0" smtClean="0"/>
          </a:p>
          <a:p>
            <a:pPr algn="ctr"/>
            <a:r>
              <a:rPr lang="zh-CN" altLang="en-US" sz="2400" dirty="0" smtClean="0"/>
              <a:t>借阅图书</a:t>
            </a:r>
            <a:endParaRPr lang="en-US" altLang="zh-CN" sz="2400" dirty="0" smtClean="0"/>
          </a:p>
          <a:p>
            <a:pPr algn="ctr"/>
            <a:r>
              <a:rPr lang="zh-CN" altLang="en-US" sz="2400" dirty="0" smtClean="0"/>
              <a:t>归还图书</a:t>
            </a:r>
            <a:endParaRPr lang="en-US" altLang="zh-CN" sz="2400" dirty="0" smtClean="0"/>
          </a:p>
          <a:p>
            <a:pPr algn="ctr"/>
            <a:r>
              <a:rPr lang="zh-CN" altLang="en-US" sz="2400" dirty="0" smtClean="0"/>
              <a:t>查询借阅记录</a:t>
            </a:r>
            <a:endParaRPr lang="zh-CN" altLang="en-US" sz="2400" dirty="0"/>
          </a:p>
        </p:txBody>
      </p:sp>
      <p:sp>
        <p:nvSpPr>
          <p:cNvPr id="6" name="等于号 5"/>
          <p:cNvSpPr/>
          <p:nvPr/>
        </p:nvSpPr>
        <p:spPr>
          <a:xfrm>
            <a:off x="5834908" y="3645024"/>
            <a:ext cx="2697531" cy="223224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图书信息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借阅记录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读者信息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57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71" y="620688"/>
            <a:ext cx="7751861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343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酒店预订系统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酒店预订系统允许客户在线查看酒店房间信息、预订房间、取消预订以及查询预订状态。系统需要记录房间信息、预订信息和客户信息。请绘制该系统的数据流图。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99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12" y="908720"/>
            <a:ext cx="7908294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41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银行账户管理系统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844825"/>
            <a:ext cx="6975998" cy="3603625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在一个银行账户管理系统中，客户可以开设新账户、存款、取款、查询余额和转账给其他账户。系统需要记录每个客户的账户信息、交易记录以及账户余额。请绘制该系统的数据流图。</a:t>
            </a:r>
            <a:endParaRPr lang="en-US" altLang="zh-CN" dirty="0" smtClean="0"/>
          </a:p>
          <a:p>
            <a:r>
              <a:rPr lang="zh-CN" altLang="en-US" b="1" dirty="0" smtClean="0"/>
              <a:t>外部实体</a:t>
            </a:r>
            <a:r>
              <a:rPr lang="zh-CN" altLang="en-US" dirty="0" smtClean="0"/>
              <a:t>：客户、银行柜员</a:t>
            </a:r>
          </a:p>
          <a:p>
            <a:r>
              <a:rPr lang="zh-CN" altLang="en-US" b="1" dirty="0" smtClean="0"/>
              <a:t>数据存储</a:t>
            </a:r>
            <a:r>
              <a:rPr lang="zh-CN" altLang="en-US" dirty="0" smtClean="0"/>
              <a:t>：客户信息、账户信息、交易记录</a:t>
            </a:r>
          </a:p>
          <a:p>
            <a:r>
              <a:rPr lang="zh-CN" altLang="en-US" b="1" dirty="0" smtClean="0"/>
              <a:t>数据流</a:t>
            </a:r>
            <a:r>
              <a:rPr lang="zh-CN" altLang="en-US" dirty="0" smtClean="0"/>
              <a:t>：开户请求、存款请求、取款请求、查询请求、转账请求、账户信息、交易信息</a:t>
            </a:r>
          </a:p>
          <a:p>
            <a:r>
              <a:rPr lang="zh-CN" altLang="en-US" b="1" dirty="0" smtClean="0"/>
              <a:t>处理过程</a:t>
            </a:r>
            <a:r>
              <a:rPr lang="zh-CN" altLang="en-US" dirty="0" smtClean="0"/>
              <a:t>：开户处理、存款处理、取款处理、查询处理、转账处理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39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数据流图</a:t>
            </a:r>
          </a:p>
        </p:txBody>
      </p:sp>
      <p:sp>
        <p:nvSpPr>
          <p:cNvPr id="4" name="椭圆 3"/>
          <p:cNvSpPr/>
          <p:nvPr/>
        </p:nvSpPr>
        <p:spPr>
          <a:xfrm>
            <a:off x="2645020" y="1844675"/>
            <a:ext cx="1528396" cy="1079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预订机票</a:t>
            </a:r>
          </a:p>
        </p:txBody>
      </p:sp>
      <p:sp>
        <p:nvSpPr>
          <p:cNvPr id="5" name="椭圆 4"/>
          <p:cNvSpPr/>
          <p:nvPr/>
        </p:nvSpPr>
        <p:spPr>
          <a:xfrm>
            <a:off x="5901105" y="1989138"/>
            <a:ext cx="1595803" cy="1079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准备机票</a:t>
            </a:r>
          </a:p>
        </p:txBody>
      </p:sp>
      <p:sp>
        <p:nvSpPr>
          <p:cNvPr id="6" name="矩形 5"/>
          <p:cNvSpPr/>
          <p:nvPr/>
        </p:nvSpPr>
        <p:spPr>
          <a:xfrm>
            <a:off x="583223" y="1989139"/>
            <a:ext cx="1197220" cy="719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旅行社</a:t>
            </a:r>
          </a:p>
        </p:txBody>
      </p:sp>
      <p:sp>
        <p:nvSpPr>
          <p:cNvPr id="7" name="椭圆 6"/>
          <p:cNvSpPr/>
          <p:nvPr/>
        </p:nvSpPr>
        <p:spPr>
          <a:xfrm>
            <a:off x="4173416" y="3860801"/>
            <a:ext cx="930520" cy="1368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记账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33039" y="4292601"/>
            <a:ext cx="1528397" cy="936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旅客</a:t>
            </a:r>
          </a:p>
        </p:txBody>
      </p:sp>
      <p:grpSp>
        <p:nvGrpSpPr>
          <p:cNvPr id="23560" name="Group 51"/>
          <p:cNvGrpSpPr>
            <a:grpSpLocks/>
          </p:cNvGrpSpPr>
          <p:nvPr/>
        </p:nvGrpSpPr>
        <p:grpSpPr bwMode="auto">
          <a:xfrm>
            <a:off x="1115158" y="3716338"/>
            <a:ext cx="2079380" cy="400050"/>
            <a:chOff x="1285" y="2544"/>
            <a:chExt cx="1211" cy="252"/>
          </a:xfrm>
        </p:grpSpPr>
        <p:sp>
          <p:nvSpPr>
            <p:cNvPr id="23575" name="Line 52"/>
            <p:cNvSpPr>
              <a:spLocks noChangeShapeType="1"/>
            </p:cNvSpPr>
            <p:nvPr/>
          </p:nvSpPr>
          <p:spPr bwMode="auto">
            <a:xfrm>
              <a:off x="1584" y="2592"/>
              <a:ext cx="864" cy="0"/>
            </a:xfrm>
            <a:prstGeom prst="line">
              <a:avLst/>
            </a:prstGeom>
            <a:noFill/>
            <a:ln w="9525">
              <a:solidFill>
                <a:srgbClr val="D25F4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6" name="Line 53"/>
            <p:cNvSpPr>
              <a:spLocks noChangeShapeType="1"/>
            </p:cNvSpPr>
            <p:nvPr/>
          </p:nvSpPr>
          <p:spPr bwMode="auto">
            <a:xfrm>
              <a:off x="1584" y="2784"/>
              <a:ext cx="864" cy="0"/>
            </a:xfrm>
            <a:prstGeom prst="line">
              <a:avLst/>
            </a:prstGeom>
            <a:noFill/>
            <a:ln w="9525">
              <a:solidFill>
                <a:srgbClr val="D25F4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54"/>
            <p:cNvSpPr txBox="1">
              <a:spLocks noChangeArrowheads="1"/>
            </p:cNvSpPr>
            <p:nvPr/>
          </p:nvSpPr>
          <p:spPr bwMode="auto">
            <a:xfrm>
              <a:off x="1285" y="2544"/>
              <a:ext cx="121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zh-CN" altLang="en-US" sz="2000" dirty="0">
                  <a:solidFill>
                    <a:srgbClr val="046C3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幼圆" pitchFamily="49" charset="-122"/>
                  <a:ea typeface="幼圆" pitchFamily="49" charset="-122"/>
                </a:rPr>
                <a:t>  航班目录</a:t>
              </a:r>
              <a:endParaRPr lang="en-US" altLang="zh-CN" sz="20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endParaRPr>
            </a:p>
          </p:txBody>
        </p:sp>
      </p:grpSp>
      <p:grpSp>
        <p:nvGrpSpPr>
          <p:cNvPr id="23561" name="Group 51"/>
          <p:cNvGrpSpPr>
            <a:grpSpLocks/>
          </p:cNvGrpSpPr>
          <p:nvPr/>
        </p:nvGrpSpPr>
        <p:grpSpPr bwMode="auto">
          <a:xfrm>
            <a:off x="1979736" y="5157788"/>
            <a:ext cx="1994388" cy="400050"/>
            <a:chOff x="1135" y="2544"/>
            <a:chExt cx="1361" cy="252"/>
          </a:xfrm>
        </p:grpSpPr>
        <p:sp>
          <p:nvSpPr>
            <p:cNvPr id="23572" name="Line 52"/>
            <p:cNvSpPr>
              <a:spLocks noChangeShapeType="1"/>
            </p:cNvSpPr>
            <p:nvPr/>
          </p:nvSpPr>
          <p:spPr bwMode="auto">
            <a:xfrm>
              <a:off x="1584" y="2592"/>
              <a:ext cx="864" cy="0"/>
            </a:xfrm>
            <a:prstGeom prst="line">
              <a:avLst/>
            </a:prstGeom>
            <a:noFill/>
            <a:ln w="9525">
              <a:solidFill>
                <a:srgbClr val="D25F4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3" name="Line 53"/>
            <p:cNvSpPr>
              <a:spLocks noChangeShapeType="1"/>
            </p:cNvSpPr>
            <p:nvPr/>
          </p:nvSpPr>
          <p:spPr bwMode="auto">
            <a:xfrm>
              <a:off x="1584" y="2784"/>
              <a:ext cx="864" cy="0"/>
            </a:xfrm>
            <a:prstGeom prst="line">
              <a:avLst/>
            </a:prstGeom>
            <a:noFill/>
            <a:ln w="9525">
              <a:solidFill>
                <a:srgbClr val="D25F4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Text Box 54"/>
            <p:cNvSpPr txBox="1">
              <a:spLocks noChangeArrowheads="1"/>
            </p:cNvSpPr>
            <p:nvPr/>
          </p:nvSpPr>
          <p:spPr bwMode="auto">
            <a:xfrm>
              <a:off x="1135" y="2544"/>
              <a:ext cx="13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zh-CN" altLang="en-US" sz="2000" dirty="0">
                  <a:solidFill>
                    <a:srgbClr val="046C3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幼圆" pitchFamily="49" charset="-122"/>
                  <a:ea typeface="幼圆" pitchFamily="49" charset="-122"/>
                </a:rPr>
                <a:t>  记账文件</a:t>
              </a:r>
              <a:endParaRPr lang="en-US" altLang="zh-CN" sz="20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endParaRPr>
            </a:p>
          </p:txBody>
        </p:sp>
      </p:grpSp>
      <p:cxnSp>
        <p:nvCxnSpPr>
          <p:cNvPr id="18" name="直接箭头连接符 17"/>
          <p:cNvCxnSpPr>
            <a:stCxn id="6" idx="3"/>
            <a:endCxn id="4" idx="2"/>
          </p:cNvCxnSpPr>
          <p:nvPr/>
        </p:nvCxnSpPr>
        <p:spPr>
          <a:xfrm>
            <a:off x="1780443" y="2349501"/>
            <a:ext cx="864577" cy="34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6"/>
            <a:endCxn id="5" idx="2"/>
          </p:cNvCxnSpPr>
          <p:nvPr/>
        </p:nvCxnSpPr>
        <p:spPr>
          <a:xfrm>
            <a:off x="4173416" y="2384426"/>
            <a:ext cx="1727689" cy="144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4" idx="4"/>
            <a:endCxn id="7" idx="0"/>
          </p:cNvCxnSpPr>
          <p:nvPr/>
        </p:nvCxnSpPr>
        <p:spPr>
          <a:xfrm>
            <a:off x="3408485" y="2924176"/>
            <a:ext cx="1229458" cy="936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2" idx="0"/>
            <a:endCxn id="4" idx="3"/>
          </p:cNvCxnSpPr>
          <p:nvPr/>
        </p:nvCxnSpPr>
        <p:spPr>
          <a:xfrm flipV="1">
            <a:off x="2155582" y="2767014"/>
            <a:ext cx="712177" cy="949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6" idx="0"/>
            <a:endCxn id="7" idx="2"/>
          </p:cNvCxnSpPr>
          <p:nvPr/>
        </p:nvCxnSpPr>
        <p:spPr>
          <a:xfrm flipV="1">
            <a:off x="2976197" y="4545014"/>
            <a:ext cx="1197219" cy="612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5" idx="4"/>
            <a:endCxn id="8" idx="0"/>
          </p:cNvCxnSpPr>
          <p:nvPr/>
        </p:nvCxnSpPr>
        <p:spPr>
          <a:xfrm>
            <a:off x="6698274" y="3068638"/>
            <a:ext cx="499696" cy="1223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7" idx="6"/>
            <a:endCxn id="8" idx="1"/>
          </p:cNvCxnSpPr>
          <p:nvPr/>
        </p:nvCxnSpPr>
        <p:spPr>
          <a:xfrm>
            <a:off x="5103935" y="4545013"/>
            <a:ext cx="1329103" cy="21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69" name="TextBox 36"/>
          <p:cNvSpPr txBox="1">
            <a:spLocks noChangeArrowheads="1"/>
          </p:cNvSpPr>
          <p:nvPr/>
        </p:nvSpPr>
        <p:spPr bwMode="auto">
          <a:xfrm>
            <a:off x="1780443" y="1949450"/>
            <a:ext cx="9589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/>
              <a:t>订票单</a:t>
            </a:r>
          </a:p>
        </p:txBody>
      </p:sp>
      <p:sp>
        <p:nvSpPr>
          <p:cNvPr id="23570" name="TextBox 37"/>
          <p:cNvSpPr txBox="1">
            <a:spLocks noChangeArrowheads="1"/>
          </p:cNvSpPr>
          <p:nvPr/>
        </p:nvSpPr>
        <p:spPr bwMode="auto">
          <a:xfrm>
            <a:off x="4570536" y="1989138"/>
            <a:ext cx="7008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/>
              <a:t>航班</a:t>
            </a:r>
          </a:p>
        </p:txBody>
      </p:sp>
      <p:sp>
        <p:nvSpPr>
          <p:cNvPr id="23571" name="TextBox 38"/>
          <p:cNvSpPr txBox="1">
            <a:spLocks noChangeArrowheads="1"/>
          </p:cNvSpPr>
          <p:nvPr/>
        </p:nvSpPr>
        <p:spPr bwMode="auto">
          <a:xfrm>
            <a:off x="4125059" y="3213100"/>
            <a:ext cx="7008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/>
              <a:t>费用</a:t>
            </a:r>
          </a:p>
        </p:txBody>
      </p:sp>
    </p:spTree>
    <p:extLst>
      <p:ext uri="{BB962C8B-B14F-4D97-AF65-F5344CB8AC3E}">
        <p14:creationId xmlns:p14="http://schemas.microsoft.com/office/powerpoint/2010/main" val="363335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3982" y="549276"/>
            <a:ext cx="7576038" cy="5256213"/>
          </a:xfrm>
        </p:spPr>
        <p:txBody>
          <a:bodyPr/>
          <a:lstStyle/>
          <a:p>
            <a:pPr>
              <a:defRPr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简单银行取款应用描述：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FontTx/>
              <a:buNone/>
              <a:defRPr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储户将填好的取款单、存折交银行，银行做如下处理：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FontTx/>
              <a:buNone/>
              <a:defRPr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）审核并查对账目，将不合格的存折、取款单退回储户，合格的存折、取款单送取款处理。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FontTx/>
              <a:buNone/>
              <a:defRPr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）处理取款修改账目，将存折、利息单、结算清单及现金交储户，同时将取款单存档。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FontTx/>
              <a:buNone/>
              <a:defRPr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画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出银行取款处理数据流图。</a:t>
            </a:r>
            <a:endParaRPr lang="zh-CN" altLang="en-US" sz="28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88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2"/>
          <p:cNvSpPr>
            <a:spLocks noGrp="1"/>
          </p:cNvSpPr>
          <p:nvPr>
            <p:ph idx="1"/>
          </p:nvPr>
        </p:nvSpPr>
        <p:spPr>
          <a:xfrm>
            <a:off x="650631" y="908050"/>
            <a:ext cx="8229600" cy="4205288"/>
          </a:xfrm>
        </p:spPr>
        <p:txBody>
          <a:bodyPr>
            <a:normAutofit fontScale="92500" lnSpcReduction="20000"/>
          </a:bodyPr>
          <a:lstStyle/>
          <a:p>
            <a:pPr marL="0" indent="0">
              <a:buFontTx/>
              <a:buNone/>
            </a:pPr>
            <a:r>
              <a:rPr lang="zh-CN" altLang="en-US" smtClean="0"/>
              <a:t>第一步，画出关联数据流图。</a:t>
            </a:r>
            <a:endParaRPr lang="en-US" altLang="zh-CN" smtClean="0"/>
          </a:p>
          <a:p>
            <a:pPr marL="0" indent="0">
              <a:buFontTx/>
              <a:buNone/>
            </a:pPr>
            <a:endParaRPr lang="en-US" altLang="zh-CN" smtClean="0"/>
          </a:p>
          <a:p>
            <a:pPr marL="0" indent="0">
              <a:buFontTx/>
              <a:buNone/>
            </a:pPr>
            <a:endParaRPr lang="en-US" altLang="zh-CN" smtClean="0"/>
          </a:p>
          <a:p>
            <a:pPr marL="0" indent="0">
              <a:buFontTx/>
              <a:buNone/>
            </a:pPr>
            <a:endParaRPr lang="en-US" altLang="zh-CN" smtClean="0"/>
          </a:p>
          <a:p>
            <a:pPr marL="0" indent="0">
              <a:buFontTx/>
              <a:buNone/>
            </a:pPr>
            <a:endParaRPr lang="en-US" altLang="zh-CN" smtClean="0"/>
          </a:p>
          <a:p>
            <a:pPr marL="0" indent="0">
              <a:buFontTx/>
              <a:buNone/>
            </a:pPr>
            <a:endParaRPr lang="en-US" altLang="zh-CN" smtClean="0"/>
          </a:p>
          <a:p>
            <a:pPr marL="0" indent="0">
              <a:buFontTx/>
              <a:buNone/>
            </a:pPr>
            <a:r>
              <a:rPr lang="zh-CN" altLang="en-US" smtClean="0"/>
              <a:t>注意：现金是实物，不能作为数据流。</a:t>
            </a:r>
            <a:endParaRPr lang="en-US" altLang="zh-CN" smtClean="0"/>
          </a:p>
          <a:p>
            <a:pPr marL="0" indent="0">
              <a:buFontTx/>
              <a:buNone/>
            </a:pPr>
            <a:r>
              <a:rPr lang="zh-CN" altLang="en-US" smtClean="0"/>
              <a:t>储户为外部实体；取款系统为数据处理；取款单、存折等是数据流。</a:t>
            </a:r>
            <a:endParaRPr lang="en-US" altLang="zh-CN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24" y="1989138"/>
            <a:ext cx="7577504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646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6574" y="663575"/>
            <a:ext cx="8229600" cy="4205288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mtClean="0"/>
              <a:t>第二步，逐层分解加工，画出下层</a:t>
            </a:r>
            <a:r>
              <a:rPr lang="en-US" altLang="zh-CN" smtClean="0"/>
              <a:t>DFD</a:t>
            </a:r>
            <a:endParaRPr lang="zh-CN" altLang="en-US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36" y="1484313"/>
            <a:ext cx="7568711" cy="237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98636" y="4508501"/>
            <a:ext cx="7568711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sz="2400">
                <a:ea typeface="微软雅黑" pitchFamily="34" charset="-122"/>
              </a:rPr>
              <a:t>将取款系统这个数据处理分解为取款审核和取款处理，添加了账目库和取款记录两个数据存储。</a:t>
            </a:r>
          </a:p>
        </p:txBody>
      </p:sp>
    </p:spTree>
    <p:extLst>
      <p:ext uri="{BB962C8B-B14F-4D97-AF65-F5344CB8AC3E}">
        <p14:creationId xmlns:p14="http://schemas.microsoft.com/office/powerpoint/2010/main" val="371198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练习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983274" y="2119314"/>
            <a:ext cx="7310803" cy="3603625"/>
          </a:xfrm>
        </p:spPr>
        <p:txBody>
          <a:bodyPr/>
          <a:lstStyle/>
          <a:p>
            <a:r>
              <a:rPr lang="zh-CN" altLang="zh-CN" sz="2800" smtClean="0">
                <a:latin typeface="宋体" pitchFamily="2" charset="-122"/>
                <a:ea typeface="宋体" pitchFamily="2" charset="-122"/>
              </a:rPr>
              <a:t>为方便储户，某银行拟开发计算机储蓄系统。储户填写的存款单或取款单由业务员键入系统，如果是存款，系统记录存款人姓名、住址、存款类型、存款日期、利率等信息，并印出存款单给储户；如果是取款，系统计算利息并印出利息清单给储户。</a:t>
            </a:r>
            <a:endParaRPr lang="zh-CN" altLang="en-US" sz="2800" smtClean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449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952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927" y="980728"/>
            <a:ext cx="8242146" cy="4852282"/>
          </a:xfrm>
        </p:spPr>
      </p:pic>
    </p:spTree>
    <p:extLst>
      <p:ext uri="{BB962C8B-B14F-4D97-AF65-F5344CB8AC3E}">
        <p14:creationId xmlns:p14="http://schemas.microsoft.com/office/powerpoint/2010/main" val="15839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学生选课系统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在一个学生选课系统中，学生可以选择多门课程，每门课程都有课程名称、教师、上课时间和地点等信息。系统需要记录学生的选课信息，并在学期末提供成绩报告。请绘制该系统的数据流图。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156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细化需求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一个学生选课系统中，学生可以通过系统查询课程信息，包括课程名称、教师、上课时间和地点等。学生可以选择多门课程，系统需要记录学生的选课信息，并在学期末提供成绩报告。教师需要录入成绩。请绘制数据流图：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1600" y="4878873"/>
            <a:ext cx="132937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学生</a:t>
            </a:r>
            <a:endParaRPr lang="en-US" altLang="zh-CN" sz="2400" dirty="0" smtClean="0"/>
          </a:p>
          <a:p>
            <a:pPr algn="ctr"/>
            <a:r>
              <a:rPr lang="zh-CN" altLang="en-US" sz="2400" dirty="0"/>
              <a:t>教师</a:t>
            </a:r>
          </a:p>
        </p:txBody>
      </p:sp>
      <p:sp>
        <p:nvSpPr>
          <p:cNvPr id="5" name="椭圆 4"/>
          <p:cNvSpPr/>
          <p:nvPr/>
        </p:nvSpPr>
        <p:spPr>
          <a:xfrm>
            <a:off x="2699792" y="4626844"/>
            <a:ext cx="3168352" cy="1754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查询课程</a:t>
            </a:r>
            <a:endParaRPr lang="en-US" altLang="zh-CN" sz="2400" dirty="0" smtClean="0"/>
          </a:p>
          <a:p>
            <a:pPr algn="ctr"/>
            <a:r>
              <a:rPr lang="zh-CN" altLang="en-US" sz="2400" dirty="0" smtClean="0"/>
              <a:t>选课</a:t>
            </a:r>
            <a:endParaRPr lang="en-US" altLang="zh-CN" sz="2400" dirty="0" smtClean="0"/>
          </a:p>
          <a:p>
            <a:pPr algn="ctr"/>
            <a:r>
              <a:rPr lang="zh-CN" altLang="en-US" sz="2400" dirty="0" smtClean="0"/>
              <a:t>录入成绩</a:t>
            </a:r>
            <a:endParaRPr lang="en-US" altLang="zh-CN" sz="2400" dirty="0" smtClean="0"/>
          </a:p>
          <a:p>
            <a:pPr algn="ctr"/>
            <a:r>
              <a:rPr lang="zh-CN" altLang="en-US" sz="2400" dirty="0" smtClean="0"/>
              <a:t>生成成绩报告</a:t>
            </a:r>
            <a:endParaRPr lang="zh-CN" altLang="en-US" sz="2400" dirty="0"/>
          </a:p>
        </p:txBody>
      </p:sp>
      <p:sp>
        <p:nvSpPr>
          <p:cNvPr id="7" name="等于号 6"/>
          <p:cNvSpPr/>
          <p:nvPr/>
        </p:nvSpPr>
        <p:spPr>
          <a:xfrm>
            <a:off x="5868144" y="4212696"/>
            <a:ext cx="2448272" cy="224063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课程信息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选课信息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学生信息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60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2</TotalTime>
  <Words>591</Words>
  <Application>Microsoft Office PowerPoint</Application>
  <PresentationFormat>全屏显示(4:3)</PresentationFormat>
  <Paragraphs>65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龙腾四海</vt:lpstr>
      <vt:lpstr>数据流图DFD</vt:lpstr>
      <vt:lpstr>数据流图</vt:lpstr>
      <vt:lpstr>PowerPoint 演示文稿</vt:lpstr>
      <vt:lpstr>PowerPoint 演示文稿</vt:lpstr>
      <vt:lpstr>PowerPoint 演示文稿</vt:lpstr>
      <vt:lpstr>练习</vt:lpstr>
      <vt:lpstr>PowerPoint 演示文稿</vt:lpstr>
      <vt:lpstr>学生选课系统</vt:lpstr>
      <vt:lpstr>细化需求</vt:lpstr>
      <vt:lpstr>PowerPoint 演示文稿</vt:lpstr>
      <vt:lpstr>图书馆借阅系统</vt:lpstr>
      <vt:lpstr>PowerPoint 演示文稿</vt:lpstr>
      <vt:lpstr>酒店预订系统</vt:lpstr>
      <vt:lpstr>PowerPoint 演示文稿</vt:lpstr>
      <vt:lpstr>银行账户管理系统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数据流图DFD</dc:title>
  <dc:creator>zhang</dc:creator>
  <cp:lastModifiedBy>zhang</cp:lastModifiedBy>
  <cp:revision>1</cp:revision>
  <dcterms:created xsi:type="dcterms:W3CDTF">2024-05-12T14:23:04Z</dcterms:created>
  <dcterms:modified xsi:type="dcterms:W3CDTF">2024-05-12T14:25:20Z</dcterms:modified>
</cp:coreProperties>
</file>