
<file path=[Content_Types].xml><?xml version="1.0" encoding="utf-8"?>
<Types xmlns="http://schemas.openxmlformats.org/package/2006/content-types">
  <Default Extension="tmp" ContentType="image/png"/>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1"/>
  </p:sldMasterIdLst>
  <p:notesMasterIdLst>
    <p:notesMasterId r:id="rId64"/>
  </p:notesMasterIdLst>
  <p:handoutMasterIdLst>
    <p:handoutMasterId r:id="rId65"/>
  </p:handoutMasterIdLst>
  <p:sldIdLst>
    <p:sldId id="297" r:id="rId2"/>
    <p:sldId id="642" r:id="rId3"/>
    <p:sldId id="643" r:id="rId4"/>
    <p:sldId id="644" r:id="rId5"/>
    <p:sldId id="645" r:id="rId6"/>
    <p:sldId id="604" r:id="rId7"/>
    <p:sldId id="606" r:id="rId8"/>
    <p:sldId id="607" r:id="rId9"/>
    <p:sldId id="608" r:id="rId10"/>
    <p:sldId id="609" r:id="rId11"/>
    <p:sldId id="610" r:id="rId12"/>
    <p:sldId id="611" r:id="rId13"/>
    <p:sldId id="627" r:id="rId14"/>
    <p:sldId id="628" r:id="rId15"/>
    <p:sldId id="629" r:id="rId16"/>
    <p:sldId id="592" r:id="rId17"/>
    <p:sldId id="612" r:id="rId18"/>
    <p:sldId id="613" r:id="rId19"/>
    <p:sldId id="615" r:id="rId20"/>
    <p:sldId id="616" r:id="rId21"/>
    <p:sldId id="617" r:id="rId22"/>
    <p:sldId id="618" r:id="rId23"/>
    <p:sldId id="631" r:id="rId24"/>
    <p:sldId id="632" r:id="rId25"/>
    <p:sldId id="633" r:id="rId26"/>
    <p:sldId id="619" r:id="rId27"/>
    <p:sldId id="620" r:id="rId28"/>
    <p:sldId id="455" r:id="rId29"/>
    <p:sldId id="621" r:id="rId30"/>
    <p:sldId id="623" r:id="rId31"/>
    <p:sldId id="458" r:id="rId32"/>
    <p:sldId id="461" r:id="rId33"/>
    <p:sldId id="467" r:id="rId34"/>
    <p:sldId id="624" r:id="rId35"/>
    <p:sldId id="468" r:id="rId36"/>
    <p:sldId id="622" r:id="rId37"/>
    <p:sldId id="625" r:id="rId38"/>
    <p:sldId id="626" r:id="rId39"/>
    <p:sldId id="634" r:id="rId40"/>
    <p:sldId id="635" r:id="rId41"/>
    <p:sldId id="636" r:id="rId42"/>
    <p:sldId id="637" r:id="rId43"/>
    <p:sldId id="638" r:id="rId44"/>
    <p:sldId id="639" r:id="rId45"/>
    <p:sldId id="562" r:id="rId46"/>
    <p:sldId id="570" r:id="rId47"/>
    <p:sldId id="564" r:id="rId48"/>
    <p:sldId id="565" r:id="rId49"/>
    <p:sldId id="566" r:id="rId50"/>
    <p:sldId id="567" r:id="rId51"/>
    <p:sldId id="568" r:id="rId52"/>
    <p:sldId id="594" r:id="rId53"/>
    <p:sldId id="595" r:id="rId54"/>
    <p:sldId id="596" r:id="rId55"/>
    <p:sldId id="597" r:id="rId56"/>
    <p:sldId id="583" r:id="rId57"/>
    <p:sldId id="598" r:id="rId58"/>
    <p:sldId id="601" r:id="rId59"/>
    <p:sldId id="603" r:id="rId60"/>
    <p:sldId id="602" r:id="rId61"/>
    <p:sldId id="640" r:id="rId62"/>
    <p:sldId id="641" r:id="rId63"/>
  </p:sldIdLst>
  <p:sldSz cx="9144000" cy="6858000" type="screen4x3"/>
  <p:notesSz cx="6858000" cy="9144000"/>
  <p:defaultTextStyle>
    <a:defPPr>
      <a:defRPr lang="zh-CN"/>
    </a:defPPr>
    <a:lvl1pPr algn="l" rtl="0" fontAlgn="base">
      <a:spcBef>
        <a:spcPct val="0"/>
      </a:spcBef>
      <a:spcAft>
        <a:spcPct val="0"/>
      </a:spcAft>
      <a:defRPr sz="30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sz="30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sz="30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sz="30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sz="3000" kern="1200">
        <a:solidFill>
          <a:schemeClr val="tx1"/>
        </a:solidFill>
        <a:latin typeface="Tahoma" pitchFamily="34" charset="0"/>
        <a:ea typeface="宋体" pitchFamily="2" charset="-122"/>
        <a:cs typeface="+mn-cs"/>
      </a:defRPr>
    </a:lvl5pPr>
    <a:lvl6pPr marL="2286000" algn="l" defTabSz="914400" rtl="0" eaLnBrk="1" latinLnBrk="0" hangingPunct="1">
      <a:defRPr sz="3000" kern="1200">
        <a:solidFill>
          <a:schemeClr val="tx1"/>
        </a:solidFill>
        <a:latin typeface="Tahoma" pitchFamily="34" charset="0"/>
        <a:ea typeface="宋体" pitchFamily="2" charset="-122"/>
        <a:cs typeface="+mn-cs"/>
      </a:defRPr>
    </a:lvl6pPr>
    <a:lvl7pPr marL="2743200" algn="l" defTabSz="914400" rtl="0" eaLnBrk="1" latinLnBrk="0" hangingPunct="1">
      <a:defRPr sz="3000" kern="1200">
        <a:solidFill>
          <a:schemeClr val="tx1"/>
        </a:solidFill>
        <a:latin typeface="Tahoma" pitchFamily="34" charset="0"/>
        <a:ea typeface="宋体" pitchFamily="2" charset="-122"/>
        <a:cs typeface="+mn-cs"/>
      </a:defRPr>
    </a:lvl7pPr>
    <a:lvl8pPr marL="3200400" algn="l" defTabSz="914400" rtl="0" eaLnBrk="1" latinLnBrk="0" hangingPunct="1">
      <a:defRPr sz="3000" kern="1200">
        <a:solidFill>
          <a:schemeClr val="tx1"/>
        </a:solidFill>
        <a:latin typeface="Tahoma" pitchFamily="34" charset="0"/>
        <a:ea typeface="宋体" pitchFamily="2" charset="-122"/>
        <a:cs typeface="+mn-cs"/>
      </a:defRPr>
    </a:lvl8pPr>
    <a:lvl9pPr marL="3657600" algn="l" defTabSz="914400" rtl="0" eaLnBrk="1" latinLnBrk="0" hangingPunct="1">
      <a:defRPr sz="30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autoAdjust="0"/>
    <p:restoredTop sz="76121" autoAdjust="0"/>
  </p:normalViewPr>
  <p:slideViewPr>
    <p:cSldViewPr>
      <p:cViewPr>
        <p:scale>
          <a:sx n="63" d="100"/>
          <a:sy n="63" d="100"/>
        </p:scale>
        <p:origin x="-1336" y="1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6F3FA00-71E4-4D4A-9654-5663328799DA}" type="slidenum">
              <a:rPr lang="en-US" altLang="zh-CN"/>
              <a:pPr>
                <a:defRPr/>
              </a:pPr>
              <a:t>‹#›</a:t>
            </a:fld>
            <a:endParaRPr lang="en-US" altLang="zh-CN"/>
          </a:p>
        </p:txBody>
      </p:sp>
    </p:spTree>
    <p:extLst>
      <p:ext uri="{BB962C8B-B14F-4D97-AF65-F5344CB8AC3E}">
        <p14:creationId xmlns:p14="http://schemas.microsoft.com/office/powerpoint/2010/main" val="954407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smtClean="0"/>
            </a:lvl1pPr>
          </a:lstStyle>
          <a:p>
            <a:pPr>
              <a:defRPr/>
            </a:pPr>
            <a:endParaRPr lang="zh-CN" altLang="en-US"/>
          </a:p>
        </p:txBody>
      </p:sp>
      <p:sp>
        <p:nvSpPr>
          <p:cNvPr id="65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smtClean="0"/>
            </a:lvl1pPr>
          </a:lstStyle>
          <a:p>
            <a:pPr>
              <a:defRPr/>
            </a:pPr>
            <a:fld id="{BCFAF029-CED7-4780-90F0-390B26DFE28A}" type="datetimeFigureOut">
              <a:rPr lang="zh-CN" altLang="en-US"/>
              <a:pPr>
                <a:defRPr/>
              </a:pPr>
              <a:t>2024/05/19</a:t>
            </a:fld>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smtClean="0"/>
            </a:lvl1pPr>
          </a:lstStyle>
          <a:p>
            <a:pPr>
              <a:defRPr/>
            </a:pPr>
            <a:endParaRPr lang="en-US" altLang="zh-CN"/>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DC6E5629-2FF1-416D-A533-38DEB3CA8B6F}" type="slidenum">
              <a:rPr lang="zh-CN" altLang="en-US"/>
              <a:pPr>
                <a:defRPr/>
              </a:pPr>
              <a:t>‹#›</a:t>
            </a:fld>
            <a:endParaRPr lang="en-US" altLang="zh-CN"/>
          </a:p>
        </p:txBody>
      </p:sp>
    </p:spTree>
    <p:extLst>
      <p:ext uri="{BB962C8B-B14F-4D97-AF65-F5344CB8AC3E}">
        <p14:creationId xmlns:p14="http://schemas.microsoft.com/office/powerpoint/2010/main" val="10986377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r>
              <a:rPr lang="zh-CN" altLang="en-US" smtClean="0"/>
              <a:t>用例也是一种类，类之间的继承和被继承关系在用例之间也存在。子用例继承父用例的行为和含义；子用例还可以增加或覆盖父用例的行为；子用例可以出现在父用例出现的位置</a:t>
            </a:r>
          </a:p>
          <a:p>
            <a:pPr eaLnBrk="1" hangingPunct="1"/>
            <a:r>
              <a:rPr lang="zh-CN" altLang="en-US" smtClean="0"/>
              <a:t>用例之间的泛化关系用一条带有大的空心三角形箭头的有向实线表示</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pPr eaLnBrk="1" hangingPunct="1"/>
            <a:r>
              <a:rPr lang="zh-CN" altLang="en-US" b="1" smtClean="0">
                <a:solidFill>
                  <a:srgbClr val="FF0000"/>
                </a:solidFill>
              </a:rPr>
              <a:t>可以减少用例图中关联的个数，简化用例图</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pPr eaLnBrk="1" hangingPunct="1"/>
            <a:r>
              <a:rPr lang="en-US" altLang="zh-CN" smtClean="0"/>
              <a:t>1.</a:t>
            </a:r>
            <a:r>
              <a:rPr lang="zh-CN" altLang="en-US" smtClean="0"/>
              <a:t>学生发出选课请求。</a:t>
            </a:r>
          </a:p>
          <a:p>
            <a:pPr eaLnBrk="1" hangingPunct="1"/>
            <a:r>
              <a:rPr lang="en-US" altLang="zh-CN" smtClean="0"/>
              <a:t>2.</a:t>
            </a:r>
            <a:r>
              <a:rPr lang="zh-CN" altLang="en-US" smtClean="0"/>
              <a:t>系统展示选课登录界面</a:t>
            </a:r>
          </a:p>
          <a:p>
            <a:pPr eaLnBrk="1" hangingPunct="1"/>
            <a:r>
              <a:rPr lang="en-US" altLang="zh-CN" smtClean="0"/>
              <a:t>3.</a:t>
            </a:r>
            <a:r>
              <a:rPr lang="zh-CN" altLang="en-US" smtClean="0"/>
              <a:t>学生提交学号和密码</a:t>
            </a:r>
          </a:p>
          <a:p>
            <a:pPr eaLnBrk="1" hangingPunct="1"/>
            <a:r>
              <a:rPr lang="en-US" altLang="zh-CN" smtClean="0"/>
              <a:t>4.</a:t>
            </a:r>
            <a:r>
              <a:rPr lang="zh-CN" altLang="en-US" smtClean="0"/>
              <a:t>系统验证</a:t>
            </a:r>
          </a:p>
          <a:p>
            <a:pPr eaLnBrk="1" hangingPunct="1"/>
            <a:r>
              <a:rPr lang="en-US" altLang="zh-CN" smtClean="0"/>
              <a:t>5.</a:t>
            </a:r>
            <a:r>
              <a:rPr lang="zh-CN" altLang="en-US" smtClean="0"/>
              <a:t>系统展示选课主界面，显示所有课程信息</a:t>
            </a:r>
          </a:p>
          <a:p>
            <a:pPr eaLnBrk="1" hangingPunct="1"/>
            <a:r>
              <a:rPr lang="en-US" altLang="zh-CN" smtClean="0"/>
              <a:t>6.</a:t>
            </a:r>
            <a:r>
              <a:rPr lang="zh-CN" altLang="en-US" smtClean="0"/>
              <a:t>学生选择课程</a:t>
            </a:r>
          </a:p>
          <a:p>
            <a:pPr eaLnBrk="1" hangingPunct="1"/>
            <a:r>
              <a:rPr lang="en-US" altLang="zh-CN" smtClean="0"/>
              <a:t>7.</a:t>
            </a:r>
            <a:r>
              <a:rPr lang="zh-CN" altLang="en-US" smtClean="0"/>
              <a:t>系统验证课程是否可选</a:t>
            </a:r>
          </a:p>
          <a:p>
            <a:pPr eaLnBrk="1" hangingPunct="1"/>
            <a:r>
              <a:rPr lang="en-US" altLang="zh-CN" smtClean="0"/>
              <a:t>8.</a:t>
            </a:r>
            <a:r>
              <a:rPr lang="zh-CN" altLang="en-US" smtClean="0"/>
              <a:t>系统提示课程选择成功，提示学生交费。</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p:spPr>
        <p:txBody>
          <a:bodyPr/>
          <a:lstStyle/>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答</a:t>
            </a: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从捕获用户需求的角度考虑</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教材</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建议采用方法</a:t>
            </a:r>
            <a:r>
              <a:rPr lang="en-US" altLang="zh-CN" b="1" dirty="0" smtClean="0">
                <a:latin typeface="楷体_GB2312" pitchFamily="49" charset="-122"/>
                <a:ea typeface="楷体_GB2312" pitchFamily="49" charset="-122"/>
              </a:rPr>
              <a:t>1.</a:t>
            </a:r>
          </a:p>
          <a:p>
            <a:pPr eaLnBrk="1" hangingPunct="1">
              <a:lnSpc>
                <a:spcPct val="90000"/>
              </a:lnSpc>
              <a:buFont typeface="Wingdings" pitchFamily="2" charset="2"/>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采用方法</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的一个主要问题是限制了分析人员的思路</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虽然从用例</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图可以发现，对学生记录的操作有增加、修改和删除，但事实上，用</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户的真正目的可能不是对记录进行增加、修改或删除</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而是别的目的</a:t>
            </a:r>
            <a:r>
              <a:rPr lang="en-US" altLang="zh-CN" b="1" dirty="0" smtClean="0">
                <a:latin typeface="楷体_GB2312" pitchFamily="49" charset="-122"/>
                <a:ea typeface="楷体_GB2312" pitchFamily="49" charset="-122"/>
              </a:rPr>
              <a:t>.</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如学生转学这个要求</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虽然这个要求回涉及学生记录的增加、修改和</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删除</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但如果采用了方法</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有可能会忽视了学生转学这个真正的用户需</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求</a:t>
            </a:r>
            <a:r>
              <a:rPr lang="en-US" altLang="zh-CN" b="1" dirty="0" smtClean="0">
                <a:latin typeface="楷体_GB2312" pitchFamily="49" charset="-122"/>
                <a:ea typeface="楷体_GB2312" pitchFamily="49" charset="-122"/>
              </a:rPr>
              <a:t>.</a:t>
            </a:r>
          </a:p>
          <a:p>
            <a:pPr eaLnBrk="1" hangingPunct="1">
              <a:lnSpc>
                <a:spcPct val="90000"/>
              </a:lnSpc>
              <a:buFont typeface="Wingdings" pitchFamily="2" charset="2"/>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采用了方法</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的分析人员往往还是从数据处理的角度考虑</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而不是</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从捕获用户需求的角度考虑</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该例子是用例分析中一个典型的问题</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被</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称作</a:t>
            </a:r>
            <a:r>
              <a:rPr lang="en-US" altLang="zh-CN" b="1" dirty="0" smtClean="0">
                <a:latin typeface="楷体_GB2312" pitchFamily="49" charset="-122"/>
                <a:ea typeface="楷体_GB2312" pitchFamily="49" charset="-122"/>
              </a:rPr>
              <a:t>CRUD(</a:t>
            </a:r>
            <a:r>
              <a:rPr lang="en-US" altLang="zh-CN" b="1" dirty="0" err="1" smtClean="0">
                <a:latin typeface="楷体_GB2312" pitchFamily="49" charset="-122"/>
                <a:ea typeface="楷体_GB2312" pitchFamily="49" charset="-122"/>
              </a:rPr>
              <a:t>create,retrieve,update,delete</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问题</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解决着类问题的要</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点是从用例需求的角度考虑</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而非数据处理</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因此不大可能用到类似方</a:t>
            </a:r>
          </a:p>
          <a:p>
            <a:pPr eaLnBrk="1" hangingPunct="1">
              <a:lnSpc>
                <a:spcPct val="90000"/>
              </a:lnSpc>
              <a:buFont typeface="Wingdings" pitchFamily="2" charset="2"/>
              <a:buNone/>
            </a:pPr>
            <a:r>
              <a:rPr lang="zh-CN" altLang="en-US" b="1" dirty="0" smtClean="0">
                <a:latin typeface="楷体_GB2312" pitchFamily="49" charset="-122"/>
                <a:ea typeface="楷体_GB2312" pitchFamily="49" charset="-122"/>
              </a:rPr>
              <a:t>法</a:t>
            </a:r>
            <a:r>
              <a:rPr lang="en-US" altLang="zh-CN" b="1" dirty="0" smtClean="0">
                <a:latin typeface="楷体_GB2312" pitchFamily="49" charset="-122"/>
                <a:ea typeface="楷体_GB2312" pitchFamily="49" charset="-122"/>
              </a:rPr>
              <a:t>2</a:t>
            </a:r>
            <a:r>
              <a:rPr lang="zh-CN" altLang="en-US" b="1" dirty="0" smtClean="0">
                <a:latin typeface="楷体_GB2312" pitchFamily="49" charset="-122"/>
                <a:ea typeface="楷体_GB2312" pitchFamily="49" charset="-122"/>
              </a:rPr>
              <a:t>中的用例图了</a:t>
            </a:r>
            <a:r>
              <a:rPr lang="en-US" altLang="zh-CN" b="1" dirty="0" smtClean="0">
                <a:latin typeface="楷体_GB2312" pitchFamily="49" charset="-122"/>
                <a:ea typeface="楷体_GB2312" pitchFamily="49" charset="-122"/>
              </a:rPr>
              <a:t>.</a:t>
            </a:r>
            <a:endParaRPr lang="zh-CN" altLang="zh-CN" b="1" dirty="0" smtClean="0">
              <a:latin typeface="楷体_GB2312" pitchFamily="49" charset="-122"/>
              <a:ea typeface="楷体_GB2312" pitchFamily="49" charset="-122"/>
            </a:endParaRPr>
          </a:p>
          <a:p>
            <a:pPr eaLnBrk="1" hangingPunct="1"/>
            <a:endParaRPr lang="zh-CN" altLang="en-US" dirty="0" smtClean="0"/>
          </a:p>
        </p:txBody>
      </p:sp>
      <p:sp>
        <p:nvSpPr>
          <p:cNvPr id="78852" name="灯片编号占位符 3"/>
          <p:cNvSpPr>
            <a:spLocks noGrp="1"/>
          </p:cNvSpPr>
          <p:nvPr>
            <p:ph type="sldNum" sz="quarter" idx="5"/>
          </p:nvPr>
        </p:nvSpPr>
        <p:spPr>
          <a:noFill/>
        </p:spPr>
        <p:txBody>
          <a:bodyPr/>
          <a:lstStyle>
            <a:lvl1pPr eaLnBrk="0" hangingPunct="0">
              <a:defRPr sz="3000">
                <a:solidFill>
                  <a:schemeClr val="tx1"/>
                </a:solidFill>
                <a:latin typeface="Tahoma" pitchFamily="34" charset="0"/>
                <a:ea typeface="宋体" pitchFamily="2" charset="-122"/>
              </a:defRPr>
            </a:lvl1pPr>
            <a:lvl2pPr marL="742950" indent="-285750" eaLnBrk="0" hangingPunct="0">
              <a:defRPr sz="3000">
                <a:solidFill>
                  <a:schemeClr val="tx1"/>
                </a:solidFill>
                <a:latin typeface="Tahoma" pitchFamily="34" charset="0"/>
                <a:ea typeface="宋体" pitchFamily="2" charset="-122"/>
              </a:defRPr>
            </a:lvl2pPr>
            <a:lvl3pPr marL="1143000" indent="-228600" eaLnBrk="0" hangingPunct="0">
              <a:defRPr sz="3000">
                <a:solidFill>
                  <a:schemeClr val="tx1"/>
                </a:solidFill>
                <a:latin typeface="Tahoma" pitchFamily="34" charset="0"/>
                <a:ea typeface="宋体" pitchFamily="2" charset="-122"/>
              </a:defRPr>
            </a:lvl3pPr>
            <a:lvl4pPr marL="1600200" indent="-228600" eaLnBrk="0" hangingPunct="0">
              <a:defRPr sz="3000">
                <a:solidFill>
                  <a:schemeClr val="tx1"/>
                </a:solidFill>
                <a:latin typeface="Tahoma" pitchFamily="34" charset="0"/>
                <a:ea typeface="宋体" pitchFamily="2" charset="-122"/>
              </a:defRPr>
            </a:lvl4pPr>
            <a:lvl5pPr marL="2057400" indent="-228600" eaLnBrk="0" hangingPunct="0">
              <a:defRPr sz="30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sz="30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sz="30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sz="30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sz="3000">
                <a:solidFill>
                  <a:schemeClr val="tx1"/>
                </a:solidFill>
                <a:latin typeface="Tahoma" pitchFamily="34" charset="0"/>
                <a:ea typeface="宋体" pitchFamily="2" charset="-122"/>
              </a:defRPr>
            </a:lvl9pPr>
          </a:lstStyle>
          <a:p>
            <a:fld id="{3E6133FE-DC6C-4DDA-A677-80135F971FB3}" type="slidenum">
              <a:rPr lang="zh-CN" altLang="en-US" sz="1200"/>
              <a:pPr/>
              <a:t>56</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绘制用例图，包含散客、旅行社和酒店管理员作为参与者。</a:t>
            </a:r>
          </a:p>
          <a:p>
            <a:r>
              <a:rPr lang="zh-CN" altLang="en-US" dirty="0" smtClean="0"/>
              <a:t>使用泛化关系表示旅行社是用户的特殊类型，具有批量预订功能。</a:t>
            </a:r>
          </a:p>
          <a:p>
            <a:r>
              <a:rPr lang="zh-CN" altLang="en-US" dirty="0" smtClean="0"/>
              <a:t>使用关联关系表示参与者与预订房间的用例之间的交互。</a:t>
            </a:r>
          </a:p>
          <a:p>
            <a:r>
              <a:rPr lang="zh-CN" altLang="en-US" dirty="0" smtClean="0"/>
              <a:t>使用包含关系表示购买早餐服务是预订房间过程中的一个可选步骤。</a:t>
            </a:r>
          </a:p>
          <a:p>
            <a:r>
              <a:rPr lang="zh-CN" altLang="en-US" dirty="0" smtClean="0"/>
              <a:t>使用扩展关系表示在特定条件下（如用户为</a:t>
            </a:r>
            <a:r>
              <a:rPr lang="en-US" altLang="zh-CN" dirty="0" smtClean="0"/>
              <a:t>VIP</a:t>
            </a:r>
            <a:r>
              <a:rPr lang="zh-CN" altLang="en-US" dirty="0" smtClean="0"/>
              <a:t>），可以自动升级房间类型。</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DC6E5629-2FF1-416D-A533-38DEB3CA8B6F}" type="slidenum">
              <a:rPr lang="zh-CN" altLang="en-US" smtClean="0"/>
              <a:pPr>
                <a:defRPr/>
              </a:pPr>
              <a:t>61</a:t>
            </a:fld>
            <a:endParaRPr lang="en-US" altLang="zh-CN"/>
          </a:p>
        </p:txBody>
      </p:sp>
    </p:spTree>
    <p:extLst>
      <p:ext uri="{BB962C8B-B14F-4D97-AF65-F5344CB8AC3E}">
        <p14:creationId xmlns:p14="http://schemas.microsoft.com/office/powerpoint/2010/main" val="2539362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b="1">
                <a:solidFill>
                  <a:schemeClr val="tx1"/>
                </a:solidFill>
                <a:latin typeface="Tahoma" pitchFamily="34" charset="0"/>
                <a:ea typeface="宋体" pitchFamily="2" charset="-122"/>
              </a:defRPr>
            </a:lvl1pPr>
            <a:lvl2pPr marL="685817" indent="-263776" defTabSz="914423" eaLnBrk="0" hangingPunct="0">
              <a:defRPr kumimoji="1" sz="2200" b="1">
                <a:solidFill>
                  <a:schemeClr val="tx1"/>
                </a:solidFill>
                <a:latin typeface="Tahoma" pitchFamily="34" charset="0"/>
                <a:ea typeface="宋体" pitchFamily="2" charset="-122"/>
              </a:defRPr>
            </a:lvl2pPr>
            <a:lvl3pPr marL="1055103" indent="-211021" defTabSz="914423" eaLnBrk="0" hangingPunct="0">
              <a:defRPr kumimoji="1" sz="2200" b="1">
                <a:solidFill>
                  <a:schemeClr val="tx1"/>
                </a:solidFill>
                <a:latin typeface="Tahoma" pitchFamily="34" charset="0"/>
                <a:ea typeface="宋体" pitchFamily="2" charset="-122"/>
              </a:defRPr>
            </a:lvl3pPr>
            <a:lvl4pPr marL="1477145" indent="-211021" defTabSz="914423" eaLnBrk="0" hangingPunct="0">
              <a:defRPr kumimoji="1" sz="2200" b="1">
                <a:solidFill>
                  <a:schemeClr val="tx1"/>
                </a:solidFill>
                <a:latin typeface="Tahoma" pitchFamily="34" charset="0"/>
                <a:ea typeface="宋体" pitchFamily="2" charset="-122"/>
              </a:defRPr>
            </a:lvl4pPr>
            <a:lvl5pPr marL="1899186" indent="-211021" defTabSz="914423" eaLnBrk="0" hangingPunct="0">
              <a:defRPr kumimoji="1" sz="2200" b="1">
                <a:solidFill>
                  <a:schemeClr val="tx1"/>
                </a:solidFill>
                <a:latin typeface="Tahoma" pitchFamily="34" charset="0"/>
                <a:ea typeface="宋体" pitchFamily="2" charset="-122"/>
              </a:defRPr>
            </a:lvl5pPr>
            <a:lvl6pPr marL="2321227"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6pPr>
            <a:lvl7pPr marL="2743269"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7pPr>
            <a:lvl8pPr marL="3165310"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8pPr>
            <a:lvl9pPr marL="3587351"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9pPr>
          </a:lstStyle>
          <a:p>
            <a:pPr eaLnBrk="1" hangingPunct="1"/>
            <a:fld id="{CA211258-F8BD-457A-A466-C90C1BA0D1CA}" type="slidenum">
              <a:rPr lang="zh-CN" altLang="en-US" sz="1200" b="0">
                <a:latin typeface="Arial" charset="0"/>
              </a:rPr>
              <a:pPr eaLnBrk="1" hangingPunct="1"/>
              <a:t>12</a:t>
            </a:fld>
            <a:endParaRPr lang="en-US" altLang="zh-CN" sz="1200" b="0">
              <a:latin typeface="Arial" charset="0"/>
            </a:endParaRPr>
          </a:p>
        </p:txBody>
      </p:sp>
      <p:sp>
        <p:nvSpPr>
          <p:cNvPr id="141315" name="Rectangle 2"/>
          <p:cNvSpPr>
            <a:spLocks noGrp="1" noRot="1" noChangeAspect="1" noChangeArrowheads="1" noTextEdit="1"/>
          </p:cNvSpPr>
          <p:nvPr>
            <p:ph type="sldImg"/>
          </p:nvPr>
        </p:nvSpPr>
        <p:spPr>
          <a:xfrm>
            <a:off x="1143000" y="685800"/>
            <a:ext cx="4572000" cy="3429000"/>
          </a:xfrm>
          <a:ln/>
        </p:spPr>
      </p:sp>
      <p:sp>
        <p:nvSpPr>
          <p:cNvPr id="141316" name="Rectangle 3"/>
          <p:cNvSpPr>
            <a:spLocks noGrp="1" noChangeArrowheads="1"/>
          </p:cNvSpPr>
          <p:nvPr>
            <p:ph type="body" idx="1"/>
          </p:nvPr>
        </p:nvSpPr>
        <p:spPr>
          <a:xfrm>
            <a:off x="913991"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itchFamily="2" charset="-122"/>
              </a:rPr>
              <a:t>时间</a:t>
            </a:r>
          </a:p>
          <a:p>
            <a:pPr eaLnBrk="1" hangingPunct="1"/>
            <a:r>
              <a:rPr lang="zh-CN" altLang="en-US">
                <a:ea typeface="宋体" pitchFamily="2" charset="-122"/>
              </a:rPr>
              <a:t>气温不是，仅是一个条件</a:t>
            </a:r>
          </a:p>
          <a:p>
            <a:pPr eaLnBrk="1" hangingPunct="1"/>
            <a:endParaRPr lang="zh-CN" altLang="en-US">
              <a:ea typeface="宋体" pitchFamily="2" charset="-122"/>
            </a:endParaRPr>
          </a:p>
        </p:txBody>
      </p:sp>
    </p:spTree>
    <p:extLst>
      <p:ext uri="{BB962C8B-B14F-4D97-AF65-F5344CB8AC3E}">
        <p14:creationId xmlns:p14="http://schemas.microsoft.com/office/powerpoint/2010/main" val="159975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eaLnBrk="1" hangingPunct="1"/>
            <a:r>
              <a:rPr lang="zh-CN" altLang="en-US" sz="1300" b="1" smtClean="0"/>
              <a:t>，</a:t>
            </a:r>
          </a:p>
          <a:p>
            <a:pPr eaLnBrk="1" hangingPunct="1"/>
            <a:endParaRPr lang="zh-CN" altLang="en-US" sz="1300" b="1"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b="1">
                <a:solidFill>
                  <a:schemeClr val="tx1"/>
                </a:solidFill>
                <a:latin typeface="Tahoma" pitchFamily="34" charset="0"/>
                <a:ea typeface="宋体" pitchFamily="2" charset="-122"/>
              </a:defRPr>
            </a:lvl1pPr>
            <a:lvl2pPr marL="685817" indent="-263776" defTabSz="914423" eaLnBrk="0" hangingPunct="0">
              <a:defRPr kumimoji="1" sz="2200" b="1">
                <a:solidFill>
                  <a:schemeClr val="tx1"/>
                </a:solidFill>
                <a:latin typeface="Tahoma" pitchFamily="34" charset="0"/>
                <a:ea typeface="宋体" pitchFamily="2" charset="-122"/>
              </a:defRPr>
            </a:lvl2pPr>
            <a:lvl3pPr marL="1055103" indent="-211021" defTabSz="914423" eaLnBrk="0" hangingPunct="0">
              <a:defRPr kumimoji="1" sz="2200" b="1">
                <a:solidFill>
                  <a:schemeClr val="tx1"/>
                </a:solidFill>
                <a:latin typeface="Tahoma" pitchFamily="34" charset="0"/>
                <a:ea typeface="宋体" pitchFamily="2" charset="-122"/>
              </a:defRPr>
            </a:lvl3pPr>
            <a:lvl4pPr marL="1477145" indent="-211021" defTabSz="914423" eaLnBrk="0" hangingPunct="0">
              <a:defRPr kumimoji="1" sz="2200" b="1">
                <a:solidFill>
                  <a:schemeClr val="tx1"/>
                </a:solidFill>
                <a:latin typeface="Tahoma" pitchFamily="34" charset="0"/>
                <a:ea typeface="宋体" pitchFamily="2" charset="-122"/>
              </a:defRPr>
            </a:lvl4pPr>
            <a:lvl5pPr marL="1899186" indent="-211021" defTabSz="914423" eaLnBrk="0" hangingPunct="0">
              <a:defRPr kumimoji="1" sz="2200" b="1">
                <a:solidFill>
                  <a:schemeClr val="tx1"/>
                </a:solidFill>
                <a:latin typeface="Tahoma" pitchFamily="34" charset="0"/>
                <a:ea typeface="宋体" pitchFamily="2" charset="-122"/>
              </a:defRPr>
            </a:lvl5pPr>
            <a:lvl6pPr marL="2321227"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6pPr>
            <a:lvl7pPr marL="2743269"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7pPr>
            <a:lvl8pPr marL="3165310"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8pPr>
            <a:lvl9pPr marL="3587351"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9pPr>
          </a:lstStyle>
          <a:p>
            <a:pPr eaLnBrk="1" hangingPunct="1"/>
            <a:fld id="{301AB779-42F9-44DA-AD36-932B11CBE7D6}" type="slidenum">
              <a:rPr lang="zh-CN" altLang="en-US" sz="1200" b="0">
                <a:latin typeface="Arial" charset="0"/>
              </a:rPr>
              <a:pPr eaLnBrk="1" hangingPunct="1"/>
              <a:t>17</a:t>
            </a:fld>
            <a:endParaRPr lang="en-US" altLang="zh-CN" sz="1200" b="0">
              <a:latin typeface="Arial" charset="0"/>
            </a:endParaRPr>
          </a:p>
        </p:txBody>
      </p:sp>
      <p:sp>
        <p:nvSpPr>
          <p:cNvPr id="142339" name="Rectangle 2"/>
          <p:cNvSpPr>
            <a:spLocks noGrp="1" noRot="1" noChangeAspect="1" noChangeArrowheads="1" noTextEdit="1"/>
          </p:cNvSpPr>
          <p:nvPr>
            <p:ph type="sldImg"/>
          </p:nvPr>
        </p:nvSpPr>
        <p:spPr>
          <a:xfrm>
            <a:off x="1143000" y="685800"/>
            <a:ext cx="4572000" cy="3429000"/>
          </a:xfrm>
          <a:ln/>
        </p:spPr>
      </p:sp>
      <p:sp>
        <p:nvSpPr>
          <p:cNvPr id="142340" name="Rectangle 3"/>
          <p:cNvSpPr>
            <a:spLocks noGrp="1" noChangeArrowheads="1"/>
          </p:cNvSpPr>
          <p:nvPr>
            <p:ph type="body" idx="1"/>
          </p:nvPr>
        </p:nvSpPr>
        <p:spPr>
          <a:xfrm>
            <a:off x="913991"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itchFamily="2" charset="-122"/>
            </a:endParaRPr>
          </a:p>
        </p:txBody>
      </p:sp>
    </p:spTree>
    <p:extLst>
      <p:ext uri="{BB962C8B-B14F-4D97-AF65-F5344CB8AC3E}">
        <p14:creationId xmlns:p14="http://schemas.microsoft.com/office/powerpoint/2010/main" val="319729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b="1">
                <a:solidFill>
                  <a:schemeClr val="tx1"/>
                </a:solidFill>
                <a:latin typeface="Tahoma" pitchFamily="34" charset="0"/>
                <a:ea typeface="宋体" pitchFamily="2" charset="-122"/>
              </a:defRPr>
            </a:lvl1pPr>
            <a:lvl2pPr marL="685817" indent="-263776" defTabSz="914423" eaLnBrk="0" hangingPunct="0">
              <a:defRPr kumimoji="1" sz="2200" b="1">
                <a:solidFill>
                  <a:schemeClr val="tx1"/>
                </a:solidFill>
                <a:latin typeface="Tahoma" pitchFamily="34" charset="0"/>
                <a:ea typeface="宋体" pitchFamily="2" charset="-122"/>
              </a:defRPr>
            </a:lvl2pPr>
            <a:lvl3pPr marL="1055103" indent="-211021" defTabSz="914423" eaLnBrk="0" hangingPunct="0">
              <a:defRPr kumimoji="1" sz="2200" b="1">
                <a:solidFill>
                  <a:schemeClr val="tx1"/>
                </a:solidFill>
                <a:latin typeface="Tahoma" pitchFamily="34" charset="0"/>
                <a:ea typeface="宋体" pitchFamily="2" charset="-122"/>
              </a:defRPr>
            </a:lvl3pPr>
            <a:lvl4pPr marL="1477145" indent="-211021" defTabSz="914423" eaLnBrk="0" hangingPunct="0">
              <a:defRPr kumimoji="1" sz="2200" b="1">
                <a:solidFill>
                  <a:schemeClr val="tx1"/>
                </a:solidFill>
                <a:latin typeface="Tahoma" pitchFamily="34" charset="0"/>
                <a:ea typeface="宋体" pitchFamily="2" charset="-122"/>
              </a:defRPr>
            </a:lvl4pPr>
            <a:lvl5pPr marL="1899186" indent="-211021" defTabSz="914423" eaLnBrk="0" hangingPunct="0">
              <a:defRPr kumimoji="1" sz="2200" b="1">
                <a:solidFill>
                  <a:schemeClr val="tx1"/>
                </a:solidFill>
                <a:latin typeface="Tahoma" pitchFamily="34" charset="0"/>
                <a:ea typeface="宋体" pitchFamily="2" charset="-122"/>
              </a:defRPr>
            </a:lvl5pPr>
            <a:lvl6pPr marL="2321227"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6pPr>
            <a:lvl7pPr marL="2743269"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7pPr>
            <a:lvl8pPr marL="3165310"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8pPr>
            <a:lvl9pPr marL="3587351"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9pPr>
          </a:lstStyle>
          <a:p>
            <a:pPr eaLnBrk="1" hangingPunct="1"/>
            <a:fld id="{77400EF7-CB98-41CC-B99D-6AE26E71F366}" type="slidenum">
              <a:rPr lang="zh-CN" altLang="en-US" sz="1200" b="0">
                <a:latin typeface="Arial" charset="0"/>
              </a:rPr>
              <a:pPr eaLnBrk="1" hangingPunct="1"/>
              <a:t>18</a:t>
            </a:fld>
            <a:endParaRPr lang="en-US" altLang="zh-CN" sz="1200" b="0">
              <a:latin typeface="Arial" charset="0"/>
            </a:endParaRPr>
          </a:p>
        </p:txBody>
      </p:sp>
      <p:sp>
        <p:nvSpPr>
          <p:cNvPr id="143363" name="Rectangle 2"/>
          <p:cNvSpPr>
            <a:spLocks noGrp="1" noRot="1" noChangeAspect="1" noChangeArrowheads="1" noTextEdit="1"/>
          </p:cNvSpPr>
          <p:nvPr>
            <p:ph type="sldImg"/>
          </p:nvPr>
        </p:nvSpPr>
        <p:spPr>
          <a:xfrm>
            <a:off x="1143000" y="685800"/>
            <a:ext cx="4572000" cy="3429000"/>
          </a:xfrm>
          <a:ln/>
        </p:spPr>
      </p:sp>
      <p:sp>
        <p:nvSpPr>
          <p:cNvPr id="143364" name="Rectangle 3"/>
          <p:cNvSpPr>
            <a:spLocks noGrp="1" noChangeArrowheads="1"/>
          </p:cNvSpPr>
          <p:nvPr>
            <p:ph type="body" idx="1"/>
          </p:nvPr>
        </p:nvSpPr>
        <p:spPr>
          <a:xfrm>
            <a:off x="913991"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itchFamily="2" charset="-122"/>
            </a:endParaRPr>
          </a:p>
        </p:txBody>
      </p:sp>
    </p:spTree>
    <p:extLst>
      <p:ext uri="{BB962C8B-B14F-4D97-AF65-F5344CB8AC3E}">
        <p14:creationId xmlns:p14="http://schemas.microsoft.com/office/powerpoint/2010/main" val="396907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23" eaLnBrk="0" hangingPunct="0">
              <a:defRPr kumimoji="1" sz="2200" b="1">
                <a:solidFill>
                  <a:schemeClr val="tx1"/>
                </a:solidFill>
                <a:latin typeface="Tahoma" pitchFamily="34" charset="0"/>
                <a:ea typeface="宋体" pitchFamily="2" charset="-122"/>
              </a:defRPr>
            </a:lvl1pPr>
            <a:lvl2pPr marL="685817" indent="-263776" defTabSz="914423" eaLnBrk="0" hangingPunct="0">
              <a:defRPr kumimoji="1" sz="2200" b="1">
                <a:solidFill>
                  <a:schemeClr val="tx1"/>
                </a:solidFill>
                <a:latin typeface="Tahoma" pitchFamily="34" charset="0"/>
                <a:ea typeface="宋体" pitchFamily="2" charset="-122"/>
              </a:defRPr>
            </a:lvl2pPr>
            <a:lvl3pPr marL="1055103" indent="-211021" defTabSz="914423" eaLnBrk="0" hangingPunct="0">
              <a:defRPr kumimoji="1" sz="2200" b="1">
                <a:solidFill>
                  <a:schemeClr val="tx1"/>
                </a:solidFill>
                <a:latin typeface="Tahoma" pitchFamily="34" charset="0"/>
                <a:ea typeface="宋体" pitchFamily="2" charset="-122"/>
              </a:defRPr>
            </a:lvl3pPr>
            <a:lvl4pPr marL="1477145" indent="-211021" defTabSz="914423" eaLnBrk="0" hangingPunct="0">
              <a:defRPr kumimoji="1" sz="2200" b="1">
                <a:solidFill>
                  <a:schemeClr val="tx1"/>
                </a:solidFill>
                <a:latin typeface="Tahoma" pitchFamily="34" charset="0"/>
                <a:ea typeface="宋体" pitchFamily="2" charset="-122"/>
              </a:defRPr>
            </a:lvl4pPr>
            <a:lvl5pPr marL="1899186" indent="-211021" defTabSz="914423" eaLnBrk="0" hangingPunct="0">
              <a:defRPr kumimoji="1" sz="2200" b="1">
                <a:solidFill>
                  <a:schemeClr val="tx1"/>
                </a:solidFill>
                <a:latin typeface="Tahoma" pitchFamily="34" charset="0"/>
                <a:ea typeface="宋体" pitchFamily="2" charset="-122"/>
              </a:defRPr>
            </a:lvl5pPr>
            <a:lvl6pPr marL="2321227"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6pPr>
            <a:lvl7pPr marL="2743269"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7pPr>
            <a:lvl8pPr marL="3165310"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8pPr>
            <a:lvl9pPr marL="3587351" indent="-211021" defTabSz="914423" eaLnBrk="0" fontAlgn="base" hangingPunct="0">
              <a:spcBef>
                <a:spcPct val="0"/>
              </a:spcBef>
              <a:spcAft>
                <a:spcPct val="0"/>
              </a:spcAft>
              <a:defRPr kumimoji="1" sz="2200" b="1">
                <a:solidFill>
                  <a:schemeClr val="tx1"/>
                </a:solidFill>
                <a:latin typeface="Tahoma" pitchFamily="34" charset="0"/>
                <a:ea typeface="宋体" pitchFamily="2" charset="-122"/>
              </a:defRPr>
            </a:lvl9pPr>
          </a:lstStyle>
          <a:p>
            <a:pPr eaLnBrk="1" hangingPunct="1"/>
            <a:fld id="{D38B8112-C754-4337-BFE8-32271EC274B2}" type="slidenum">
              <a:rPr lang="zh-CN" altLang="en-US" sz="1200" b="0">
                <a:latin typeface="Arial" charset="0"/>
              </a:rPr>
              <a:pPr eaLnBrk="1" hangingPunct="1"/>
              <a:t>26</a:t>
            </a:fld>
            <a:endParaRPr lang="en-US" altLang="zh-CN" sz="1200" b="0">
              <a:latin typeface="Arial" charset="0"/>
            </a:endParaRPr>
          </a:p>
        </p:txBody>
      </p:sp>
      <p:sp>
        <p:nvSpPr>
          <p:cNvPr id="144387" name="Rectangle 2"/>
          <p:cNvSpPr>
            <a:spLocks noGrp="1" noRot="1" noChangeAspect="1" noChangeArrowheads="1" noTextEdit="1"/>
          </p:cNvSpPr>
          <p:nvPr>
            <p:ph type="sldImg"/>
          </p:nvPr>
        </p:nvSpPr>
        <p:spPr>
          <a:xfrm>
            <a:off x="1143000" y="685800"/>
            <a:ext cx="4572000" cy="3429000"/>
          </a:xfrm>
          <a:ln/>
        </p:spPr>
      </p:sp>
      <p:sp>
        <p:nvSpPr>
          <p:cNvPr id="144388" name="Rectangle 3"/>
          <p:cNvSpPr>
            <a:spLocks noGrp="1" noChangeArrowheads="1"/>
          </p:cNvSpPr>
          <p:nvPr>
            <p:ph type="body" idx="1"/>
          </p:nvPr>
        </p:nvSpPr>
        <p:spPr>
          <a:xfrm>
            <a:off x="913991" y="4342939"/>
            <a:ext cx="5030018" cy="4114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itchFamily="2" charset="-122"/>
            </a:endParaRPr>
          </a:p>
        </p:txBody>
      </p:sp>
    </p:spTree>
    <p:extLst>
      <p:ext uri="{BB962C8B-B14F-4D97-AF65-F5344CB8AC3E}">
        <p14:creationId xmlns:p14="http://schemas.microsoft.com/office/powerpoint/2010/main" val="86857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eaLnBrk="1" hangingPunct="1"/>
            <a:endParaRPr lang="zh-CN" altLang="en-US" b="1"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r>
              <a:rPr lang="zh-CN" altLang="en-US" smtClean="0"/>
              <a:t>运用包含关系，通过把公共的行为放到他自己的一个用例中，可以避免描述相同的事件流。</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pPr eaLnBrk="1" hangingPunct="1"/>
            <a:r>
              <a:rPr kumimoji="1" lang="zh-CN" altLang="en-US" b="1" smtClean="0">
                <a:latin typeface="Times New Roman" pitchFamily="18" charset="0"/>
                <a:ea typeface="楷体_GB2312" pitchFamily="49" charset="-122"/>
              </a:rPr>
              <a:t>汽车租赁系统用例图</a:t>
            </a:r>
            <a:r>
              <a:rPr kumimoji="1" lang="en-US" altLang="zh-CN" b="1" smtClean="0">
                <a:latin typeface="Times New Roman" pitchFamily="18" charset="0"/>
                <a:ea typeface="楷体_GB2312" pitchFamily="49" charset="-122"/>
              </a:rPr>
              <a:t>(</a:t>
            </a:r>
            <a:r>
              <a:rPr kumimoji="1" lang="zh-CN" altLang="en-US" b="1" smtClean="0">
                <a:latin typeface="Times New Roman" pitchFamily="18" charset="0"/>
                <a:ea typeface="楷体_GB2312" pitchFamily="49" charset="-122"/>
              </a:rPr>
              <a:t>部分</a:t>
            </a:r>
            <a:r>
              <a:rPr kumimoji="1" lang="en-US" altLang="zh-CN" b="1" smtClean="0">
                <a:latin typeface="Times New Roman" pitchFamily="18" charset="0"/>
                <a:ea typeface="楷体_GB2312" pitchFamily="49" charset="-122"/>
              </a:rPr>
              <a:t>)</a:t>
            </a:r>
            <a:r>
              <a:rPr kumimoji="1" lang="zh-CN" altLang="en-US" b="1" smtClean="0">
                <a:latin typeface="Times New Roman" pitchFamily="18" charset="0"/>
                <a:ea typeface="楷体_GB2312" pitchFamily="49" charset="-122"/>
              </a:rPr>
              <a:t>。基本用例是“还车”，扩展用例是“交纳罚金”。如果一切顺利汽车可以被归还，那么执行“还车”用例即可。但是如果超过了还车的时间或汽车受损，按照规定客户要交纳一定的罚金，这时就不能执行提供的常规动作。因此可以在用例“还车”中增加扩展点，即特定条件为超时或损坏，如果满足条件，将执行扩展用例“交纳罚金” 。</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a:p>
          </p:txBody>
        </p:sp>
      </p:grpSp>
      <p:sp>
        <p:nvSpPr>
          <p:cNvPr id="41996"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4199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A69BEDD1-4FFD-4C5E-8408-380D1B36BB9C}" type="slidenum">
              <a:rPr lang="en-US" altLang="zh-CN"/>
              <a:pPr>
                <a:defRPr/>
              </a:pPr>
              <a:t>‹#›</a:t>
            </a:fld>
            <a:endParaRPr lang="en-US" altLang="zh-CN"/>
          </a:p>
        </p:txBody>
      </p:sp>
    </p:spTree>
    <p:extLst>
      <p:ext uri="{BB962C8B-B14F-4D97-AF65-F5344CB8AC3E}">
        <p14:creationId xmlns:p14="http://schemas.microsoft.com/office/powerpoint/2010/main" val="3819920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50026C4-5961-46B7-BADF-3D5F34D645DC}" type="slidenum">
              <a:rPr lang="en-US" altLang="zh-CN"/>
              <a:pPr>
                <a:defRPr/>
              </a:pPr>
              <a:t>‹#›</a:t>
            </a:fld>
            <a:endParaRPr lang="en-US" altLang="zh-CN"/>
          </a:p>
        </p:txBody>
      </p:sp>
    </p:spTree>
    <p:extLst>
      <p:ext uri="{BB962C8B-B14F-4D97-AF65-F5344CB8AC3E}">
        <p14:creationId xmlns:p14="http://schemas.microsoft.com/office/powerpoint/2010/main" val="44865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6725" y="333375"/>
            <a:ext cx="2019300" cy="5194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55650" y="333375"/>
            <a:ext cx="5908675" cy="5194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8C35B04-C8CF-460E-871F-1C6D5BCE1E76}" type="slidenum">
              <a:rPr lang="en-US" altLang="zh-CN"/>
              <a:pPr>
                <a:defRPr/>
              </a:pPr>
              <a:t>‹#›</a:t>
            </a:fld>
            <a:endParaRPr lang="en-US" altLang="zh-CN"/>
          </a:p>
        </p:txBody>
      </p:sp>
    </p:spTree>
    <p:extLst>
      <p:ext uri="{BB962C8B-B14F-4D97-AF65-F5344CB8AC3E}">
        <p14:creationId xmlns:p14="http://schemas.microsoft.com/office/powerpoint/2010/main" val="975770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42988" y="333375"/>
            <a:ext cx="7793037" cy="623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412875"/>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412875"/>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8793855-6DB1-46B0-8514-494C5A0F8718}" type="slidenum">
              <a:rPr lang="en-US" altLang="zh-CN"/>
              <a:pPr>
                <a:defRPr/>
              </a:pPr>
              <a:t>‹#›</a:t>
            </a:fld>
            <a:endParaRPr lang="en-US" altLang="zh-CN"/>
          </a:p>
        </p:txBody>
      </p:sp>
    </p:spTree>
    <p:extLst>
      <p:ext uri="{BB962C8B-B14F-4D97-AF65-F5344CB8AC3E}">
        <p14:creationId xmlns:p14="http://schemas.microsoft.com/office/powerpoint/2010/main" val="3340552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70073E0-FB12-4FD4-944B-BBF45CB2C222}" type="slidenum">
              <a:rPr lang="en-US" altLang="zh-CN"/>
              <a:pPr>
                <a:defRPr/>
              </a:pPr>
              <a:t>‹#›</a:t>
            </a:fld>
            <a:endParaRPr lang="en-US" altLang="zh-CN"/>
          </a:p>
        </p:txBody>
      </p:sp>
    </p:spTree>
    <p:extLst>
      <p:ext uri="{BB962C8B-B14F-4D97-AF65-F5344CB8AC3E}">
        <p14:creationId xmlns:p14="http://schemas.microsoft.com/office/powerpoint/2010/main" val="321661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DE81E987-0B83-45B1-ACB9-17B4C33CAF6C}" type="slidenum">
              <a:rPr lang="en-US" altLang="zh-CN"/>
              <a:pPr>
                <a:defRPr/>
              </a:pPr>
              <a:t>‹#›</a:t>
            </a:fld>
            <a:endParaRPr lang="en-US" altLang="zh-CN"/>
          </a:p>
        </p:txBody>
      </p:sp>
    </p:spTree>
    <p:extLst>
      <p:ext uri="{BB962C8B-B14F-4D97-AF65-F5344CB8AC3E}">
        <p14:creationId xmlns:p14="http://schemas.microsoft.com/office/powerpoint/2010/main" val="44053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4128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4128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DF05A51C-3827-4907-BBD4-DF8F2595D348}" type="slidenum">
              <a:rPr lang="en-US" altLang="zh-CN"/>
              <a:pPr>
                <a:defRPr/>
              </a:pPr>
              <a:t>‹#›</a:t>
            </a:fld>
            <a:endParaRPr lang="en-US" altLang="zh-CN"/>
          </a:p>
        </p:txBody>
      </p:sp>
    </p:spTree>
    <p:extLst>
      <p:ext uri="{BB962C8B-B14F-4D97-AF65-F5344CB8AC3E}">
        <p14:creationId xmlns:p14="http://schemas.microsoft.com/office/powerpoint/2010/main" val="417990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ED12290-4657-43DE-8F72-82BDF2785770}" type="slidenum">
              <a:rPr lang="en-US" altLang="zh-CN"/>
              <a:pPr>
                <a:defRPr/>
              </a:pPr>
              <a:t>‹#›</a:t>
            </a:fld>
            <a:endParaRPr lang="en-US" altLang="zh-CN"/>
          </a:p>
        </p:txBody>
      </p:sp>
    </p:spTree>
    <p:extLst>
      <p:ext uri="{BB962C8B-B14F-4D97-AF65-F5344CB8AC3E}">
        <p14:creationId xmlns:p14="http://schemas.microsoft.com/office/powerpoint/2010/main" val="1077718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E75DCC15-69C6-4E3E-AFF2-21B844A4B3AD}" type="slidenum">
              <a:rPr lang="en-US" altLang="zh-CN"/>
              <a:pPr>
                <a:defRPr/>
              </a:pPr>
              <a:t>‹#›</a:t>
            </a:fld>
            <a:endParaRPr lang="en-US" altLang="zh-CN"/>
          </a:p>
        </p:txBody>
      </p:sp>
    </p:spTree>
    <p:extLst>
      <p:ext uri="{BB962C8B-B14F-4D97-AF65-F5344CB8AC3E}">
        <p14:creationId xmlns:p14="http://schemas.microsoft.com/office/powerpoint/2010/main" val="2409520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7B2494AD-7E7A-44AE-987A-059A060B424B}" type="slidenum">
              <a:rPr lang="en-US" altLang="zh-CN"/>
              <a:pPr>
                <a:defRPr/>
              </a:pPr>
              <a:t>‹#›</a:t>
            </a:fld>
            <a:endParaRPr lang="en-US" altLang="zh-CN"/>
          </a:p>
        </p:txBody>
      </p:sp>
    </p:spTree>
    <p:extLst>
      <p:ext uri="{BB962C8B-B14F-4D97-AF65-F5344CB8AC3E}">
        <p14:creationId xmlns:p14="http://schemas.microsoft.com/office/powerpoint/2010/main" val="2211313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BCDB734-53FF-4B60-8D55-54B8834B2A82}" type="slidenum">
              <a:rPr lang="en-US" altLang="zh-CN"/>
              <a:pPr>
                <a:defRPr/>
              </a:pPr>
              <a:t>‹#›</a:t>
            </a:fld>
            <a:endParaRPr lang="en-US" altLang="zh-CN"/>
          </a:p>
        </p:txBody>
      </p:sp>
    </p:spTree>
    <p:extLst>
      <p:ext uri="{BB962C8B-B14F-4D97-AF65-F5344CB8AC3E}">
        <p14:creationId xmlns:p14="http://schemas.microsoft.com/office/powerpoint/2010/main" val="2542176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AD5C819-D589-4C7B-BE02-CE604DB091AC}" type="slidenum">
              <a:rPr lang="en-US" altLang="zh-CN"/>
              <a:pPr>
                <a:defRPr/>
              </a:pPr>
              <a:t>‹#›</a:t>
            </a:fld>
            <a:endParaRPr lang="en-US" altLang="zh-CN"/>
          </a:p>
        </p:txBody>
      </p:sp>
    </p:spTree>
    <p:extLst>
      <p:ext uri="{BB962C8B-B14F-4D97-AF65-F5344CB8AC3E}">
        <p14:creationId xmlns:p14="http://schemas.microsoft.com/office/powerpoint/2010/main" val="141181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290513" y="369888"/>
            <a:ext cx="438150" cy="47466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7" name="Rectangle 3"/>
          <p:cNvSpPr>
            <a:spLocks noChangeArrowheads="1"/>
          </p:cNvSpPr>
          <p:nvPr/>
        </p:nvSpPr>
        <p:spPr bwMode="ltGray">
          <a:xfrm>
            <a:off x="673100" y="36988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8" name="Rectangle 4"/>
          <p:cNvSpPr>
            <a:spLocks noChangeArrowheads="1"/>
          </p:cNvSpPr>
          <p:nvPr/>
        </p:nvSpPr>
        <p:spPr bwMode="ltGray">
          <a:xfrm>
            <a:off x="414338" y="792163"/>
            <a:ext cx="422275" cy="47466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29" name="Rectangle 5"/>
          <p:cNvSpPr>
            <a:spLocks noChangeArrowheads="1"/>
          </p:cNvSpPr>
          <p:nvPr/>
        </p:nvSpPr>
        <p:spPr bwMode="ltGray">
          <a:xfrm>
            <a:off x="784225" y="79216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0" name="Rectangle 6"/>
          <p:cNvSpPr>
            <a:spLocks noChangeArrowheads="1"/>
          </p:cNvSpPr>
          <p:nvPr/>
        </p:nvSpPr>
        <p:spPr bwMode="ltGray">
          <a:xfrm>
            <a:off x="0" y="71913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1" name="Rectangle 7"/>
          <p:cNvSpPr>
            <a:spLocks noChangeArrowheads="1"/>
          </p:cNvSpPr>
          <p:nvPr/>
        </p:nvSpPr>
        <p:spPr bwMode="gray">
          <a:xfrm>
            <a:off x="635000" y="261938"/>
            <a:ext cx="31750" cy="10525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2" name="Rectangle 8"/>
          <p:cNvSpPr>
            <a:spLocks noChangeArrowheads="1"/>
          </p:cNvSpPr>
          <p:nvPr/>
        </p:nvSpPr>
        <p:spPr bwMode="gray">
          <a:xfrm>
            <a:off x="315913" y="105251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zh-CN" altLang="zh-CN" sz="2400"/>
          </a:p>
        </p:txBody>
      </p:sp>
      <p:sp>
        <p:nvSpPr>
          <p:cNvPr id="1033" name="Rectangle 9"/>
          <p:cNvSpPr>
            <a:spLocks noGrp="1" noChangeArrowheads="1"/>
          </p:cNvSpPr>
          <p:nvPr>
            <p:ph type="title"/>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755650" y="1412875"/>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097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4097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4097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485EF968-17E8-4AEE-914B-3684E7F0C8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14.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1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24.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25.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16.xml"/><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45.xml"/><Relationship Id="rId5" Type="http://schemas.openxmlformats.org/officeDocument/2006/relationships/slide" Target="slide33.xml"/><Relationship Id="rId4" Type="http://schemas.openxmlformats.org/officeDocument/2006/relationships/slide" Target="slide3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4.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0.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41.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42.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43.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44.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algn="ctr" eaLnBrk="1" hangingPunct="1"/>
            <a:r>
              <a:rPr lang="zh-CN" altLang="en-US" b="1" smtClean="0"/>
              <a:t> 用例图</a:t>
            </a: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AAF5743-4E41-4655-92F1-0D6EC2D617A6}" type="slidenum">
              <a:rPr lang="en-US" altLang="zh-CN" sz="1200" b="0">
                <a:solidFill>
                  <a:srgbClr val="4D4D4D"/>
                </a:solidFill>
                <a:latin typeface="Arial" charset="0"/>
              </a:rPr>
              <a:pPr eaLnBrk="1" hangingPunct="1"/>
              <a:t>10</a:t>
            </a:fld>
            <a:r>
              <a:rPr lang="en-US" altLang="zh-CN" sz="1200" b="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a:t>参与者的命名</a:t>
            </a:r>
            <a:endParaRPr lang="en-US" altLang="zh-CN"/>
          </a:p>
        </p:txBody>
      </p:sp>
      <p:sp>
        <p:nvSpPr>
          <p:cNvPr id="48132" name="Rectangle 3"/>
          <p:cNvSpPr>
            <a:spLocks noGrp="1" noChangeArrowheads="1"/>
          </p:cNvSpPr>
          <p:nvPr>
            <p:ph type="body" idx="1"/>
          </p:nvPr>
        </p:nvSpPr>
        <p:spPr/>
        <p:txBody>
          <a:bodyPr/>
          <a:lstStyle/>
          <a:p>
            <a:pPr eaLnBrk="1" hangingPunct="1">
              <a:lnSpc>
                <a:spcPct val="90000"/>
              </a:lnSpc>
            </a:pPr>
            <a:r>
              <a:rPr lang="zh-CN" altLang="en-US"/>
              <a:t>对参与者赋予能更好地表达其角色</a:t>
            </a:r>
            <a:r>
              <a:rPr lang="en-US" altLang="zh-CN"/>
              <a:t>(</a:t>
            </a:r>
            <a:r>
              <a:rPr lang="zh-CN" altLang="en-US"/>
              <a:t>作用</a:t>
            </a:r>
            <a:r>
              <a:rPr lang="en-US" altLang="zh-CN"/>
              <a:t>)</a:t>
            </a:r>
            <a:r>
              <a:rPr lang="zh-CN" altLang="en-US"/>
              <a:t>的名称</a:t>
            </a:r>
          </a:p>
          <a:p>
            <a:pPr lvl="1" eaLnBrk="1" hangingPunct="1">
              <a:lnSpc>
                <a:spcPct val="90000"/>
              </a:lnSpc>
            </a:pPr>
            <a:r>
              <a:rPr lang="zh-CN" altLang="en-US"/>
              <a:t>不好的参与者命名的例子：用职务名称和个人姓名来命名</a:t>
            </a:r>
          </a:p>
          <a:p>
            <a:pPr lvl="2" eaLnBrk="1" hangingPunct="1">
              <a:lnSpc>
                <a:spcPct val="90000"/>
              </a:lnSpc>
            </a:pPr>
            <a:r>
              <a:rPr lang="zh-CN" altLang="en-US"/>
              <a:t>例如，张三、老李、校长、科长</a:t>
            </a:r>
            <a:r>
              <a:rPr lang="en-US" altLang="zh-CN"/>
              <a:t>…</a:t>
            </a:r>
          </a:p>
          <a:p>
            <a:pPr lvl="2" eaLnBrk="1" hangingPunct="1">
              <a:lnSpc>
                <a:spcPct val="90000"/>
              </a:lnSpc>
            </a:pPr>
            <a:r>
              <a:rPr lang="zh-CN" altLang="en-US"/>
              <a:t>若使用系统的人（职务名称）变化的话，就不是参与者了</a:t>
            </a:r>
          </a:p>
          <a:p>
            <a:pPr lvl="1" eaLnBrk="1" hangingPunct="1">
              <a:lnSpc>
                <a:spcPct val="90000"/>
              </a:lnSpc>
            </a:pPr>
            <a:r>
              <a:rPr lang="zh-CN" altLang="en-US"/>
              <a:t>好的参与者命名的例子：用能知道其角色的名称来命名</a:t>
            </a:r>
          </a:p>
          <a:p>
            <a:pPr lvl="2" eaLnBrk="1" hangingPunct="1">
              <a:lnSpc>
                <a:spcPct val="90000"/>
              </a:lnSpc>
            </a:pPr>
            <a:r>
              <a:rPr lang="zh-CN" altLang="en-US"/>
              <a:t>例如，学生、订单管理员、维护部门</a:t>
            </a:r>
            <a:r>
              <a:rPr lang="en-US" altLang="zh-CN"/>
              <a:t>…</a:t>
            </a:r>
          </a:p>
          <a:p>
            <a:pPr lvl="2" eaLnBrk="1" hangingPunct="1">
              <a:lnSpc>
                <a:spcPct val="90000"/>
              </a:lnSpc>
            </a:pPr>
            <a:r>
              <a:rPr lang="zh-CN" altLang="en-US"/>
              <a:t>即使使用系统的人改变，从系统来看，使用者的角色（作用）是相同的。</a:t>
            </a:r>
          </a:p>
        </p:txBody>
      </p:sp>
    </p:spTree>
    <p:extLst>
      <p:ext uri="{BB962C8B-B14F-4D97-AF65-F5344CB8AC3E}">
        <p14:creationId xmlns:p14="http://schemas.microsoft.com/office/powerpoint/2010/main" val="1592202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参与者之间的关系：泛化</a:t>
            </a:r>
          </a:p>
        </p:txBody>
      </p:sp>
      <p:sp>
        <p:nvSpPr>
          <p:cNvPr id="771075" name="Rectangle 3"/>
          <p:cNvSpPr>
            <a:spLocks noGrp="1" noChangeArrowheads="1"/>
          </p:cNvSpPr>
          <p:nvPr>
            <p:ph idx="1"/>
          </p:nvPr>
        </p:nvSpPr>
        <p:spPr/>
        <p:txBody>
          <a:bodyPr/>
          <a:lstStyle/>
          <a:p>
            <a:pPr eaLnBrk="1" hangingPunct="1">
              <a:lnSpc>
                <a:spcPct val="90000"/>
              </a:lnSpc>
              <a:defRPr/>
            </a:pPr>
            <a:r>
              <a:rPr lang="zh-CN" altLang="en-US"/>
              <a:t>参与者可以通过</a:t>
            </a:r>
            <a:r>
              <a:rPr lang="zh-CN" altLang="en-US">
                <a:solidFill>
                  <a:srgbClr val="FF0000"/>
                </a:solidFill>
                <a:effectLst>
                  <a:outerShdw blurRad="38100" dist="38100" dir="2700000" algn="tl">
                    <a:srgbClr val="C0C0C0"/>
                  </a:outerShdw>
                </a:effectLst>
              </a:rPr>
              <a:t>泛化关系</a:t>
            </a:r>
            <a:r>
              <a:rPr lang="zh-CN" altLang="en-US"/>
              <a:t>来定义，在这种泛化关系中，一个参与者的抽象描述可以被一个或多个具体的参与者所共享</a:t>
            </a:r>
          </a:p>
          <a:p>
            <a:pPr lvl="1" eaLnBrk="1" hangingPunct="1">
              <a:lnSpc>
                <a:spcPct val="90000"/>
              </a:lnSpc>
              <a:defRPr/>
            </a:pPr>
            <a:r>
              <a:rPr lang="zh-CN" altLang="en-US"/>
              <a:t>如系统中经理可以参加雇员的所有用例</a:t>
            </a:r>
          </a:p>
        </p:txBody>
      </p:sp>
      <p:sp>
        <p:nvSpPr>
          <p:cNvPr id="4915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dirty="0">
                <a:solidFill>
                  <a:srgbClr val="4D4D4D"/>
                </a:solidFill>
                <a:latin typeface="Arial" charset="0"/>
              </a:rPr>
              <a:t>-</a:t>
            </a:r>
            <a:fld id="{9DA946A4-044D-4AF1-B2BA-0FD0364B013A}" type="slidenum">
              <a:rPr lang="en-US" altLang="zh-CN" sz="1200" b="0">
                <a:solidFill>
                  <a:srgbClr val="4D4D4D"/>
                </a:solidFill>
                <a:latin typeface="Arial" charset="0"/>
              </a:rPr>
              <a:pPr eaLnBrk="1" hangingPunct="1"/>
              <a:t>11</a:t>
            </a:fld>
            <a:r>
              <a:rPr lang="en-US" altLang="zh-CN" sz="1200" b="0" dirty="0">
                <a:solidFill>
                  <a:srgbClr val="4D4D4D"/>
                </a:solidFill>
                <a:latin typeface="Arial" charset="0"/>
              </a:rPr>
              <a:t>-</a:t>
            </a:r>
          </a:p>
        </p:txBody>
      </p:sp>
      <p:pic>
        <p:nvPicPr>
          <p:cNvPr id="4915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5" y="3068960"/>
            <a:ext cx="5032746"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694336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2447A60-65C5-43E8-8DF4-887768517100}" type="slidenum">
              <a:rPr lang="en-US" altLang="zh-CN" sz="1200" b="0">
                <a:solidFill>
                  <a:srgbClr val="4D4D4D"/>
                </a:solidFill>
                <a:latin typeface="Arial" charset="0"/>
              </a:rPr>
              <a:pPr eaLnBrk="1" hangingPunct="1"/>
              <a:t>12</a:t>
            </a:fld>
            <a:r>
              <a:rPr lang="en-US" altLang="zh-CN" sz="1200" b="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a:t>思考：识别参与者？</a:t>
            </a:r>
          </a:p>
        </p:txBody>
      </p:sp>
      <p:sp>
        <p:nvSpPr>
          <p:cNvPr id="51204" name="Rectangle 3"/>
          <p:cNvSpPr>
            <a:spLocks noGrp="1" noChangeArrowheads="1"/>
          </p:cNvSpPr>
          <p:nvPr>
            <p:ph type="body" idx="1"/>
          </p:nvPr>
        </p:nvSpPr>
        <p:spPr/>
        <p:txBody>
          <a:bodyPr/>
          <a:lstStyle/>
          <a:p>
            <a:pPr eaLnBrk="1" hangingPunct="1"/>
            <a:r>
              <a:rPr lang="zh-CN" altLang="en-US"/>
              <a:t>某短信系统：用户如果预定了天气预报短信，系统每天定时给他发天气短信；如果当天气温低于</a:t>
            </a:r>
            <a:r>
              <a:rPr lang="en-US" altLang="zh-CN"/>
              <a:t>0</a:t>
            </a:r>
            <a:r>
              <a:rPr lang="zh-CN" altLang="en-US"/>
              <a:t>度，还要提醒用户注意防寒；</a:t>
            </a:r>
          </a:p>
        </p:txBody>
      </p:sp>
      <p:sp>
        <p:nvSpPr>
          <p:cNvPr id="773124" name="Text Box 4"/>
          <p:cNvSpPr txBox="1">
            <a:spLocks noChangeArrowheads="1"/>
          </p:cNvSpPr>
          <p:nvPr/>
        </p:nvSpPr>
        <p:spPr bwMode="auto">
          <a:xfrm>
            <a:off x="1656161" y="4005263"/>
            <a:ext cx="5993606" cy="1569660"/>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sz="3200" dirty="0">
                <a:solidFill>
                  <a:srgbClr val="FF3300"/>
                </a:solidFill>
                <a:effectLst>
                  <a:outerShdw blurRad="38100" dist="38100" dir="2700000" algn="tl">
                    <a:srgbClr val="C0C0C0"/>
                  </a:outerShdw>
                </a:effectLst>
                <a:latin typeface="Arial" charset="0"/>
                <a:ea typeface="宋体" charset="-122"/>
              </a:rPr>
              <a:t>在这个叙述里，谁是该短信系统的参与者？用户？时间？气温？</a:t>
            </a:r>
            <a:r>
              <a:rPr kumimoji="0" lang="en-US" altLang="zh-CN" sz="3200" dirty="0">
                <a:solidFill>
                  <a:srgbClr val="FF3300"/>
                </a:solidFill>
                <a:effectLst>
                  <a:outerShdw blurRad="38100" dist="38100" dir="2700000" algn="tl">
                    <a:srgbClr val="C0C0C0"/>
                  </a:outerShdw>
                </a:effectLst>
                <a:latin typeface="Arial" charset="0"/>
                <a:ea typeface="宋体" charset="-122"/>
              </a:rPr>
              <a:t>……</a:t>
            </a:r>
          </a:p>
        </p:txBody>
      </p:sp>
    </p:spTree>
    <p:extLst>
      <p:ext uri="{BB962C8B-B14F-4D97-AF65-F5344CB8AC3E}">
        <p14:creationId xmlns:p14="http://schemas.microsoft.com/office/powerpoint/2010/main" val="1060670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描述一个在线购物网站。请问在这个系统中，谁是可能的参与者？</a:t>
            </a:r>
          </a:p>
        </p:txBody>
      </p:sp>
      <p:sp>
        <p:nvSpPr>
          <p:cNvPr id="6" name="TextBox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商家</a:t>
            </a:r>
          </a:p>
        </p:txBody>
      </p:sp>
      <p:sp>
        <p:nvSpPr>
          <p:cNvPr id="7" name="TextBox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搜索引擎</a:t>
            </a:r>
          </a:p>
        </p:txBody>
      </p:sp>
      <p:sp>
        <p:nvSpPr>
          <p:cNvPr id="8" name="TextBox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 购物车</a:t>
            </a:r>
          </a:p>
        </p:txBody>
      </p:sp>
      <p:sp>
        <p:nvSpPr>
          <p:cNvPr id="9" name="TextBox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支付网关</a:t>
            </a: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52670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在图书馆管理系统中，谁可能会与系统交互以借阅书籍？</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图书管理员</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图书馆建筑</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书籍索引卡片</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图书馆内的椅子</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5560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在一个健康追踪应用中，谁可能是与系统交互以记录饮食和运动数据的参与者？</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健身教练</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rPr>
              <a:t>智能手机</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 用户（即追踪健康数据的人）</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健身房</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3207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p:txBody>
          <a:bodyPr/>
          <a:lstStyle/>
          <a:p>
            <a:r>
              <a:rPr lang="zh-CN" altLang="en-US" sz="2800" dirty="0" smtClean="0"/>
              <a:t>用例是对一组动作序列（包括变体）的描述，系统执行这些动作序列来为参与者产生一个可观察的结果值。</a:t>
            </a:r>
            <a:endParaRPr lang="en-US" altLang="zh-CN" sz="2800" dirty="0" smtClean="0"/>
          </a:p>
          <a:p>
            <a:pPr lvl="1"/>
            <a:r>
              <a:rPr lang="zh-CN" altLang="en-US" dirty="0" smtClean="0"/>
              <a:t>名称：</a:t>
            </a:r>
            <a:endParaRPr lang="en-US" altLang="zh-CN" dirty="0" smtClean="0"/>
          </a:p>
        </p:txBody>
      </p:sp>
      <p:sp>
        <p:nvSpPr>
          <p:cNvPr id="6147"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a:solidFill>
                  <a:schemeClr val="tx2"/>
                </a:solidFill>
                <a:latin typeface="Times New Roman" pitchFamily="18" charset="0"/>
              </a:rPr>
              <a:t>用例</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2780928"/>
            <a:ext cx="3382962"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68380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86D2FEF-9326-4DDA-9358-B502D499224B}" type="slidenum">
              <a:rPr lang="en-US" altLang="zh-CN" sz="1200" b="0">
                <a:solidFill>
                  <a:srgbClr val="4D4D4D"/>
                </a:solidFill>
                <a:latin typeface="Arial" charset="0"/>
              </a:rPr>
              <a:pPr eaLnBrk="1" hangingPunct="1"/>
              <a:t>17</a:t>
            </a:fld>
            <a:r>
              <a:rPr lang="en-US" altLang="zh-CN" sz="1200" b="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a:t>要点：有意义的目标</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95" y="1916832"/>
            <a:ext cx="5602790"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923793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FB8D65F-43DB-4A77-83F2-170A5F913512}" type="slidenum">
              <a:rPr lang="en-US" altLang="zh-CN" sz="1200" b="0">
                <a:solidFill>
                  <a:srgbClr val="4D4D4D"/>
                </a:solidFill>
                <a:latin typeface="Arial" charset="0"/>
              </a:rPr>
              <a:pPr eaLnBrk="1" hangingPunct="1"/>
              <a:t>18</a:t>
            </a:fld>
            <a:r>
              <a:rPr lang="en-US" altLang="zh-CN" sz="1200" b="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a:t>要点：结果值由系统生成</a:t>
            </a:r>
          </a:p>
        </p:txBody>
      </p:sp>
      <p:sp>
        <p:nvSpPr>
          <p:cNvPr id="780292" name="Text Box 4"/>
          <p:cNvSpPr txBox="1">
            <a:spLocks noChangeArrowheads="1"/>
          </p:cNvSpPr>
          <p:nvPr/>
        </p:nvSpPr>
        <p:spPr bwMode="auto">
          <a:xfrm>
            <a:off x="2141934" y="4133852"/>
            <a:ext cx="5958457" cy="523220"/>
          </a:xfrm>
          <a:prstGeom prst="rect">
            <a:avLst/>
          </a:prstGeom>
          <a:noFill/>
          <a:ln w="12700">
            <a:noFill/>
            <a:miter lim="800000"/>
            <a:headEnd type="none" w="sm" len="sm"/>
            <a:tailEnd type="none" w="sm" len="sm"/>
          </a:ln>
          <a:effectLst/>
        </p:spPr>
        <p:txBody>
          <a:bodyPr wrap="square">
            <a:spAutoFit/>
          </a:bodyPr>
          <a:lstStyle/>
          <a:p>
            <a:pPr algn="ctr" eaLnBrk="0" hangingPunct="0">
              <a:spcBef>
                <a:spcPct val="50000"/>
              </a:spcBef>
              <a:defRPr/>
            </a:pPr>
            <a:r>
              <a:rPr kumimoji="0" lang="zh-CN" altLang="en-US" sz="2800" u="sng" dirty="0">
                <a:solidFill>
                  <a:srgbClr val="FF3300"/>
                </a:solidFill>
                <a:effectLst>
                  <a:outerShdw blurRad="38100" dist="38100" dir="2700000" algn="tl">
                    <a:srgbClr val="C0C0C0"/>
                  </a:outerShdw>
                </a:effectLst>
                <a:latin typeface="Arial" charset="0"/>
                <a:ea typeface="宋体" charset="-122"/>
              </a:rPr>
              <a:t>系统需要处理的，由系统生成</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767" y="2060848"/>
            <a:ext cx="4035808"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50511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82AF8B9-DB2F-4497-9883-87781385807E}" type="slidenum">
              <a:rPr lang="en-US" altLang="zh-CN" sz="1200" b="0">
                <a:solidFill>
                  <a:srgbClr val="4D4D4D"/>
                </a:solidFill>
                <a:latin typeface="Arial" charset="0"/>
              </a:rPr>
              <a:pPr eaLnBrk="1" hangingPunct="1"/>
              <a:t>19</a:t>
            </a:fld>
            <a:r>
              <a:rPr lang="en-US" altLang="zh-CN" sz="1200" b="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zh-CN" altLang="en-US"/>
              <a:t>要点：用户观点而非系统观点</a:t>
            </a:r>
          </a:p>
        </p:txBody>
      </p:sp>
      <p:pic>
        <p:nvPicPr>
          <p:cNvPr id="583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4" y="1628775"/>
            <a:ext cx="352306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995" y="1701800"/>
            <a:ext cx="3699272"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3365" name="Text Box 5"/>
          <p:cNvSpPr txBox="1">
            <a:spLocks noChangeArrowheads="1"/>
          </p:cNvSpPr>
          <p:nvPr/>
        </p:nvSpPr>
        <p:spPr bwMode="auto">
          <a:xfrm>
            <a:off x="2249091" y="4870450"/>
            <a:ext cx="1728788" cy="553998"/>
          </a:xfrm>
          <a:prstGeom prst="rect">
            <a:avLst/>
          </a:prstGeom>
          <a:noFill/>
          <a:ln w="9525">
            <a:noFill/>
            <a:miter lim="800000"/>
            <a:headEnd/>
            <a:tailEnd/>
          </a:ln>
          <a:effectLst/>
        </p:spPr>
        <p:txBody>
          <a:bodyPr>
            <a:spAutoFit/>
          </a:bodyPr>
          <a:lstStyle/>
          <a:p>
            <a:pPr algn="ctr" eaLnBrk="0" hangingPunct="0">
              <a:spcBef>
                <a:spcPct val="50000"/>
              </a:spcBef>
              <a:defRPr/>
            </a:pPr>
            <a:r>
              <a:rPr kumimoji="0" lang="zh-CN" altLang="en-US">
                <a:solidFill>
                  <a:srgbClr val="FF3300"/>
                </a:solidFill>
                <a:effectLst>
                  <a:outerShdw blurRad="38100" dist="38100" dir="2700000" algn="tl">
                    <a:srgbClr val="C0C0C0"/>
                  </a:outerShdw>
                </a:effectLst>
                <a:latin typeface="Arial" charset="0"/>
                <a:ea typeface="宋体" charset="-122"/>
              </a:rPr>
              <a:t>用户观点</a:t>
            </a:r>
          </a:p>
        </p:txBody>
      </p:sp>
      <p:sp>
        <p:nvSpPr>
          <p:cNvPr id="783366" name="Text Box 6"/>
          <p:cNvSpPr txBox="1">
            <a:spLocks noChangeArrowheads="1"/>
          </p:cNvSpPr>
          <p:nvPr/>
        </p:nvSpPr>
        <p:spPr bwMode="auto">
          <a:xfrm>
            <a:off x="5004197" y="4870450"/>
            <a:ext cx="1728788" cy="553998"/>
          </a:xfrm>
          <a:prstGeom prst="rect">
            <a:avLst/>
          </a:prstGeom>
          <a:noFill/>
          <a:ln w="9525">
            <a:noFill/>
            <a:miter lim="800000"/>
            <a:headEnd/>
            <a:tailEnd/>
          </a:ln>
          <a:effectLst/>
        </p:spPr>
        <p:txBody>
          <a:bodyPr>
            <a:spAutoFit/>
          </a:bodyPr>
          <a:lstStyle/>
          <a:p>
            <a:pPr algn="ctr" eaLnBrk="0" hangingPunct="0">
              <a:spcBef>
                <a:spcPct val="50000"/>
              </a:spcBef>
              <a:defRPr/>
            </a:pPr>
            <a:r>
              <a:rPr kumimoji="0" lang="zh-CN" altLang="en-US">
                <a:solidFill>
                  <a:srgbClr val="FF3300"/>
                </a:solidFill>
                <a:effectLst>
                  <a:outerShdw blurRad="38100" dist="38100" dir="2700000" algn="tl">
                    <a:srgbClr val="C0C0C0"/>
                  </a:outerShdw>
                </a:effectLst>
                <a:latin typeface="Arial" charset="0"/>
                <a:ea typeface="宋体" charset="-122"/>
              </a:rPr>
              <a:t>系统观点</a:t>
            </a:r>
          </a:p>
        </p:txBody>
      </p:sp>
    </p:spTree>
    <p:extLst>
      <p:ext uri="{BB962C8B-B14F-4D97-AF65-F5344CB8AC3E}">
        <p14:creationId xmlns:p14="http://schemas.microsoft.com/office/powerpoint/2010/main" val="23021209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b="1" dirty="0"/>
              <a:t>数据流图中的哪个元素表示静止的数据，即系统需要保存的数据？</a:t>
            </a:r>
          </a:p>
        </p:txBody>
      </p:sp>
      <p:sp>
        <p:nvSpPr>
          <p:cNvPr id="6" name="TextBox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数据流</a:t>
            </a:r>
          </a:p>
        </p:txBody>
      </p:sp>
      <p:sp>
        <p:nvSpPr>
          <p:cNvPr id="7" name="TextBox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过程</a:t>
            </a:r>
            <a:endParaRPr lang="zh-CN" altLang="en-US" sz="2600" dirty="0">
              <a:solidFill>
                <a:srgbClr val="000000"/>
              </a:solidFill>
              <a:latin typeface="Microsoft Yahei"/>
              <a:ea typeface="Microsoft Yahei"/>
              <a:sym typeface="Microsoft Yahei"/>
            </a:endParaRPr>
          </a:p>
        </p:txBody>
      </p:sp>
      <p:sp>
        <p:nvSpPr>
          <p:cNvPr id="8" name="TextBox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数据存储</a:t>
            </a:r>
          </a:p>
        </p:txBody>
      </p:sp>
      <p:sp>
        <p:nvSpPr>
          <p:cNvPr id="9" name="TextBox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 外部实体</a:t>
            </a: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11281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E60B9CE-4D70-4B4D-A674-39BB90AB074B}" type="slidenum">
              <a:rPr lang="en-US" altLang="zh-CN" sz="1200" b="0">
                <a:solidFill>
                  <a:srgbClr val="4D4D4D"/>
                </a:solidFill>
                <a:latin typeface="Arial" charset="0"/>
              </a:rPr>
              <a:pPr eaLnBrk="1" hangingPunct="1"/>
              <a:t>20</a:t>
            </a:fld>
            <a:r>
              <a:rPr lang="en-US" altLang="zh-CN" sz="1200" b="0">
                <a:solidFill>
                  <a:srgbClr val="4D4D4D"/>
                </a:solidFill>
                <a:latin typeface="Arial" charset="0"/>
              </a:rPr>
              <a:t>-</a:t>
            </a:r>
          </a:p>
        </p:txBody>
      </p:sp>
      <p:sp>
        <p:nvSpPr>
          <p:cNvPr id="62467" name="Rectangle 2"/>
          <p:cNvSpPr>
            <a:spLocks noGrp="1" noChangeArrowheads="1"/>
          </p:cNvSpPr>
          <p:nvPr>
            <p:ph type="title"/>
          </p:nvPr>
        </p:nvSpPr>
        <p:spPr/>
        <p:txBody>
          <a:bodyPr/>
          <a:lstStyle/>
          <a:p>
            <a:pPr eaLnBrk="1" hangingPunct="1"/>
            <a:r>
              <a:rPr lang="zh-CN" altLang="en-US" dirty="0"/>
              <a:t>用例粒度（续）</a:t>
            </a:r>
            <a:endParaRPr lang="en-US" altLang="zh-CN" dirty="0"/>
          </a:p>
        </p:txBody>
      </p:sp>
      <p:sp>
        <p:nvSpPr>
          <p:cNvPr id="787459" name="Rectangle 3"/>
          <p:cNvSpPr>
            <a:spLocks noGrp="1" noChangeArrowheads="1"/>
          </p:cNvSpPr>
          <p:nvPr>
            <p:ph type="body" idx="1"/>
          </p:nvPr>
        </p:nvSpPr>
        <p:spPr/>
        <p:txBody>
          <a:bodyPr/>
          <a:lstStyle/>
          <a:p>
            <a:pPr eaLnBrk="1" hangingPunct="1"/>
            <a:r>
              <a:rPr lang="zh-CN" altLang="en-US"/>
              <a:t>把步骤当用例</a:t>
            </a:r>
          </a:p>
          <a:p>
            <a:pPr eaLnBrk="1" hangingPunct="1"/>
            <a:endParaRPr lang="zh-CN" altLang="en-US"/>
          </a:p>
          <a:p>
            <a:pPr eaLnBrk="1" hangingPunct="1"/>
            <a:endParaRPr lang="zh-CN" altLang="en-US"/>
          </a:p>
          <a:p>
            <a:pPr eaLnBrk="1" hangingPunct="1"/>
            <a:endParaRPr lang="zh-CN" altLang="en-US"/>
          </a:p>
          <a:p>
            <a:pPr eaLnBrk="1" hangingPunct="1"/>
            <a:r>
              <a:rPr lang="zh-CN" altLang="en-US"/>
              <a:t>把系统活动当用例</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7267" y="1597892"/>
            <a:ext cx="4374486" cy="202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5797" y="4315441"/>
            <a:ext cx="3188713" cy="1974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951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87459">
                                            <p:txEl>
                                              <p:pRg st="4" end="4"/>
                                            </p:txEl>
                                          </p:spTgt>
                                        </p:tgtEl>
                                        <p:attrNameLst>
                                          <p:attrName>style.visibility</p:attrName>
                                        </p:attrNameLst>
                                      </p:cBhvr>
                                      <p:to>
                                        <p:strVal val="visible"/>
                                      </p:to>
                                    </p:set>
                                    <p:animEffect transition="in" filter="dissolve">
                                      <p:cBhvr>
                                        <p:cTn id="7" dur="500"/>
                                        <p:tgtEl>
                                          <p:spTgt spid="787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zh-CN" altLang="en-US" dirty="0"/>
              <a:t>用例粒度：四轮马车</a:t>
            </a:r>
            <a:endParaRPr lang="en-US" altLang="zh-CN" dirty="0"/>
          </a:p>
        </p:txBody>
      </p:sp>
      <p:sp>
        <p:nvSpPr>
          <p:cNvPr id="63492" name="Rectangle 3"/>
          <p:cNvSpPr>
            <a:spLocks noGrp="1" noChangeArrowheads="1"/>
          </p:cNvSpPr>
          <p:nvPr>
            <p:ph idx="1"/>
          </p:nvPr>
        </p:nvSpPr>
        <p:spPr/>
        <p:txBody>
          <a:bodyPr/>
          <a:lstStyle/>
          <a:p>
            <a:pPr eaLnBrk="1" hangingPunct="1">
              <a:lnSpc>
                <a:spcPct val="90000"/>
              </a:lnSpc>
            </a:pPr>
            <a:r>
              <a:rPr lang="zh-CN" altLang="en-US" dirty="0"/>
              <a:t>四轮马车</a:t>
            </a:r>
            <a:r>
              <a:rPr lang="en-US" altLang="zh-CN" dirty="0"/>
              <a:t>CRUD</a:t>
            </a:r>
            <a:r>
              <a:rPr lang="zh-CN" altLang="en-US" dirty="0"/>
              <a:t>：</a:t>
            </a:r>
            <a:r>
              <a:rPr lang="en-US" altLang="zh-CN" sz="2800" dirty="0"/>
              <a:t>C(Create)</a:t>
            </a:r>
            <a:r>
              <a:rPr lang="zh-CN" altLang="en-US" sz="2800" dirty="0"/>
              <a:t>、</a:t>
            </a:r>
            <a:r>
              <a:rPr lang="en-US" altLang="zh-CN" sz="2800" dirty="0"/>
              <a:t>R(Read)</a:t>
            </a:r>
            <a:r>
              <a:rPr lang="zh-CN" altLang="en-US" sz="2800" dirty="0"/>
              <a:t>、</a:t>
            </a:r>
            <a:r>
              <a:rPr lang="en-US" altLang="zh-CN" sz="2800" dirty="0"/>
              <a:t>U(Update)</a:t>
            </a:r>
            <a:r>
              <a:rPr lang="zh-CN" altLang="en-US" sz="2800" dirty="0"/>
              <a:t>、</a:t>
            </a:r>
            <a:r>
              <a:rPr lang="en-US" altLang="zh-CN" sz="2800" dirty="0"/>
              <a:t>D(Delete)</a:t>
            </a:r>
          </a:p>
          <a:p>
            <a:pPr lvl="1" eaLnBrk="1" hangingPunct="1">
              <a:lnSpc>
                <a:spcPct val="90000"/>
              </a:lnSpc>
            </a:pPr>
            <a:r>
              <a:rPr lang="zh-CN" altLang="en-US" dirty="0"/>
              <a:t>所有业务最终对会成为</a:t>
            </a:r>
            <a:r>
              <a:rPr lang="en-US" altLang="zh-CN" dirty="0"/>
              <a:t>CRUD</a:t>
            </a:r>
            <a:r>
              <a:rPr lang="zh-CN" altLang="en-US" dirty="0"/>
              <a:t>？</a:t>
            </a:r>
          </a:p>
          <a:p>
            <a:pPr lvl="1" eaLnBrk="1" hangingPunct="1">
              <a:lnSpc>
                <a:spcPct val="90000"/>
              </a:lnSpc>
            </a:pPr>
            <a:r>
              <a:rPr lang="en-US" altLang="zh-CN" dirty="0"/>
              <a:t>CRUD</a:t>
            </a:r>
            <a:r>
              <a:rPr lang="zh-CN" altLang="en-US" dirty="0"/>
              <a:t>能为</a:t>
            </a:r>
            <a:r>
              <a:rPr lang="en-US" altLang="zh-CN" dirty="0"/>
              <a:t>Actor</a:t>
            </a:r>
            <a:r>
              <a:rPr lang="zh-CN" altLang="en-US" dirty="0"/>
              <a:t>提供价值？</a:t>
            </a:r>
          </a:p>
          <a:p>
            <a:pPr lvl="1" eaLnBrk="1" hangingPunct="1">
              <a:lnSpc>
                <a:spcPct val="90000"/>
              </a:lnSpc>
            </a:pPr>
            <a:r>
              <a:rPr lang="en-US" altLang="zh-CN" dirty="0">
                <a:solidFill>
                  <a:srgbClr val="FF33CC"/>
                </a:solidFill>
              </a:rPr>
              <a:t>CRUD</a:t>
            </a:r>
            <a:r>
              <a:rPr lang="zh-CN" altLang="en-US" dirty="0">
                <a:solidFill>
                  <a:srgbClr val="FF33CC"/>
                </a:solidFill>
              </a:rPr>
              <a:t>掩盖业务，</a:t>
            </a:r>
            <a:r>
              <a:rPr lang="zh-CN" altLang="en-US" dirty="0">
                <a:solidFill>
                  <a:srgbClr val="000000"/>
                </a:solidFill>
              </a:rPr>
              <a:t>锐变成关系数据库的建模</a:t>
            </a:r>
          </a:p>
          <a:p>
            <a:pPr lvl="2" eaLnBrk="1" hangingPunct="1">
              <a:lnSpc>
                <a:spcPct val="90000"/>
              </a:lnSpc>
            </a:pPr>
            <a:r>
              <a:rPr lang="zh-CN" altLang="en-US" dirty="0">
                <a:solidFill>
                  <a:srgbClr val="000000"/>
                </a:solidFill>
              </a:rPr>
              <a:t>“系统就是数据的增删改查”</a:t>
            </a:r>
          </a:p>
          <a:p>
            <a:pPr lvl="2" eaLnBrk="1" hangingPunct="1">
              <a:lnSpc>
                <a:spcPct val="90000"/>
              </a:lnSpc>
            </a:pPr>
            <a:r>
              <a:rPr lang="zh-CN" altLang="en-US" dirty="0">
                <a:solidFill>
                  <a:srgbClr val="000000"/>
                </a:solidFill>
              </a:rPr>
              <a:t>关心数据的存储和维护，反而忽略了用户的目的</a:t>
            </a:r>
          </a:p>
        </p:txBody>
      </p:sp>
      <p:sp>
        <p:nvSpPr>
          <p:cNvPr id="634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A9BCE2A3-8633-4AA9-8A21-A733C0B849F9}" type="slidenum">
              <a:rPr lang="en-US" altLang="zh-CN" sz="1200" b="0">
                <a:solidFill>
                  <a:srgbClr val="4D4D4D"/>
                </a:solidFill>
                <a:latin typeface="Arial" charset="0"/>
              </a:rPr>
              <a:pPr eaLnBrk="1" hangingPunct="1"/>
              <a:t>21</a:t>
            </a:fld>
            <a:r>
              <a:rPr lang="en-US" altLang="zh-CN" sz="1200" b="0">
                <a:solidFill>
                  <a:srgbClr val="4D4D4D"/>
                </a:solidFill>
                <a:latin typeface="Arial" charset="0"/>
              </a:rPr>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606" y="4509120"/>
            <a:ext cx="4735080"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88101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2B416C93-F3C5-456B-ACBD-8580C8DF22C3}" type="slidenum">
              <a:rPr lang="en-US" altLang="zh-CN" sz="1200" b="0">
                <a:solidFill>
                  <a:srgbClr val="4D4D4D"/>
                </a:solidFill>
                <a:latin typeface="Arial" charset="0"/>
              </a:rPr>
              <a:pPr eaLnBrk="1" hangingPunct="1"/>
              <a:t>22</a:t>
            </a:fld>
            <a:r>
              <a:rPr lang="en-US" altLang="zh-CN" sz="1200" b="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zh-CN" altLang="en-US" dirty="0"/>
              <a:t>用例粒度：四轮马车（续）</a:t>
            </a:r>
            <a:endParaRPr lang="en-US" altLang="zh-CN" dirty="0"/>
          </a:p>
        </p:txBody>
      </p:sp>
      <p:sp>
        <p:nvSpPr>
          <p:cNvPr id="65540" name="Rectangle 3"/>
          <p:cNvSpPr>
            <a:spLocks noGrp="1" noChangeArrowheads="1"/>
          </p:cNvSpPr>
          <p:nvPr>
            <p:ph type="body" idx="1"/>
          </p:nvPr>
        </p:nvSpPr>
        <p:spPr/>
        <p:txBody>
          <a:bodyPr/>
          <a:lstStyle/>
          <a:p>
            <a:pPr eaLnBrk="1" hangingPunct="1"/>
            <a:r>
              <a:rPr lang="zh-CN" altLang="en-US"/>
              <a:t>灵活处理</a:t>
            </a:r>
            <a:r>
              <a:rPr lang="en-US" altLang="zh-CN"/>
              <a:t>CRUD</a:t>
            </a:r>
          </a:p>
        </p:txBody>
      </p:sp>
      <p:sp>
        <p:nvSpPr>
          <p:cNvPr id="790533" name="Text Box 5"/>
          <p:cNvSpPr txBox="1">
            <a:spLocks noChangeArrowheads="1"/>
          </p:cNvSpPr>
          <p:nvPr/>
        </p:nvSpPr>
        <p:spPr bwMode="auto">
          <a:xfrm>
            <a:off x="1763317" y="5013327"/>
            <a:ext cx="5617369" cy="954107"/>
          </a:xfrm>
          <a:prstGeom prst="rect">
            <a:avLst/>
          </a:prstGeom>
          <a:noFill/>
          <a:ln w="9525">
            <a:noFill/>
            <a:miter lim="800000"/>
            <a:headEnd/>
            <a:tailEnd/>
          </a:ln>
          <a:effectLst/>
        </p:spPr>
        <p:txBody>
          <a:bodyPr>
            <a:spAutoFit/>
          </a:bodyPr>
          <a:lstStyle/>
          <a:p>
            <a:pPr eaLnBrk="0" hangingPunct="0">
              <a:spcBef>
                <a:spcPct val="50000"/>
              </a:spcBef>
              <a:defRPr/>
            </a:pPr>
            <a:r>
              <a:rPr kumimoji="0" lang="zh-CN" altLang="en-US" sz="2800" u="sng">
                <a:solidFill>
                  <a:srgbClr val="FF3300"/>
                </a:solidFill>
                <a:effectLst>
                  <a:outerShdw blurRad="38100" dist="38100" dir="2700000" algn="tl">
                    <a:srgbClr val="C0C0C0"/>
                  </a:outerShdw>
                </a:effectLst>
                <a:latin typeface="Arial" charset="0"/>
                <a:ea typeface="宋体" charset="-122"/>
              </a:rPr>
              <a:t>可以把包含复杂交互的路径独立出去形成用例</a:t>
            </a:r>
          </a:p>
        </p:txBody>
      </p:sp>
      <p:pic>
        <p:nvPicPr>
          <p:cNvPr id="6146"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839" y="2492896"/>
            <a:ext cx="488785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9970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在一个在线购物系统中，用户浏览商品并添加到购物车。请问以下哪项最可能是该系统的用例？</a:t>
            </a:r>
          </a:p>
        </p:txBody>
      </p:sp>
      <p:sp>
        <p:nvSpPr>
          <p:cNvPr id="6" name="TextBox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rPr>
              <a:t>商品搜索</a:t>
            </a:r>
            <a:endParaRPr lang="zh-CN" altLang="en-US" sz="2600" dirty="0">
              <a:solidFill>
                <a:srgbClr val="000000"/>
              </a:solidFill>
              <a:latin typeface="Microsoft Yahei"/>
              <a:ea typeface="Microsoft Yahei"/>
              <a:sym typeface="Microsoft Yahei"/>
            </a:endParaRPr>
          </a:p>
        </p:txBody>
      </p:sp>
      <p:sp>
        <p:nvSpPr>
          <p:cNvPr id="7" name="TextBox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用户登录</a:t>
            </a:r>
          </a:p>
        </p:txBody>
      </p:sp>
      <p:sp>
        <p:nvSpPr>
          <p:cNvPr id="8" name="TextBox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支付处理</a:t>
            </a:r>
          </a:p>
        </p:txBody>
      </p:sp>
      <p:sp>
        <p:nvSpPr>
          <p:cNvPr id="9" name="TextBox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商品库存更新</a:t>
            </a: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15091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在图书馆管理系统中，图书馆员需要管理图书的借阅和归还。请问以下哪项最可能是该系统的用例？</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图书分类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读者注册</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图书借阅</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系统维护</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66607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在一个在线银行系统中，用户需要查看账户余额和交易历史。请问以下哪项最可能是该系统的用例？</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开设新账户</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转账操作</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查看账户信息</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银行系统安全验证</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8633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zh-CN" altLang="en-US"/>
              <a:t>思考：识别用例</a:t>
            </a:r>
            <a:r>
              <a:rPr lang="en-US" altLang="zh-CN"/>
              <a:t>-1</a:t>
            </a:r>
          </a:p>
        </p:txBody>
      </p:sp>
      <p:sp>
        <p:nvSpPr>
          <p:cNvPr id="67588" name="Rectangle 3"/>
          <p:cNvSpPr>
            <a:spLocks noGrp="1" noChangeArrowheads="1"/>
          </p:cNvSpPr>
          <p:nvPr>
            <p:ph idx="1"/>
          </p:nvPr>
        </p:nvSpPr>
        <p:spPr/>
        <p:txBody>
          <a:bodyPr/>
          <a:lstStyle/>
          <a:p>
            <a:pPr eaLnBrk="1" hangingPunct="1"/>
            <a:r>
              <a:rPr lang="en-US" altLang="zh-CN"/>
              <a:t>Email</a:t>
            </a:r>
            <a:r>
              <a:rPr lang="zh-CN" altLang="en-US"/>
              <a:t>客户端（如：</a:t>
            </a:r>
            <a:r>
              <a:rPr lang="en-US" altLang="zh-CN"/>
              <a:t>outlook</a:t>
            </a:r>
            <a:r>
              <a:rPr lang="zh-CN" altLang="en-US"/>
              <a:t>），</a:t>
            </a:r>
            <a:r>
              <a:rPr lang="en-US" altLang="zh-CN"/>
              <a:t>A</a:t>
            </a:r>
            <a:r>
              <a:rPr lang="zh-CN" altLang="en-US"/>
              <a:t>在北京发邮件给上海的</a:t>
            </a:r>
            <a:r>
              <a:rPr lang="en-US" altLang="zh-CN"/>
              <a:t>B</a:t>
            </a:r>
            <a:r>
              <a:rPr lang="zh-CN" altLang="en-US"/>
              <a:t>，系统提醒</a:t>
            </a:r>
            <a:r>
              <a:rPr lang="en-US" altLang="zh-CN"/>
              <a:t>B</a:t>
            </a:r>
            <a:r>
              <a:rPr lang="zh-CN" altLang="en-US"/>
              <a:t>你有“新邮件”，</a:t>
            </a:r>
            <a:r>
              <a:rPr lang="en-US" altLang="zh-CN"/>
              <a:t>B</a:t>
            </a:r>
            <a:r>
              <a:rPr lang="zh-CN" altLang="en-US"/>
              <a:t>收邮件</a:t>
            </a:r>
          </a:p>
        </p:txBody>
      </p:sp>
      <p:sp>
        <p:nvSpPr>
          <p:cNvPr id="6758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AD3D208-AEEB-4AAB-865C-F61A681BAC0F}" type="slidenum">
              <a:rPr lang="en-US" altLang="zh-CN" sz="1200" b="0">
                <a:solidFill>
                  <a:srgbClr val="4D4D4D"/>
                </a:solidFill>
                <a:latin typeface="Arial" charset="0"/>
              </a:rPr>
              <a:pPr eaLnBrk="1" hangingPunct="1"/>
              <a:t>26</a:t>
            </a:fld>
            <a:r>
              <a:rPr lang="en-US" altLang="zh-CN" sz="1200" b="0">
                <a:solidFill>
                  <a:srgbClr val="4D4D4D"/>
                </a:solidFill>
                <a:latin typeface="Arial" charset="0"/>
              </a:rPr>
              <a:t>-</a:t>
            </a:r>
          </a:p>
        </p:txBody>
      </p:sp>
      <p:pic>
        <p:nvPicPr>
          <p:cNvPr id="7925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996952"/>
            <a:ext cx="7416824"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92581" name="Rectangle 5"/>
          <p:cNvSpPr>
            <a:spLocks noChangeArrowheads="1"/>
          </p:cNvSpPr>
          <p:nvPr/>
        </p:nvSpPr>
        <p:spPr bwMode="auto">
          <a:xfrm>
            <a:off x="2411760" y="5589240"/>
            <a:ext cx="5040633" cy="867930"/>
          </a:xfrm>
          <a:prstGeom prst="rect">
            <a:avLst/>
          </a:prstGeom>
          <a:noFill/>
          <a:ln w="9525" algn="ctr">
            <a:noFill/>
            <a:miter lim="800000"/>
            <a:headEnd/>
            <a:tailEnd/>
          </a:ln>
          <a:effectLst/>
        </p:spPr>
        <p:txBody>
          <a:bodyPr wrap="square">
            <a:spAutoFit/>
          </a:bodyPr>
          <a:lstStyle/>
          <a:p>
            <a:pPr algn="ctr">
              <a:lnSpc>
                <a:spcPct val="80000"/>
              </a:lnSpc>
              <a:spcBef>
                <a:spcPct val="20000"/>
              </a:spcBef>
              <a:defRPr/>
            </a:pPr>
            <a:r>
              <a:rPr kumimoji="0"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用例是一个完整的交互</a:t>
            </a:r>
          </a:p>
          <a:p>
            <a:pPr algn="ctr">
              <a:lnSpc>
                <a:spcPct val="80000"/>
              </a:lnSpc>
              <a:spcBef>
                <a:spcPct val="20000"/>
              </a:spcBef>
              <a:defRPr/>
            </a:pPr>
            <a:r>
              <a:rPr kumimoji="0" lang="zh-CN" altLang="en-US" sz="2800" b="0" dirty="0">
                <a:effectLst>
                  <a:outerShdw blurRad="38100" dist="38100" dir="2700000" algn="tl">
                    <a:srgbClr val="C0C0C0"/>
                  </a:outerShdw>
                </a:effectLst>
                <a:latin typeface="Times New Roman" panose="02020603050405020304" pitchFamily="18" charset="0"/>
                <a:ea typeface="微软雅黑" panose="020B0503020204020204" pitchFamily="34" charset="-122"/>
              </a:rPr>
              <a:t>用例之间没有顺序的关系</a:t>
            </a:r>
          </a:p>
        </p:txBody>
      </p:sp>
    </p:spTree>
    <p:extLst>
      <p:ext uri="{BB962C8B-B14F-4D97-AF65-F5344CB8AC3E}">
        <p14:creationId xmlns:p14="http://schemas.microsoft.com/office/powerpoint/2010/main" val="3041269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792580"/>
                                        </p:tgtEl>
                                        <p:attrNameLst>
                                          <p:attrName>style.visibility</p:attrName>
                                        </p:attrNameLst>
                                      </p:cBhvr>
                                      <p:to>
                                        <p:strVal val="visible"/>
                                      </p:to>
                                    </p:set>
                                    <p:animEffect transition="in" filter="slide(fromTop)">
                                      <p:cBhvr>
                                        <p:cTn id="7" dur="500"/>
                                        <p:tgtEl>
                                          <p:spTgt spid="792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792581"/>
                                        </p:tgtEl>
                                        <p:attrNameLst>
                                          <p:attrName>style.visibility</p:attrName>
                                        </p:attrNameLst>
                                      </p:cBhvr>
                                      <p:to>
                                        <p:strVal val="visible"/>
                                      </p:to>
                                    </p:set>
                                    <p:anim calcmode="lin" valueType="num">
                                      <p:cBhvr>
                                        <p:cTn id="12" dur="1000" fill="hold"/>
                                        <p:tgtEl>
                                          <p:spTgt spid="792581"/>
                                        </p:tgtEl>
                                        <p:attrNameLst>
                                          <p:attrName>ppt_w</p:attrName>
                                        </p:attrNameLst>
                                      </p:cBhvr>
                                      <p:tavLst>
                                        <p:tav tm="0">
                                          <p:val>
                                            <p:strVal val="#ppt_w*0.70"/>
                                          </p:val>
                                        </p:tav>
                                        <p:tav tm="100000">
                                          <p:val>
                                            <p:strVal val="#ppt_w"/>
                                          </p:val>
                                        </p:tav>
                                      </p:tavLst>
                                    </p:anim>
                                    <p:anim calcmode="lin" valueType="num">
                                      <p:cBhvr>
                                        <p:cTn id="13" dur="1000" fill="hold"/>
                                        <p:tgtEl>
                                          <p:spTgt spid="792581"/>
                                        </p:tgtEl>
                                        <p:attrNameLst>
                                          <p:attrName>ppt_h</p:attrName>
                                        </p:attrNameLst>
                                      </p:cBhvr>
                                      <p:tavLst>
                                        <p:tav tm="0">
                                          <p:val>
                                            <p:strVal val="#ppt_h"/>
                                          </p:val>
                                        </p:tav>
                                        <p:tav tm="100000">
                                          <p:val>
                                            <p:strVal val="#ppt_h"/>
                                          </p:val>
                                        </p:tav>
                                      </p:tavLst>
                                    </p:anim>
                                    <p:animEffect transition="in" filter="fade">
                                      <p:cBhvr>
                                        <p:cTn id="14" dur="1000"/>
                                        <p:tgtEl>
                                          <p:spTgt spid="79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8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BD03660C-B426-410D-96F9-7B46207BDB2D}" type="slidenum">
              <a:rPr lang="en-US" altLang="zh-CN" sz="1200" b="0">
                <a:solidFill>
                  <a:srgbClr val="4D4D4D"/>
                </a:solidFill>
                <a:latin typeface="Arial" charset="0"/>
              </a:rPr>
              <a:pPr eaLnBrk="1" hangingPunct="1"/>
              <a:t>27</a:t>
            </a:fld>
            <a:r>
              <a:rPr lang="en-US" altLang="zh-CN" sz="1200" b="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zh-CN" altLang="en-US"/>
              <a:t>思考：识别用例</a:t>
            </a:r>
            <a:r>
              <a:rPr lang="en-US" altLang="zh-CN"/>
              <a:t>-2</a:t>
            </a:r>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786" y="1196975"/>
            <a:ext cx="5202558" cy="491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7183303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sz="3600" b="1" smtClean="0">
                <a:latin typeface="Times New Roman" pitchFamily="18" charset="0"/>
              </a:rPr>
              <a:t>关系</a:t>
            </a:r>
            <a:r>
              <a:rPr lang="en-US" altLang="zh-CN" sz="3600" b="1" smtClean="0">
                <a:latin typeface="Times New Roman" pitchFamily="18" charset="0"/>
              </a:rPr>
              <a:t>--Relationship</a:t>
            </a:r>
          </a:p>
        </p:txBody>
      </p:sp>
      <p:sp>
        <p:nvSpPr>
          <p:cNvPr id="16387" name="Rectangle 3"/>
          <p:cNvSpPr>
            <a:spLocks noGrp="1" noChangeArrowheads="1"/>
          </p:cNvSpPr>
          <p:nvPr>
            <p:ph type="body" idx="4294967295"/>
          </p:nvPr>
        </p:nvSpPr>
        <p:spPr>
          <a:xfrm>
            <a:off x="971550" y="1557338"/>
            <a:ext cx="7772400" cy="4114800"/>
          </a:xfrm>
        </p:spPr>
        <p:txBody>
          <a:bodyPr/>
          <a:lstStyle/>
          <a:p>
            <a:pPr eaLnBrk="1" hangingPunct="1">
              <a:buFont typeface="Wingdings" pitchFamily="2" charset="2"/>
              <a:buNone/>
            </a:pPr>
            <a:r>
              <a:rPr lang="zh-CN" altLang="en-US" b="1" smtClean="0"/>
              <a:t>四种基本关系：</a:t>
            </a:r>
          </a:p>
          <a:p>
            <a:pPr eaLnBrk="1" hangingPunct="1"/>
            <a:r>
              <a:rPr lang="zh-CN" altLang="en-US" b="1" smtClean="0">
                <a:latin typeface="Times New Roman" pitchFamily="18" charset="0"/>
                <a:hlinkClick r:id="rId3" action="ppaction://hlinksldjump"/>
              </a:rPr>
              <a:t>关联（</a:t>
            </a:r>
            <a:r>
              <a:rPr lang="en-US" altLang="zh-CN" b="1" smtClean="0">
                <a:latin typeface="Times New Roman" pitchFamily="18" charset="0"/>
                <a:hlinkClick r:id="rId3" action="ppaction://hlinksldjump"/>
              </a:rPr>
              <a:t>association</a:t>
            </a:r>
            <a:r>
              <a:rPr lang="zh-CN" altLang="en-US" b="1" smtClean="0">
                <a:latin typeface="Times New Roman" pitchFamily="18" charset="0"/>
                <a:hlinkClick r:id="rId3" action="ppaction://hlinksldjump"/>
              </a:rPr>
              <a:t>）</a:t>
            </a:r>
            <a:endParaRPr lang="zh-CN" altLang="en-US" b="1" smtClean="0">
              <a:latin typeface="Times New Roman" pitchFamily="18" charset="0"/>
            </a:endParaRPr>
          </a:p>
          <a:p>
            <a:pPr eaLnBrk="1" hangingPunct="1"/>
            <a:r>
              <a:rPr lang="zh-CN" altLang="en-US" b="1" smtClean="0">
                <a:latin typeface="Times New Roman" pitchFamily="18" charset="0"/>
                <a:hlinkClick r:id="rId4" action="ppaction://hlinksldjump"/>
              </a:rPr>
              <a:t>包含（</a:t>
            </a:r>
            <a:r>
              <a:rPr lang="en-US" altLang="zh-CN" b="1" smtClean="0">
                <a:latin typeface="Times New Roman" pitchFamily="18" charset="0"/>
                <a:hlinkClick r:id="rId4" action="ppaction://hlinksldjump"/>
              </a:rPr>
              <a:t>include</a:t>
            </a:r>
            <a:r>
              <a:rPr lang="zh-CN" altLang="en-US" b="1" smtClean="0">
                <a:latin typeface="Times New Roman" pitchFamily="18" charset="0"/>
                <a:hlinkClick r:id="rId4" action="ppaction://hlinksldjump"/>
              </a:rPr>
              <a:t>）</a:t>
            </a:r>
            <a:endParaRPr lang="zh-CN" altLang="en-US" b="1" smtClean="0">
              <a:latin typeface="Times New Roman" pitchFamily="18" charset="0"/>
            </a:endParaRPr>
          </a:p>
          <a:p>
            <a:pPr eaLnBrk="1" hangingPunct="1"/>
            <a:r>
              <a:rPr lang="zh-CN" altLang="en-US" b="1" smtClean="0">
                <a:latin typeface="Times New Roman" pitchFamily="18" charset="0"/>
                <a:hlinkClick r:id="rId5" action="ppaction://hlinksldjump"/>
              </a:rPr>
              <a:t>扩展（</a:t>
            </a:r>
            <a:r>
              <a:rPr lang="en-US" altLang="zh-CN" b="1" smtClean="0">
                <a:latin typeface="Times New Roman" pitchFamily="18" charset="0"/>
                <a:hlinkClick r:id="rId5" action="ppaction://hlinksldjump"/>
              </a:rPr>
              <a:t>extend</a:t>
            </a:r>
            <a:r>
              <a:rPr lang="zh-CN" altLang="en-US" b="1" smtClean="0">
                <a:latin typeface="Times New Roman" pitchFamily="18" charset="0"/>
                <a:hlinkClick r:id="rId5" action="ppaction://hlinksldjump"/>
              </a:rPr>
              <a:t>）</a:t>
            </a:r>
            <a:endParaRPr lang="zh-CN" altLang="en-US" b="1" smtClean="0">
              <a:latin typeface="Times New Roman" pitchFamily="18" charset="0"/>
            </a:endParaRPr>
          </a:p>
          <a:p>
            <a:pPr eaLnBrk="1" hangingPunct="1"/>
            <a:r>
              <a:rPr lang="zh-CN" altLang="en-US" b="1" smtClean="0">
                <a:latin typeface="Times New Roman" pitchFamily="18" charset="0"/>
                <a:hlinkClick r:id="rId6" action="ppaction://hlinksldjump"/>
              </a:rPr>
              <a:t>泛化（</a:t>
            </a:r>
            <a:r>
              <a:rPr lang="en-US" altLang="zh-CN" b="1" smtClean="0">
                <a:latin typeface="Times New Roman" pitchFamily="18" charset="0"/>
                <a:hlinkClick r:id="rId6" action="ppaction://hlinksldjump"/>
              </a:rPr>
              <a:t>generalization</a:t>
            </a:r>
            <a:r>
              <a:rPr lang="zh-CN" altLang="en-US" b="1" smtClean="0">
                <a:latin typeface="Times New Roman" pitchFamily="18" charset="0"/>
                <a:hlinkClick r:id="rId6" action="ppaction://hlinksldjump"/>
              </a:rPr>
              <a:t>）</a:t>
            </a:r>
            <a:endParaRPr lang="zh-CN" altLang="en-US" b="1" smtClean="0">
              <a:latin typeface="Times New Roman" pitchFamily="18" charset="0"/>
            </a:endParaRPr>
          </a:p>
        </p:txBody>
      </p:sp>
      <p:pic>
        <p:nvPicPr>
          <p:cNvPr id="1638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6775" y="2133600"/>
            <a:ext cx="24796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关联关系：参与者和用例</a:t>
            </a:r>
          </a:p>
        </p:txBody>
      </p:sp>
      <p:sp>
        <p:nvSpPr>
          <p:cNvPr id="3" name="内容占位符 2"/>
          <p:cNvSpPr>
            <a:spLocks noGrp="1"/>
          </p:cNvSpPr>
          <p:nvPr>
            <p:ph idx="1"/>
          </p:nvPr>
        </p:nvSpPr>
        <p:spPr/>
        <p:txBody>
          <a:bodyPr/>
          <a:lstStyle/>
          <a:p>
            <a:r>
              <a:rPr lang="zh-CN" altLang="en-US" dirty="0"/>
              <a:t>参与者和用例之间的关联关系：参与者参与用例的执行</a:t>
            </a:r>
            <a:endParaRPr lang="en-US" altLang="zh-CN" dirty="0"/>
          </a:p>
          <a:p>
            <a:pPr lvl="1"/>
            <a:r>
              <a:rPr lang="zh-CN" altLang="zh-CN" dirty="0"/>
              <a:t>箭头</a:t>
            </a:r>
            <a:r>
              <a:rPr lang="zh-CN" altLang="en-US" dirty="0"/>
              <a:t>（关联的方向）</a:t>
            </a:r>
            <a:r>
              <a:rPr lang="zh-CN" altLang="zh-CN" dirty="0"/>
              <a:t>并不代表数据流或业务流的方向</a:t>
            </a:r>
            <a:endParaRPr lang="en-US" altLang="zh-CN" dirty="0"/>
          </a:p>
          <a:p>
            <a:pPr lvl="1"/>
            <a:r>
              <a:rPr lang="zh-CN" altLang="zh-CN" dirty="0"/>
              <a:t>箭头代表通信的发起方</a:t>
            </a:r>
            <a:endParaRPr lang="en-US" altLang="zh-CN" dirty="0"/>
          </a:p>
          <a:p>
            <a:pPr lvl="2"/>
            <a:r>
              <a:rPr lang="zh-CN" altLang="zh-CN" dirty="0"/>
              <a:t>箭头由通信的主动方指向被动方，或者说不带箭头的一方会受到带箭头一方的影响</a:t>
            </a:r>
            <a:endParaRPr lang="en-US" altLang="zh-CN" dirty="0"/>
          </a:p>
          <a:p>
            <a:pPr lvl="2"/>
            <a:r>
              <a:rPr lang="zh-CN" altLang="zh-CN" dirty="0"/>
              <a:t>不带箭头意味着没有考虑这种影响的方向</a:t>
            </a:r>
            <a:endParaRPr lang="zh-CN" altLang="en-US" dirty="0"/>
          </a:p>
        </p:txBody>
      </p:sp>
      <p:sp>
        <p:nvSpPr>
          <p:cNvPr id="4" name="灯片编号占位符 3"/>
          <p:cNvSpPr>
            <a:spLocks noGrp="1"/>
          </p:cNvSpPr>
          <p:nvPr>
            <p:ph type="sldNum" sz="quarter" idx="12"/>
          </p:nvPr>
        </p:nvSpPr>
        <p:spPr/>
        <p:txBody>
          <a:bodyPr/>
          <a:lstStyle/>
          <a:p>
            <a:pPr>
              <a:defRPr/>
            </a:pPr>
            <a:r>
              <a:rPr lang="en-US" altLang="zh-CN"/>
              <a:t>-</a:t>
            </a:r>
            <a:fld id="{5754343B-143F-433B-AAA2-B251BF3FFF11}" type="slidenum">
              <a:rPr lang="en-US" altLang="zh-CN" smtClean="0"/>
              <a:pPr>
                <a:defRPr/>
              </a:pPr>
              <a:t>29</a:t>
            </a:fld>
            <a:r>
              <a:rPr lang="en-US" altLang="zh-CN"/>
              <a:t>-</a:t>
            </a:r>
          </a:p>
        </p:txBody>
      </p:sp>
      <p:pic>
        <p:nvPicPr>
          <p:cNvPr id="9218"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448" y="5301208"/>
            <a:ext cx="4317552" cy="136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250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b="1" dirty="0"/>
              <a:t>在数据流图中，哪个元素代表与系统有交互关系的人、部门、外部系统或组织？</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数据流</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过程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数据存储</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外部实体</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199693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F31C0AD5-90E1-4820-90C9-152F2E6FC707}" type="slidenum">
              <a:rPr lang="en-US" altLang="zh-CN" sz="1200" b="0">
                <a:solidFill>
                  <a:srgbClr val="4D4D4D"/>
                </a:solidFill>
                <a:latin typeface="Arial" charset="0"/>
              </a:rPr>
              <a:pPr eaLnBrk="1" hangingPunct="1"/>
              <a:t>30</a:t>
            </a:fld>
            <a:r>
              <a:rPr lang="en-US" altLang="zh-CN" sz="1200" b="0">
                <a:solidFill>
                  <a:srgbClr val="4D4D4D"/>
                </a:solidFill>
                <a:latin typeface="Arial" charset="0"/>
              </a:rPr>
              <a:t>-</a:t>
            </a:r>
          </a:p>
        </p:txBody>
      </p:sp>
      <p:sp>
        <p:nvSpPr>
          <p:cNvPr id="106499" name="Rectangle 2"/>
          <p:cNvSpPr>
            <a:spLocks noGrp="1" noChangeArrowheads="1"/>
          </p:cNvSpPr>
          <p:nvPr>
            <p:ph type="title"/>
          </p:nvPr>
        </p:nvSpPr>
        <p:spPr/>
        <p:txBody>
          <a:bodyPr/>
          <a:lstStyle/>
          <a:p>
            <a:pPr eaLnBrk="1" hangingPunct="1"/>
            <a:r>
              <a:rPr lang="zh-CN" altLang="en-US"/>
              <a:t>用例关系：包含</a:t>
            </a:r>
          </a:p>
        </p:txBody>
      </p:sp>
      <p:sp>
        <p:nvSpPr>
          <p:cNvPr id="106500" name="Rectangle 3"/>
          <p:cNvSpPr>
            <a:spLocks noGrp="1" noChangeArrowheads="1"/>
          </p:cNvSpPr>
          <p:nvPr>
            <p:ph type="body" idx="1"/>
          </p:nvPr>
        </p:nvSpPr>
        <p:spPr/>
        <p:txBody>
          <a:bodyPr/>
          <a:lstStyle/>
          <a:p>
            <a:pPr eaLnBrk="1" hangingPunct="1"/>
            <a:r>
              <a:rPr lang="zh-CN" altLang="en-US" dirty="0"/>
              <a:t>包含：表示某个用例中包含了其他用例的行为</a:t>
            </a:r>
          </a:p>
          <a:p>
            <a:pPr lvl="1" eaLnBrk="1" hangingPunct="1"/>
            <a:r>
              <a:rPr lang="zh-CN" altLang="en-US" dirty="0"/>
              <a:t>从两个或多个用例行为中提取公共部分的能力，主要用于支持用例行为的复用</a:t>
            </a:r>
          </a:p>
        </p:txBody>
      </p:sp>
      <p:pic>
        <p:nvPicPr>
          <p:cNvPr id="106501" name="图片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0345" y="3429002"/>
            <a:ext cx="391358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6625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p:cNvSpPr>
            <a:spLocks noChangeArrowheads="1"/>
          </p:cNvSpPr>
          <p:nvPr/>
        </p:nvSpPr>
        <p:spPr bwMode="auto">
          <a:xfrm>
            <a:off x="755650" y="1196975"/>
            <a:ext cx="792480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spcBef>
                <a:spcPct val="20000"/>
              </a:spcBef>
              <a:buClr>
                <a:schemeClr val="folHlink"/>
              </a:buClr>
              <a:buSzPct val="75000"/>
              <a:buFont typeface="Wingdings" pitchFamily="2" charset="2"/>
              <a:buChar char="n"/>
              <a:defRPr/>
            </a:pPr>
            <a:r>
              <a:rPr lang="zh-CN" altLang="en-US" sz="2800" dirty="0"/>
              <a:t>两个以上用例有共同功能，可分解到单独用例，形成包含依赖；</a:t>
            </a:r>
            <a:endParaRPr lang="en-US" altLang="zh-CN" sz="2800" dirty="0"/>
          </a:p>
          <a:p>
            <a:pPr>
              <a:spcBef>
                <a:spcPct val="20000"/>
              </a:spcBef>
              <a:buClr>
                <a:schemeClr val="folHlink"/>
              </a:buClr>
              <a:buSzPct val="75000"/>
              <a:defRPr/>
            </a:pPr>
            <a:endParaRPr kumimoji="1" lang="zh-CN" altLang="en-US" sz="2800" b="1" dirty="0">
              <a:latin typeface="Times New Roman" pitchFamily="18" charset="0"/>
            </a:endParaRPr>
          </a:p>
        </p:txBody>
      </p:sp>
      <p:grpSp>
        <p:nvGrpSpPr>
          <p:cNvPr id="20483" name="Group 4"/>
          <p:cNvGrpSpPr>
            <a:grpSpLocks/>
          </p:cNvGrpSpPr>
          <p:nvPr/>
        </p:nvGrpSpPr>
        <p:grpSpPr bwMode="auto">
          <a:xfrm>
            <a:off x="1763713" y="2205038"/>
            <a:ext cx="5546725" cy="4527550"/>
            <a:chOff x="2562" y="1298"/>
            <a:chExt cx="2730" cy="2483"/>
          </a:xfrm>
        </p:grpSpPr>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 y="1298"/>
              <a:ext cx="2730" cy="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Rectangle 6"/>
            <p:cNvSpPr>
              <a:spLocks noChangeArrowheads="1"/>
            </p:cNvSpPr>
            <p:nvPr/>
          </p:nvSpPr>
          <p:spPr bwMode="auto">
            <a:xfrm>
              <a:off x="3606" y="3566"/>
              <a:ext cx="1139"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FontTx/>
                <a:buChar char="•"/>
              </a:pPr>
              <a:r>
                <a:rPr lang="en-US" altLang="zh-CN" sz="1800" b="1">
                  <a:latin typeface="Arial" charset="0"/>
                </a:rPr>
                <a:t> </a:t>
              </a:r>
              <a:r>
                <a:rPr lang="zh-CN" altLang="en-US" sz="1800" b="1">
                  <a:latin typeface="Arial" charset="0"/>
                </a:rPr>
                <a:t>包含用例</a:t>
              </a:r>
            </a:p>
          </p:txBody>
        </p:sp>
      </p:grpSp>
      <p:sp>
        <p:nvSpPr>
          <p:cNvPr id="20484"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600" b="1">
                <a:solidFill>
                  <a:schemeClr val="tx2"/>
                </a:solidFill>
                <a:latin typeface="Times New Roman" pitchFamily="18" charset="0"/>
              </a:rPr>
              <a:t>关系</a:t>
            </a:r>
            <a:r>
              <a:rPr lang="en-US" altLang="zh-CN" sz="3600" b="1">
                <a:solidFill>
                  <a:schemeClr val="tx2"/>
                </a:solidFill>
                <a:latin typeface="Times New Roman" pitchFamily="18" charset="0"/>
              </a:rPr>
              <a:t>--Relationship</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body" idx="4294967295"/>
          </p:nvPr>
        </p:nvSpPr>
        <p:spPr>
          <a:xfrm>
            <a:off x="900113" y="1196975"/>
            <a:ext cx="7920037" cy="5256213"/>
          </a:xfrm>
        </p:spPr>
        <p:txBody>
          <a:bodyPr/>
          <a:lstStyle/>
          <a:p>
            <a:pPr eaLnBrk="1" hangingPunct="1">
              <a:buSzPct val="75000"/>
            </a:pPr>
            <a:r>
              <a:rPr lang="zh-CN" altLang="en-US" sz="2800" b="1" smtClean="0">
                <a:solidFill>
                  <a:schemeClr val="hlink"/>
                </a:solidFill>
              </a:rPr>
              <a:t> 扩展（</a:t>
            </a:r>
            <a:r>
              <a:rPr lang="en-US" altLang="zh-CN" sz="2800" b="1" smtClean="0">
                <a:solidFill>
                  <a:schemeClr val="hlink"/>
                </a:solidFill>
              </a:rPr>
              <a:t>extend</a:t>
            </a:r>
            <a:r>
              <a:rPr lang="zh-CN" altLang="en-US" sz="2800" b="1" smtClean="0">
                <a:solidFill>
                  <a:schemeClr val="hlink"/>
                </a:solidFill>
              </a:rPr>
              <a:t>）（是一种依赖关系，加了版型</a:t>
            </a:r>
            <a:r>
              <a:rPr lang="en-US" altLang="zh-CN" sz="2800" b="1" smtClean="0">
                <a:solidFill>
                  <a:schemeClr val="hlink"/>
                </a:solidFill>
              </a:rPr>
              <a:t>&lt;&lt;extend&gt;&gt;</a:t>
            </a:r>
            <a:r>
              <a:rPr lang="zh-CN" altLang="en-US" sz="2800" b="1" smtClean="0">
                <a:solidFill>
                  <a:schemeClr val="hlink"/>
                </a:solidFill>
              </a:rPr>
              <a:t>）</a:t>
            </a:r>
          </a:p>
          <a:p>
            <a:pPr lvl="1" eaLnBrk="1" hangingPunct="1">
              <a:buSzPct val="75000"/>
            </a:pPr>
            <a:r>
              <a:rPr lang="zh-CN" altLang="en-US" sz="2400" smtClean="0"/>
              <a:t>一个用例（在某些扩展点上）扩展另一个用例的功能，构成新用例；箭头方向由扩展用例指向被扩展用例（基本用例）；</a:t>
            </a:r>
            <a:endParaRPr lang="en-US" altLang="zh-CN" sz="2400" smtClean="0"/>
          </a:p>
          <a:p>
            <a:pPr lvl="1" eaLnBrk="1" hangingPunct="1">
              <a:buSzPct val="75000"/>
            </a:pPr>
            <a:r>
              <a:rPr lang="zh-CN" altLang="en-US" sz="2400" smtClean="0"/>
              <a:t>扩展用例依赖与被扩展用例（基本用例），只是部分片段组成，不是完整的独立用例，无法单独执行；</a:t>
            </a:r>
            <a:endParaRPr lang="en-US" altLang="zh-CN" sz="2400" smtClean="0"/>
          </a:p>
          <a:p>
            <a:pPr lvl="1" eaLnBrk="1" hangingPunct="1">
              <a:buSzPct val="75000"/>
            </a:pPr>
            <a:r>
              <a:rPr lang="zh-CN" altLang="en-US" sz="2400" smtClean="0"/>
              <a:t>扩展用例不一定每次都被执行和调用（吃饭前也可以不洗手），而被包含用例每次必须执行。</a:t>
            </a:r>
            <a:endParaRPr lang="en-US" altLang="zh-CN" sz="2400" smtClean="0"/>
          </a:p>
          <a:p>
            <a:pPr eaLnBrk="1" hangingPunct="1">
              <a:buSzPct val="75000"/>
            </a:pPr>
            <a:endParaRPr lang="zh-CN" altLang="en-US" sz="2800" smtClean="0"/>
          </a:p>
          <a:p>
            <a:pPr eaLnBrk="1" hangingPunct="1">
              <a:buSzPct val="75000"/>
            </a:pPr>
            <a:endParaRPr lang="zh-CN" altLang="en-US" sz="2800" smtClean="0"/>
          </a:p>
        </p:txBody>
      </p:sp>
      <p:sp>
        <p:nvSpPr>
          <p:cNvPr id="21507"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600" b="1">
                <a:solidFill>
                  <a:schemeClr val="tx2"/>
                </a:solidFill>
                <a:latin typeface="Times New Roman" pitchFamily="18" charset="0"/>
              </a:rPr>
              <a:t>关系</a:t>
            </a:r>
            <a:r>
              <a:rPr lang="en-US" altLang="zh-CN" sz="3600" b="1">
                <a:solidFill>
                  <a:schemeClr val="tx2"/>
                </a:solidFill>
                <a:latin typeface="Times New Roman" pitchFamily="18" charset="0"/>
              </a:rPr>
              <a:t>--Relationship</a:t>
            </a:r>
          </a:p>
        </p:txBody>
      </p:sp>
      <p:pic>
        <p:nvPicPr>
          <p:cNvPr id="21508" name="Picture 4" descr="扩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016500"/>
            <a:ext cx="74168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noChangeArrowheads="1"/>
          </p:cNvSpPr>
          <p:nvPr>
            <p:ph type="body" idx="4294967295"/>
          </p:nvPr>
        </p:nvSpPr>
        <p:spPr>
          <a:xfrm>
            <a:off x="685800" y="1268413"/>
            <a:ext cx="7772400" cy="2376487"/>
          </a:xfrm>
        </p:spPr>
        <p:txBody>
          <a:bodyPr/>
          <a:lstStyle/>
          <a:p>
            <a:pPr>
              <a:defRPr/>
            </a:pPr>
            <a:r>
              <a:rPr kumimoji="1" lang="zh-CN" altLang="en-US" sz="2800" dirty="0" smtClean="0">
                <a:effectLst>
                  <a:outerShdw blurRad="38100" dist="38100" dir="2700000" algn="tl">
                    <a:srgbClr val="C0C0C0"/>
                  </a:outerShdw>
                </a:effectLst>
                <a:latin typeface="Times New Roman" pitchFamily="18" charset="0"/>
                <a:ea typeface="黑体" pitchFamily="2" charset="-122"/>
              </a:rPr>
              <a:t>泛化关系</a:t>
            </a:r>
            <a:r>
              <a:rPr kumimoji="1" lang="en-US" altLang="zh-CN" sz="2800" dirty="0" smtClean="0">
                <a:effectLst>
                  <a:outerShdw blurRad="38100" dist="38100" dir="2700000" algn="tl">
                    <a:srgbClr val="C0C0C0"/>
                  </a:outerShdw>
                </a:effectLst>
                <a:latin typeface="Times New Roman" pitchFamily="18" charset="0"/>
                <a:ea typeface="黑体" pitchFamily="2" charset="-122"/>
              </a:rPr>
              <a:t>Generalization</a:t>
            </a:r>
          </a:p>
          <a:p>
            <a:pPr lvl="1">
              <a:defRPr/>
            </a:pPr>
            <a:r>
              <a:rPr kumimoji="1" lang="zh-CN" altLang="en-US" b="1" dirty="0" smtClean="0">
                <a:latin typeface="Times New Roman" pitchFamily="18" charset="0"/>
                <a:ea typeface="楷体_GB2312" pitchFamily="49" charset="-122"/>
              </a:rPr>
              <a:t>代表一般与特殊的关系。（类似与继承）</a:t>
            </a:r>
          </a:p>
          <a:p>
            <a:pPr lvl="1">
              <a:defRPr/>
            </a:pPr>
            <a:r>
              <a:rPr kumimoji="1" lang="zh-CN" altLang="en-US" b="1" dirty="0" smtClean="0">
                <a:latin typeface="Times New Roman" pitchFamily="18" charset="0"/>
                <a:ea typeface="楷体_GB2312" pitchFamily="49" charset="-122"/>
              </a:rPr>
              <a:t>在用例泛化中，子用例表示父用例的特殊形式，子用例继承了父用例的行为和属性，也可以增加新的行为和属性或覆盖父用例中的行为。</a:t>
            </a:r>
            <a:endParaRPr kumimoji="1" lang="zh-CN" altLang="en-US" b="1" dirty="0">
              <a:latin typeface="Times New Roman" pitchFamily="18" charset="0"/>
              <a:ea typeface="楷体_GB2312" pitchFamily="49" charset="-122"/>
            </a:endParaRPr>
          </a:p>
        </p:txBody>
      </p:sp>
      <p:sp>
        <p:nvSpPr>
          <p:cNvPr id="23555"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3600" b="1">
                <a:solidFill>
                  <a:schemeClr val="tx2"/>
                </a:solidFill>
                <a:latin typeface="Times New Roman" pitchFamily="18" charset="0"/>
              </a:rPr>
              <a:t>关系</a:t>
            </a:r>
            <a:r>
              <a:rPr lang="en-US" altLang="zh-CN" sz="3600" b="1">
                <a:solidFill>
                  <a:schemeClr val="tx2"/>
                </a:solidFill>
                <a:latin typeface="Times New Roman" pitchFamily="18" charset="0"/>
              </a:rPr>
              <a:t>--Relationship</a:t>
            </a:r>
          </a:p>
        </p:txBody>
      </p:sp>
      <p:pic>
        <p:nvPicPr>
          <p:cNvPr id="23556" name="Picture 5" descr="泛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4133850"/>
            <a:ext cx="7056437"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ED597BB9-E078-432E-B728-4768FF45EE35}" type="slidenum">
              <a:rPr lang="en-US" altLang="zh-CN" sz="1200" b="0">
                <a:solidFill>
                  <a:srgbClr val="4D4D4D"/>
                </a:solidFill>
                <a:latin typeface="Arial" charset="0"/>
              </a:rPr>
              <a:pPr eaLnBrk="1" hangingPunct="1"/>
              <a:t>34</a:t>
            </a:fld>
            <a:r>
              <a:rPr lang="en-US" altLang="zh-CN" sz="1200" b="0">
                <a:solidFill>
                  <a:srgbClr val="4D4D4D"/>
                </a:solidFill>
                <a:latin typeface="Arial" charset="0"/>
              </a:rPr>
              <a:t>-</a:t>
            </a:r>
          </a:p>
        </p:txBody>
      </p:sp>
      <p:sp>
        <p:nvSpPr>
          <p:cNvPr id="109571" name="Rectangle 2"/>
          <p:cNvSpPr>
            <a:spLocks noGrp="1" noChangeArrowheads="1"/>
          </p:cNvSpPr>
          <p:nvPr>
            <p:ph type="title"/>
          </p:nvPr>
        </p:nvSpPr>
        <p:spPr/>
        <p:txBody>
          <a:bodyPr/>
          <a:lstStyle/>
          <a:p>
            <a:pPr eaLnBrk="1" hangingPunct="1"/>
            <a:r>
              <a:rPr lang="zh-CN" altLang="en-US"/>
              <a:t>用例关系：泛化</a:t>
            </a:r>
            <a:endParaRPr lang="en-US" altLang="zh-CN"/>
          </a:p>
        </p:txBody>
      </p:sp>
      <p:sp>
        <p:nvSpPr>
          <p:cNvPr id="109572" name="Rectangle 3"/>
          <p:cNvSpPr>
            <a:spLocks noGrp="1" noChangeArrowheads="1"/>
          </p:cNvSpPr>
          <p:nvPr>
            <p:ph type="body" idx="1"/>
          </p:nvPr>
        </p:nvSpPr>
        <p:spPr/>
        <p:txBody>
          <a:bodyPr/>
          <a:lstStyle/>
          <a:p>
            <a:pPr eaLnBrk="1" hangingPunct="1"/>
            <a:r>
              <a:rPr lang="zh-CN" altLang="en-US"/>
              <a:t>泛化：</a:t>
            </a:r>
            <a:r>
              <a:rPr lang="zh-CN" altLang="en-US" sz="3700">
                <a:latin typeface="宋体" pitchFamily="2" charset="-122"/>
              </a:rPr>
              <a:t>表示子用例继承了父用例</a:t>
            </a:r>
          </a:p>
          <a:p>
            <a:pPr lvl="1" eaLnBrk="1" hangingPunct="1"/>
            <a:r>
              <a:rPr lang="zh-CN" altLang="en-US"/>
              <a:t>用例间的泛化关系表明子用例继承父用例中定义的所有属性、行为序列和扩展点，并且参与父用例中所有的关系</a:t>
            </a:r>
          </a:p>
        </p:txBody>
      </p:sp>
      <p:pic>
        <p:nvPicPr>
          <p:cNvPr id="2" name="图片 1"/>
          <p:cNvPicPr>
            <a:picLocks noChangeAspect="1"/>
          </p:cNvPicPr>
          <p:nvPr/>
        </p:nvPicPr>
        <p:blipFill>
          <a:blip r:embed="rId2"/>
          <a:stretch>
            <a:fillRect/>
          </a:stretch>
        </p:blipFill>
        <p:spPr>
          <a:xfrm>
            <a:off x="2897813" y="3501008"/>
            <a:ext cx="3410561" cy="2880320"/>
          </a:xfrm>
          <a:prstGeom prst="rect">
            <a:avLst/>
          </a:prstGeom>
        </p:spPr>
      </p:pic>
    </p:spTree>
    <p:extLst>
      <p:ext uri="{BB962C8B-B14F-4D97-AF65-F5344CB8AC3E}">
        <p14:creationId xmlns:p14="http://schemas.microsoft.com/office/powerpoint/2010/main" val="36631906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817563" y="1241425"/>
            <a:ext cx="4114800" cy="4995863"/>
          </a:xfrm>
        </p:spPr>
        <p:txBody>
          <a:bodyPr/>
          <a:lstStyle/>
          <a:p>
            <a:pPr>
              <a:lnSpc>
                <a:spcPct val="90000"/>
              </a:lnSpc>
            </a:pPr>
            <a:r>
              <a:rPr lang="zh-CN" altLang="en-US" sz="2800" b="1" smtClean="0"/>
              <a:t>例如在需求分析中常见的权限控制问题（如下图所示）</a:t>
            </a:r>
            <a:r>
              <a:rPr lang="en-US" altLang="zh-CN" sz="2800" b="1" smtClean="0"/>
              <a:t>:</a:t>
            </a:r>
          </a:p>
          <a:p>
            <a:pPr>
              <a:lnSpc>
                <a:spcPct val="90000"/>
              </a:lnSpc>
            </a:pPr>
            <a:r>
              <a:rPr lang="zh-CN" altLang="en-US" sz="2800" b="1" smtClean="0"/>
              <a:t>一般的</a:t>
            </a:r>
            <a:r>
              <a:rPr lang="zh-CN" altLang="en-US" sz="2800" b="1" smtClean="0">
                <a:solidFill>
                  <a:srgbClr val="FF0000"/>
                </a:solidFill>
              </a:rPr>
              <a:t>用户</a:t>
            </a:r>
            <a:r>
              <a:rPr lang="zh-CN" altLang="en-US" sz="2800" b="1" smtClean="0"/>
              <a:t>只可以使用一些常规的</a:t>
            </a:r>
            <a:r>
              <a:rPr lang="zh-CN" altLang="en-US" sz="2800" b="1" smtClean="0">
                <a:solidFill>
                  <a:srgbClr val="FF0000"/>
                </a:solidFill>
              </a:rPr>
              <a:t>操作</a:t>
            </a:r>
            <a:endParaRPr lang="zh-CN" altLang="en-US" sz="2800" b="1" smtClean="0"/>
          </a:p>
          <a:p>
            <a:pPr>
              <a:lnSpc>
                <a:spcPct val="90000"/>
              </a:lnSpc>
            </a:pPr>
            <a:r>
              <a:rPr lang="zh-CN" altLang="en-US" sz="2800" b="1" smtClean="0">
                <a:solidFill>
                  <a:srgbClr val="000099"/>
                </a:solidFill>
              </a:rPr>
              <a:t>管理员</a:t>
            </a:r>
            <a:r>
              <a:rPr lang="zh-CN" altLang="en-US" sz="2800" b="1" smtClean="0"/>
              <a:t>除了</a:t>
            </a:r>
            <a:r>
              <a:rPr lang="zh-CN" altLang="en-US" sz="2800" b="1" smtClean="0">
                <a:solidFill>
                  <a:srgbClr val="000099"/>
                </a:solidFill>
              </a:rPr>
              <a:t>常规操作</a:t>
            </a:r>
            <a:r>
              <a:rPr lang="zh-CN" altLang="en-US" sz="2800" b="1" smtClean="0"/>
              <a:t>之外还需要进行一些</a:t>
            </a:r>
            <a:r>
              <a:rPr lang="zh-CN" altLang="en-US" sz="2800" b="1" smtClean="0">
                <a:solidFill>
                  <a:srgbClr val="000099"/>
                </a:solidFill>
              </a:rPr>
              <a:t>系统管理</a:t>
            </a:r>
            <a:r>
              <a:rPr lang="zh-CN" altLang="en-US" sz="2800" b="1" smtClean="0"/>
              <a:t>工作</a:t>
            </a:r>
          </a:p>
          <a:p>
            <a:pPr>
              <a:lnSpc>
                <a:spcPct val="90000"/>
              </a:lnSpc>
            </a:pPr>
            <a:r>
              <a:rPr lang="zh-CN" altLang="en-US" sz="2800" b="1" smtClean="0">
                <a:solidFill>
                  <a:srgbClr val="800000"/>
                </a:solidFill>
              </a:rPr>
              <a:t>操作员</a:t>
            </a:r>
            <a:r>
              <a:rPr lang="zh-CN" altLang="en-US" sz="2800" b="1" smtClean="0"/>
              <a:t>既可以进行</a:t>
            </a:r>
            <a:r>
              <a:rPr lang="zh-CN" altLang="en-US" sz="2800" b="1" smtClean="0">
                <a:solidFill>
                  <a:srgbClr val="800000"/>
                </a:solidFill>
              </a:rPr>
              <a:t>常规操作</a:t>
            </a:r>
            <a:r>
              <a:rPr lang="zh-CN" altLang="en-US" sz="2800" b="1" smtClean="0"/>
              <a:t>又可以进行一些</a:t>
            </a:r>
            <a:r>
              <a:rPr lang="zh-CN" altLang="en-US" sz="2800" b="1" smtClean="0">
                <a:solidFill>
                  <a:srgbClr val="800000"/>
                </a:solidFill>
              </a:rPr>
              <a:t>配置操作</a:t>
            </a:r>
            <a:r>
              <a:rPr lang="zh-CN" altLang="en-US" sz="2800" b="1" smtClean="0"/>
              <a:t>。</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0"/>
            <a:ext cx="42672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84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657600"/>
            <a:ext cx="4191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1" name="AutoShape 5"/>
          <p:cNvSpPr>
            <a:spLocks noChangeArrowheads="1"/>
          </p:cNvSpPr>
          <p:nvPr/>
        </p:nvSpPr>
        <p:spPr bwMode="auto">
          <a:xfrm>
            <a:off x="6553200" y="3124200"/>
            <a:ext cx="533400" cy="685800"/>
          </a:xfrm>
          <a:prstGeom prst="downArrow">
            <a:avLst>
              <a:gd name="adj1" fmla="val 50000"/>
              <a:gd name="adj2" fmla="val 3214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sz="1800">
              <a:latin typeface="Arial" charset="0"/>
            </a:endParaRPr>
          </a:p>
        </p:txBody>
      </p:sp>
      <p:sp>
        <p:nvSpPr>
          <p:cNvPr id="188422" name="AutoShape 6"/>
          <p:cNvSpPr>
            <a:spLocks noChangeArrowheads="1"/>
          </p:cNvSpPr>
          <p:nvPr/>
        </p:nvSpPr>
        <p:spPr bwMode="auto">
          <a:xfrm>
            <a:off x="7239000" y="3276600"/>
            <a:ext cx="1447800" cy="381000"/>
          </a:xfrm>
          <a:prstGeom prst="wedgeRectCallout">
            <a:avLst>
              <a:gd name="adj1" fmla="val -63269"/>
              <a:gd name="adj2" fmla="val -14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800" b="1">
                <a:latin typeface="Arial" charset="0"/>
              </a:rPr>
              <a:t>参与者泛化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8421"/>
                                        </p:tgtEl>
                                        <p:attrNameLst>
                                          <p:attrName>style.visibility</p:attrName>
                                        </p:attrNameLst>
                                      </p:cBhvr>
                                      <p:to>
                                        <p:strVal val="visible"/>
                                      </p:to>
                                    </p:set>
                                    <p:animEffect transition="in" filter="wipe(up)">
                                      <p:cBhvr>
                                        <p:cTn id="7" dur="500"/>
                                        <p:tgtEl>
                                          <p:spTgt spid="1884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8422"/>
                                        </p:tgtEl>
                                        <p:attrNameLst>
                                          <p:attrName>style.visibility</p:attrName>
                                        </p:attrNameLst>
                                      </p:cBhvr>
                                      <p:to>
                                        <p:strVal val="visible"/>
                                      </p:to>
                                    </p:set>
                                    <p:animEffect transition="in" filter="wipe(left)">
                                      <p:cBhvr>
                                        <p:cTn id="10" dur="500"/>
                                        <p:tgtEl>
                                          <p:spTgt spid="188422"/>
                                        </p:tgtEl>
                                      </p:cBhvr>
                                    </p:animEffect>
                                  </p:childTnLst>
                                </p:cTn>
                              </p:par>
                            </p:childTnLst>
                          </p:cTn>
                        </p:par>
                        <p:par>
                          <p:cTn id="11" fill="hold" nodeType="afterGroup">
                            <p:stCondLst>
                              <p:cond delay="500"/>
                            </p:stCondLst>
                            <p:childTnLst>
                              <p:par>
                                <p:cTn id="12" presetID="22" presetClass="entr" presetSubtype="1" fill="hold" nodeType="afterEffect">
                                  <p:stCondLst>
                                    <p:cond delay="0"/>
                                  </p:stCondLst>
                                  <p:childTnLst>
                                    <p:set>
                                      <p:cBhvr>
                                        <p:cTn id="13" dur="1" fill="hold">
                                          <p:stCondLst>
                                            <p:cond delay="0"/>
                                          </p:stCondLst>
                                        </p:cTn>
                                        <p:tgtEl>
                                          <p:spTgt spid="188420"/>
                                        </p:tgtEl>
                                        <p:attrNameLst>
                                          <p:attrName>style.visibility</p:attrName>
                                        </p:attrNameLst>
                                      </p:cBhvr>
                                      <p:to>
                                        <p:strVal val="visible"/>
                                      </p:to>
                                    </p:set>
                                    <p:animEffect transition="in" filter="wipe(up)">
                                      <p:cBhvr>
                                        <p:cTn id="14" dur="500"/>
                                        <p:tgtEl>
                                          <p:spTgt spid="188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1" grpId="0" animBg="1"/>
      <p:bldP spid="1884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zh-CN" altLang="en-US"/>
              <a:t>实例分析：旅店预订系统</a:t>
            </a:r>
            <a:endParaRPr lang="en-US" altLang="zh-CN"/>
          </a:p>
        </p:txBody>
      </p:sp>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5AD8B7D0-098E-4C35-A5D1-859D2E3DA950}" type="slidenum">
              <a:rPr lang="en-US" altLang="zh-CN" sz="1200" b="0">
                <a:solidFill>
                  <a:srgbClr val="4D4D4D"/>
                </a:solidFill>
                <a:latin typeface="Arial" charset="0"/>
              </a:rPr>
              <a:pPr eaLnBrk="1" hangingPunct="1"/>
              <a:t>36</a:t>
            </a:fld>
            <a:r>
              <a:rPr lang="en-US" altLang="zh-CN" sz="1200" b="0">
                <a:solidFill>
                  <a:srgbClr val="4D4D4D"/>
                </a:solidFill>
                <a:latin typeface="Arial" charset="0"/>
              </a:rPr>
              <a:t>-</a:t>
            </a:r>
          </a:p>
        </p:txBody>
      </p:sp>
      <p:pic>
        <p:nvPicPr>
          <p:cNvPr id="8195"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725" y="1484784"/>
            <a:ext cx="4808297"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4262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慎重用例间的泛化关系</a:t>
            </a:r>
          </a:p>
        </p:txBody>
      </p:sp>
      <p:sp>
        <p:nvSpPr>
          <p:cNvPr id="4" name="灯片编号占位符 3"/>
          <p:cNvSpPr>
            <a:spLocks noGrp="1"/>
          </p:cNvSpPr>
          <p:nvPr>
            <p:ph type="sldNum" sz="quarter" idx="12"/>
          </p:nvPr>
        </p:nvSpPr>
        <p:spPr/>
        <p:txBody>
          <a:bodyPr/>
          <a:lstStyle/>
          <a:p>
            <a:pPr>
              <a:defRPr/>
            </a:pPr>
            <a:r>
              <a:rPr lang="en-US" altLang="zh-CN"/>
              <a:t>-</a:t>
            </a:r>
            <a:fld id="{5754343B-143F-433B-AAA2-B251BF3FFF11}" type="slidenum">
              <a:rPr lang="en-US" altLang="zh-CN" smtClean="0"/>
              <a:pPr>
                <a:defRPr/>
              </a:pPr>
              <a:t>37</a:t>
            </a:fld>
            <a:r>
              <a:rPr lang="en-US" altLang="zh-CN"/>
              <a:t>-</a:t>
            </a:r>
          </a:p>
        </p:txBody>
      </p:sp>
      <p:pic>
        <p:nvPicPr>
          <p:cNvPr id="11267"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7635" y="1844824"/>
            <a:ext cx="2720827" cy="272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图片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37" y="1196752"/>
            <a:ext cx="3488327" cy="394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165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823EE543-20EF-4C7A-9A85-DAB6C16C6745}" type="slidenum">
              <a:rPr lang="en-US" altLang="zh-CN" sz="1200" b="0">
                <a:solidFill>
                  <a:srgbClr val="4D4D4D"/>
                </a:solidFill>
                <a:latin typeface="Arial" charset="0"/>
              </a:rPr>
              <a:pPr eaLnBrk="1" hangingPunct="1"/>
              <a:t>38</a:t>
            </a:fld>
            <a:r>
              <a:rPr lang="en-US" altLang="zh-CN" sz="1200" b="0">
                <a:solidFill>
                  <a:srgbClr val="4D4D4D"/>
                </a:solidFill>
                <a:latin typeface="Arial" charset="0"/>
              </a:rPr>
              <a:t>-</a:t>
            </a:r>
          </a:p>
        </p:txBody>
      </p:sp>
      <p:sp>
        <p:nvSpPr>
          <p:cNvPr id="110595" name="Rectangle 2"/>
          <p:cNvSpPr>
            <a:spLocks noGrp="1" noChangeArrowheads="1"/>
          </p:cNvSpPr>
          <p:nvPr>
            <p:ph type="title"/>
          </p:nvPr>
        </p:nvSpPr>
        <p:spPr/>
        <p:txBody>
          <a:bodyPr/>
          <a:lstStyle/>
          <a:p>
            <a:pPr eaLnBrk="1" hangingPunct="1"/>
            <a:r>
              <a:rPr lang="zh-CN" altLang="en-US" dirty="0"/>
              <a:t>将泛化转换成扩展</a:t>
            </a:r>
          </a:p>
        </p:txBody>
      </p:sp>
      <p:pic>
        <p:nvPicPr>
          <p:cNvPr id="12290" name="图片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53" y="2204864"/>
            <a:ext cx="5897740"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26474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在一个图书馆管理系统的用例图中，当用户想要借阅书籍时，他们需要先登录系统。请问这描述的是哪种</a:t>
            </a:r>
            <a:r>
              <a:rPr lang="zh-CN" altLang="en-US" sz="2600" dirty="0" smtClean="0">
                <a:solidFill>
                  <a:srgbClr val="000000"/>
                </a:solidFill>
                <a:latin typeface="Microsoft Yahei"/>
                <a:ea typeface="Microsoft Yahei"/>
                <a:sym typeface="Microsoft Yahei"/>
              </a:rPr>
              <a:t>关系</a:t>
            </a:r>
            <a:r>
              <a:rPr lang="en-US" altLang="zh-CN" sz="2600" dirty="0" smtClean="0">
                <a:solidFill>
                  <a:srgbClr val="000000"/>
                </a:solidFill>
                <a:latin typeface="Microsoft Yahei"/>
                <a:ea typeface="Microsoft Yahei"/>
                <a:sym typeface="Microsoft Yahei"/>
              </a:rPr>
              <a:t>?</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泛化关系</a:t>
            </a:r>
          </a:p>
        </p:txBody>
      </p:sp>
      <p:sp>
        <p:nvSpPr>
          <p:cNvPr id="7" name="TextBox 6"/>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8" name="TextBox 7"/>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扩展关系</a:t>
            </a:r>
          </a:p>
        </p:txBody>
      </p:sp>
      <p:sp>
        <p:nvSpPr>
          <p:cNvPr id="9" name="TextBox 8"/>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无法描述</a:t>
            </a:r>
          </a:p>
        </p:txBody>
      </p:sp>
      <p:sp>
        <p:nvSpPr>
          <p:cNvPr id="10" name="椭圆 9"/>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114425" y="54221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9" name="组合 18"/>
          <p:cNvGrpSpPr/>
          <p:nvPr>
            <p:custDataLst>
              <p:tags r:id="rId12"/>
            </p:custDataLst>
          </p:nvPr>
        </p:nvGrpSpPr>
        <p:grpSpPr>
          <a:xfrm>
            <a:off x="0" y="0"/>
            <a:ext cx="9144000" cy="635000"/>
            <a:chOff x="0" y="0"/>
            <a:chExt cx="9144000" cy="635000"/>
          </a:xfrm>
        </p:grpSpPr>
        <p:sp>
          <p:nvSpPr>
            <p:cNvPr id="15"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8"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4" name="图片 3"/>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5339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b="1" dirty="0"/>
              <a:t>数据流图中的“</a:t>
            </a:r>
            <a:r>
              <a:rPr lang="en-US" altLang="zh-CN" sz="2800" b="1" dirty="0"/>
              <a:t>=”</a:t>
            </a:r>
            <a:r>
              <a:rPr lang="zh-CN" altLang="en-US" sz="2800" b="1" dirty="0"/>
              <a:t>符号通常用于表示什么？</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数据流</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过程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数据存储</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外部实体</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35595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853827"/>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在一个学生管理系统的用例图中，有一个基本用例是“查看学生信息”，而在某些情况下，系统管理员可能想要导出这些信息。请问这描述的是哪种</a:t>
            </a:r>
            <a:r>
              <a:rPr lang="zh-CN" altLang="en-US" sz="2600" dirty="0" smtClean="0">
                <a:solidFill>
                  <a:srgbClr val="000000"/>
                </a:solidFill>
                <a:latin typeface="Microsoft Yahei"/>
                <a:ea typeface="Microsoft Yahei"/>
                <a:sym typeface="Microsoft Yahei"/>
              </a:rPr>
              <a:t>关系？</a:t>
            </a:r>
            <a:endParaRPr lang="zh-CN" altLang="en-US" sz="2600" dirty="0">
              <a:solidFill>
                <a:srgbClr val="000000"/>
              </a:solidFill>
              <a:latin typeface="Microsoft Yahei"/>
              <a:ea typeface="Microsoft Yahei"/>
              <a:sym typeface="Microsoft Yahei"/>
            </a:endParaRP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泛化关系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扩展关系</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关联关系</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875727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781819"/>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在一个订单处理系统的用例图中</a:t>
            </a:r>
            <a:r>
              <a:rPr lang="zh-CN" altLang="en-US" sz="2600" dirty="0" smtClean="0">
                <a:solidFill>
                  <a:srgbClr val="000000"/>
                </a:solidFill>
                <a:latin typeface="Microsoft Yahei"/>
                <a:ea typeface="Microsoft Yahei"/>
                <a:sym typeface="Microsoft Yahei"/>
              </a:rPr>
              <a:t>，处理订单的过程中需要验证订单信息和计算总价。</a:t>
            </a:r>
            <a:r>
              <a:rPr lang="zh-CN" altLang="en-US" sz="2600" dirty="0">
                <a:solidFill>
                  <a:srgbClr val="000000"/>
                </a:solidFill>
                <a:latin typeface="Microsoft Yahei"/>
                <a:ea typeface="Microsoft Yahei"/>
                <a:sym typeface="Microsoft Yahei"/>
              </a:rPr>
              <a:t>请问这描述的是哪种关系？</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泛化</a:t>
            </a:r>
            <a:r>
              <a:rPr lang="zh-CN" altLang="en-US" sz="2600" dirty="0">
                <a:solidFill>
                  <a:srgbClr val="000000"/>
                </a:solidFill>
                <a:latin typeface="Microsoft Yahei"/>
                <a:ea typeface="Microsoft Yahei"/>
                <a:sym typeface="Microsoft Yahei"/>
              </a:rPr>
              <a:t>关系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扩展</a:t>
            </a:r>
            <a:r>
              <a:rPr lang="zh-CN" altLang="en-US" sz="2600" dirty="0">
                <a:solidFill>
                  <a:srgbClr val="000000"/>
                </a:solidFill>
                <a:latin typeface="Microsoft Yahei"/>
                <a:ea typeface="Microsoft Yahei"/>
                <a:sym typeface="Microsoft Yahei"/>
              </a:rPr>
              <a:t>关系</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关联关系</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08724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在一个在线银行系统的用例图中，有一个用例“转账”，而另一个用例“发送转账通知”是在转账成功后触发的。请问这描述的是哪种关系？</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泛化关系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扩展关系</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关联关系</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3783045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781819"/>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在一个图书馆管理系统的用例图中，有一个用例“读者借书”，当借书超过一定数量时，会有一个用例“收取额外费用”。请问这两个用例之间最可能的关系是什么？</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泛化关系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扩展关系</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关联关系</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25003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a:ea typeface="Microsoft Yahei"/>
                <a:sym typeface="Microsoft Yahei"/>
              </a:rPr>
              <a:t>在一个在线学习平台的用例图中，有一个用例“在线课程学习”，还有一个用例“视频课程学习”</a:t>
            </a:r>
            <a:r>
              <a:rPr lang="zh-CN" altLang="en-US" sz="2600" dirty="0" smtClean="0">
                <a:solidFill>
                  <a:srgbClr val="000000"/>
                </a:solidFill>
                <a:latin typeface="Microsoft Yahei"/>
                <a:ea typeface="Microsoft Yahei"/>
                <a:sym typeface="Microsoft Yahei"/>
              </a:rPr>
              <a:t>。那么</a:t>
            </a:r>
            <a:r>
              <a:rPr lang="zh-CN" altLang="en-US" sz="2600" dirty="0">
                <a:solidFill>
                  <a:srgbClr val="000000"/>
                </a:solidFill>
                <a:latin typeface="Microsoft Yahei"/>
                <a:ea typeface="Microsoft Yahei"/>
                <a:sym typeface="Microsoft Yahei"/>
              </a:rPr>
              <a:t>这两个用例之间最可能的关系是什么？</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泛化</a:t>
            </a:r>
            <a:r>
              <a:rPr lang="zh-CN" altLang="en-US" sz="2600" dirty="0">
                <a:solidFill>
                  <a:srgbClr val="000000"/>
                </a:solidFill>
                <a:latin typeface="Microsoft Yahei"/>
                <a:ea typeface="Microsoft Yahei"/>
                <a:sym typeface="Microsoft Yahei"/>
              </a:rPr>
              <a:t>关系</a:t>
            </a: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包含关系</a:t>
            </a: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扩展关系</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关联关系</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743773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900113" y="1257300"/>
            <a:ext cx="8064500" cy="4835525"/>
          </a:xfrm>
        </p:spPr>
        <p:txBody>
          <a:bodyPr/>
          <a:lstStyle/>
          <a:p>
            <a:pPr>
              <a:lnSpc>
                <a:spcPct val="80000"/>
              </a:lnSpc>
            </a:pPr>
            <a:r>
              <a:rPr lang="zh-CN" altLang="en-US" sz="2800" b="1" smtClean="0"/>
              <a:t>用事件流更详细的描述用例的功能</a:t>
            </a:r>
            <a:endParaRPr lang="en-US" altLang="zh-CN" sz="2800" b="1" smtClean="0"/>
          </a:p>
          <a:p>
            <a:pPr>
              <a:lnSpc>
                <a:spcPct val="80000"/>
              </a:lnSpc>
            </a:pPr>
            <a:r>
              <a:rPr lang="zh-CN" altLang="en-US" sz="2800" b="1" smtClean="0"/>
              <a:t>主要组成</a:t>
            </a:r>
            <a:endParaRPr lang="en-US" altLang="zh-CN" sz="2800" b="1" smtClean="0"/>
          </a:p>
          <a:p>
            <a:pPr lvl="1">
              <a:lnSpc>
                <a:spcPct val="80000"/>
              </a:lnSpc>
            </a:pPr>
            <a:r>
              <a:rPr lang="zh-CN" altLang="en-US" b="1" smtClean="0"/>
              <a:t>用例名称</a:t>
            </a:r>
            <a:endParaRPr lang="en-US" altLang="zh-CN" b="1" smtClean="0"/>
          </a:p>
          <a:p>
            <a:pPr lvl="1">
              <a:lnSpc>
                <a:spcPct val="80000"/>
              </a:lnSpc>
            </a:pPr>
            <a:r>
              <a:rPr lang="zh-CN" altLang="en-US" b="1" smtClean="0"/>
              <a:t>简要说明</a:t>
            </a:r>
            <a:endParaRPr lang="en-US" altLang="zh-CN" b="1" smtClean="0"/>
          </a:p>
          <a:p>
            <a:pPr lvl="1">
              <a:lnSpc>
                <a:spcPct val="80000"/>
              </a:lnSpc>
            </a:pPr>
            <a:r>
              <a:rPr lang="zh-CN" altLang="en-US" b="1" smtClean="0"/>
              <a:t>前提条件</a:t>
            </a:r>
            <a:endParaRPr lang="en-US" altLang="zh-CN" b="1" smtClean="0"/>
          </a:p>
          <a:p>
            <a:pPr lvl="1">
              <a:lnSpc>
                <a:spcPct val="80000"/>
              </a:lnSpc>
            </a:pPr>
            <a:r>
              <a:rPr lang="zh-CN" altLang="en-US" b="1" smtClean="0"/>
              <a:t>后置条件</a:t>
            </a:r>
            <a:endParaRPr lang="en-US" altLang="zh-CN" b="1" smtClean="0"/>
          </a:p>
          <a:p>
            <a:pPr lvl="1">
              <a:lnSpc>
                <a:spcPct val="80000"/>
              </a:lnSpc>
            </a:pPr>
            <a:r>
              <a:rPr lang="zh-CN" altLang="en-US" b="1" smtClean="0"/>
              <a:t>主事件流</a:t>
            </a:r>
            <a:r>
              <a:rPr lang="en-US" altLang="zh-CN" b="1" smtClean="0"/>
              <a:t>/</a:t>
            </a:r>
            <a:r>
              <a:rPr lang="zh-CN" altLang="en-US" b="1" smtClean="0"/>
              <a:t>其他事件流</a:t>
            </a:r>
          </a:p>
        </p:txBody>
      </p:sp>
      <p:sp>
        <p:nvSpPr>
          <p:cNvPr id="25603"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a:solidFill>
                  <a:schemeClr val="tx2"/>
                </a:solidFill>
                <a:latin typeface="Times New Roman" pitchFamily="18" charset="0"/>
              </a:rPr>
              <a:t>用例描述</a:t>
            </a:r>
            <a:r>
              <a:rPr lang="en-US" altLang="zh-CN" sz="4000" b="1">
                <a:solidFill>
                  <a:schemeClr val="tx2"/>
                </a:solidFill>
                <a:latin typeface="Times New Roman" pitchFamily="18" charset="0"/>
              </a:rPr>
              <a:t>----</a:t>
            </a:r>
            <a:r>
              <a:rPr lang="zh-CN" altLang="en-US" sz="4000" b="1">
                <a:solidFill>
                  <a:schemeClr val="tx2"/>
                </a:solidFill>
                <a:latin typeface="Times New Roman" pitchFamily="18" charset="0"/>
              </a:rPr>
              <a:t>事件流</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7266" name="Rectangle 2"/>
          <p:cNvSpPr>
            <a:spLocks noGrp="1" noChangeArrowheads="1"/>
          </p:cNvSpPr>
          <p:nvPr>
            <p:ph type="body" idx="1"/>
          </p:nvPr>
        </p:nvSpPr>
        <p:spPr>
          <a:xfrm>
            <a:off x="900113" y="1257300"/>
            <a:ext cx="8064500" cy="4835525"/>
          </a:xfrm>
        </p:spPr>
        <p:txBody>
          <a:bodyPr/>
          <a:lstStyle/>
          <a:p>
            <a:pPr>
              <a:lnSpc>
                <a:spcPct val="80000"/>
              </a:lnSpc>
              <a:defRPr/>
            </a:pPr>
            <a:r>
              <a:rPr lang="zh-CN" altLang="en-US" sz="2800" b="1" dirty="0" smtClean="0">
                <a:solidFill>
                  <a:srgbClr val="FF0000"/>
                </a:solidFill>
              </a:rPr>
              <a:t>用例名称</a:t>
            </a:r>
          </a:p>
          <a:p>
            <a:pPr>
              <a:lnSpc>
                <a:spcPct val="80000"/>
              </a:lnSpc>
              <a:buFont typeface="Wingdings" pitchFamily="2" charset="2"/>
              <a:buNone/>
              <a:defRPr/>
            </a:pPr>
            <a:r>
              <a:rPr lang="zh-CN" altLang="en-US" sz="2800" b="1" dirty="0" smtClean="0"/>
              <a:t>    表明用例的用途，如“</a:t>
            </a:r>
            <a:r>
              <a:rPr lang="zh-CN" altLang="en-US" sz="2800" b="1" dirty="0" smtClean="0">
                <a:solidFill>
                  <a:srgbClr val="FF0000"/>
                </a:solidFill>
              </a:rPr>
              <a:t>借阅</a:t>
            </a:r>
            <a:r>
              <a:rPr lang="zh-CN" altLang="en-US" sz="2800" b="1" dirty="0" smtClean="0"/>
              <a:t>图书”、“</a:t>
            </a:r>
            <a:r>
              <a:rPr lang="zh-CN" altLang="en-US" sz="2800" b="1" dirty="0" smtClean="0">
                <a:solidFill>
                  <a:srgbClr val="FF0000"/>
                </a:solidFill>
              </a:rPr>
              <a:t>归还</a:t>
            </a:r>
            <a:r>
              <a:rPr lang="zh-CN" altLang="en-US" sz="2800" b="1" dirty="0" smtClean="0"/>
              <a:t>图书”。</a:t>
            </a:r>
          </a:p>
          <a:p>
            <a:pPr>
              <a:lnSpc>
                <a:spcPct val="80000"/>
              </a:lnSpc>
              <a:defRPr/>
            </a:pPr>
            <a:r>
              <a:rPr lang="zh-CN" altLang="en-US" sz="2800" b="1" dirty="0" smtClean="0">
                <a:solidFill>
                  <a:srgbClr val="FF0000"/>
                </a:solidFill>
              </a:rPr>
              <a:t>简要说明 </a:t>
            </a:r>
          </a:p>
          <a:p>
            <a:pPr>
              <a:lnSpc>
                <a:spcPct val="80000"/>
              </a:lnSpc>
              <a:buFont typeface="Wingdings" pitchFamily="2" charset="2"/>
              <a:buNone/>
              <a:defRPr/>
            </a:pPr>
            <a:r>
              <a:rPr lang="zh-CN" altLang="en-US" sz="2800" b="1" dirty="0" smtClean="0">
                <a:solidFill>
                  <a:srgbClr val="FF0000"/>
                </a:solidFill>
              </a:rPr>
              <a:t>   </a:t>
            </a:r>
            <a:r>
              <a:rPr lang="zh-CN" altLang="en-US" sz="2800" b="1" dirty="0" smtClean="0"/>
              <a:t>对该用例进行说明，描述用例作用。注意语言简要，使用自然语言。</a:t>
            </a:r>
            <a:endParaRPr lang="zh-CN" altLang="en-US" sz="2800" b="1" dirty="0" smtClean="0">
              <a:solidFill>
                <a:srgbClr val="FF0000"/>
              </a:solidFill>
            </a:endParaRPr>
          </a:p>
          <a:p>
            <a:pPr>
              <a:lnSpc>
                <a:spcPct val="80000"/>
              </a:lnSpc>
              <a:defRPr/>
            </a:pPr>
            <a:r>
              <a:rPr lang="zh-CN" altLang="en-US" sz="2800" b="1" dirty="0" smtClean="0">
                <a:solidFill>
                  <a:srgbClr val="FF0000"/>
                </a:solidFill>
              </a:rPr>
              <a:t>前置条件</a:t>
            </a:r>
            <a:endParaRPr lang="en-US" altLang="zh-CN" sz="2800" b="1" dirty="0" smtClean="0">
              <a:solidFill>
                <a:srgbClr val="FF0000"/>
              </a:solidFill>
            </a:endParaRPr>
          </a:p>
          <a:p>
            <a:pPr marL="0" indent="0">
              <a:lnSpc>
                <a:spcPct val="80000"/>
              </a:lnSpc>
              <a:buFont typeface="Wingdings" pitchFamily="2" charset="2"/>
              <a:buNone/>
              <a:defRPr/>
            </a:pPr>
            <a:r>
              <a:rPr lang="en-US" altLang="zh-CN" sz="2800" b="1" dirty="0">
                <a:solidFill>
                  <a:srgbClr val="FF0000"/>
                </a:solidFill>
              </a:rPr>
              <a:t> </a:t>
            </a:r>
            <a:r>
              <a:rPr lang="en-US" altLang="zh-CN" sz="2800" b="1" dirty="0" smtClean="0">
                <a:solidFill>
                  <a:srgbClr val="FF0000"/>
                </a:solidFill>
              </a:rPr>
              <a:t>  </a:t>
            </a:r>
            <a:r>
              <a:rPr lang="zh-CN" altLang="en-US" sz="2800" b="1" dirty="0" smtClean="0"/>
              <a:t>执行用例之前必须满足的条件。</a:t>
            </a:r>
          </a:p>
          <a:p>
            <a:pPr>
              <a:lnSpc>
                <a:spcPct val="80000"/>
              </a:lnSpc>
              <a:defRPr/>
            </a:pPr>
            <a:r>
              <a:rPr lang="zh-CN" altLang="en-US" sz="2800" b="1" dirty="0" smtClean="0">
                <a:solidFill>
                  <a:srgbClr val="FF0000"/>
                </a:solidFill>
              </a:rPr>
              <a:t>后置条件</a:t>
            </a:r>
          </a:p>
          <a:p>
            <a:pPr>
              <a:lnSpc>
                <a:spcPct val="80000"/>
              </a:lnSpc>
              <a:buFont typeface="Wingdings" pitchFamily="2" charset="2"/>
              <a:buNone/>
              <a:defRPr/>
            </a:pPr>
            <a:r>
              <a:rPr lang="zh-CN" altLang="en-US" sz="2800" b="1" dirty="0" smtClean="0">
                <a:solidFill>
                  <a:srgbClr val="800000"/>
                </a:solidFill>
              </a:rPr>
              <a:t>   </a:t>
            </a:r>
            <a:r>
              <a:rPr lang="zh-CN" altLang="en-US" sz="2800" b="1" dirty="0" smtClean="0"/>
              <a:t>用例结束后执行的动作，比如一个用例结束后必须运行另外一个用例。并不是每个用例都有后置条件    </a:t>
            </a:r>
          </a:p>
        </p:txBody>
      </p:sp>
      <p:sp>
        <p:nvSpPr>
          <p:cNvPr id="26627"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a:solidFill>
                  <a:schemeClr val="tx2"/>
                </a:solidFill>
                <a:latin typeface="Times New Roman" pitchFamily="18" charset="0"/>
              </a:rPr>
              <a:t>用例描述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57200" y="1295400"/>
            <a:ext cx="8229600" cy="4835525"/>
          </a:xfrm>
        </p:spPr>
        <p:txBody>
          <a:bodyPr/>
          <a:lstStyle/>
          <a:p>
            <a:r>
              <a:rPr lang="zh-CN" altLang="en-US" sz="2600" b="1" smtClean="0">
                <a:solidFill>
                  <a:srgbClr val="FF0000"/>
                </a:solidFill>
              </a:rPr>
              <a:t>扩展点</a:t>
            </a:r>
          </a:p>
          <a:p>
            <a:pPr>
              <a:buFont typeface="Wingdings" pitchFamily="2" charset="2"/>
              <a:buNone/>
            </a:pPr>
            <a:r>
              <a:rPr lang="zh-CN" altLang="en-US" sz="3000" b="1" smtClean="0">
                <a:solidFill>
                  <a:srgbClr val="FF0000"/>
                </a:solidFill>
              </a:rPr>
              <a:t>    </a:t>
            </a:r>
            <a:r>
              <a:rPr lang="zh-CN" altLang="en-US" sz="2400" b="1" smtClean="0"/>
              <a:t>如果包括扩展用例，则写出扩展用例在什么情况下使用。应该在编写事件流的同时编写。</a:t>
            </a:r>
            <a:endParaRPr lang="zh-CN" altLang="en-US" sz="2400" b="1" smtClean="0">
              <a:solidFill>
                <a:srgbClr val="FF0000"/>
              </a:solidFill>
            </a:endParaRPr>
          </a:p>
          <a:p>
            <a:r>
              <a:rPr lang="zh-CN" altLang="en-US" sz="2600" b="1" smtClean="0">
                <a:solidFill>
                  <a:srgbClr val="FF0000"/>
                </a:solidFill>
              </a:rPr>
              <a:t>基本事件流</a:t>
            </a:r>
          </a:p>
          <a:p>
            <a:pPr>
              <a:buFont typeface="Wingdings" pitchFamily="2" charset="2"/>
              <a:buNone/>
            </a:pPr>
            <a:r>
              <a:rPr lang="zh-CN" altLang="en-US" sz="2600" b="1" smtClean="0">
                <a:solidFill>
                  <a:srgbClr val="FF0000"/>
                </a:solidFill>
              </a:rPr>
              <a:t>   </a:t>
            </a:r>
            <a:r>
              <a:rPr lang="zh-CN" altLang="en-US" sz="2600" b="1" smtClean="0"/>
              <a:t>描述执行用例功能的具体步骤。事件流关注系统做什么，而不是怎么么做，它是从用户角度写成的。</a:t>
            </a:r>
            <a:endParaRPr lang="en-US" altLang="zh-CN" sz="2600" b="1" smtClean="0"/>
          </a:p>
          <a:p>
            <a:r>
              <a:rPr lang="zh-CN" altLang="en-US" sz="2600" b="1" smtClean="0">
                <a:solidFill>
                  <a:srgbClr val="FF0000"/>
                </a:solidFill>
              </a:rPr>
              <a:t>其它事件流（扩展事件流，错误事件流）</a:t>
            </a:r>
          </a:p>
          <a:p>
            <a:pPr>
              <a:buFont typeface="Wingdings" pitchFamily="2" charset="2"/>
              <a:buNone/>
            </a:pPr>
            <a:r>
              <a:rPr lang="zh-CN" altLang="en-US" sz="2600" smtClean="0"/>
              <a:t>   </a:t>
            </a:r>
            <a:r>
              <a:rPr lang="zh-CN" altLang="en-US" sz="2400" b="1" smtClean="0"/>
              <a:t>在变更工作方式、出现异常或发生错误的情况下所遵循的步骤。</a:t>
            </a:r>
          </a:p>
        </p:txBody>
      </p:sp>
      <p:sp>
        <p:nvSpPr>
          <p:cNvPr id="27651" name="Rectangle 2"/>
          <p:cNvSpPr>
            <a:spLocks noChangeArrowheads="1"/>
          </p:cNvSpPr>
          <p:nvPr/>
        </p:nvSpPr>
        <p:spPr bwMode="auto">
          <a:xfrm>
            <a:off x="1042988" y="333375"/>
            <a:ext cx="7793037"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r>
              <a:rPr lang="zh-CN" altLang="en-US" sz="4000" b="1">
                <a:solidFill>
                  <a:schemeClr val="tx2"/>
                </a:solidFill>
                <a:latin typeface="Times New Roman" pitchFamily="18" charset="0"/>
              </a:rPr>
              <a:t>用例描述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sz="3600" b="1" smtClean="0">
                <a:latin typeface="Times New Roman" pitchFamily="18" charset="0"/>
              </a:rPr>
              <a:t>用例描述</a:t>
            </a:r>
          </a:p>
        </p:txBody>
      </p:sp>
      <p:sp>
        <p:nvSpPr>
          <p:cNvPr id="28675" name="Rectangle 3"/>
          <p:cNvSpPr>
            <a:spLocks noGrp="1" noChangeArrowheads="1"/>
          </p:cNvSpPr>
          <p:nvPr>
            <p:ph type="body" sz="half" idx="4294967295"/>
          </p:nvPr>
        </p:nvSpPr>
        <p:spPr>
          <a:xfrm>
            <a:off x="755650" y="1052513"/>
            <a:ext cx="8137525" cy="1223962"/>
          </a:xfrm>
        </p:spPr>
        <p:txBody>
          <a:bodyPr/>
          <a:lstStyle/>
          <a:p>
            <a:pPr eaLnBrk="1" hangingPunct="1">
              <a:lnSpc>
                <a:spcPct val="120000"/>
              </a:lnSpc>
              <a:buSzPct val="75000"/>
              <a:buFont typeface="Wingdings" pitchFamily="2" charset="2"/>
              <a:buNone/>
            </a:pPr>
            <a:r>
              <a:rPr lang="zh-CN" altLang="en-US" sz="2600" b="1" smtClean="0">
                <a:solidFill>
                  <a:schemeClr val="tx2"/>
                </a:solidFill>
                <a:latin typeface="宋体" pitchFamily="2" charset="-122"/>
              </a:rPr>
              <a:t>用例描述举例</a:t>
            </a:r>
            <a:endParaRPr lang="zh-CN" altLang="en-US" sz="2600" smtClean="0">
              <a:latin typeface="宋体" pitchFamily="2" charset="-122"/>
            </a:endParaRPr>
          </a:p>
          <a:p>
            <a:pPr eaLnBrk="1" hangingPunct="1">
              <a:lnSpc>
                <a:spcPct val="120000"/>
              </a:lnSpc>
              <a:buSzPct val="75000"/>
              <a:buFont typeface="Wingdings" pitchFamily="2" charset="2"/>
              <a:buNone/>
            </a:pPr>
            <a:r>
              <a:rPr lang="zh-CN" altLang="en-US" sz="2600" b="1" smtClean="0">
                <a:latin typeface="宋体" pitchFamily="2" charset="-122"/>
              </a:rPr>
              <a:t>以用例</a:t>
            </a:r>
            <a:r>
              <a:rPr lang="en-US" altLang="zh-CN" sz="2600" b="1" smtClean="0">
                <a:latin typeface="Arial" charset="0"/>
              </a:rPr>
              <a:t>“</a:t>
            </a:r>
            <a:r>
              <a:rPr lang="zh-CN" altLang="en-US" sz="2600" b="1" smtClean="0">
                <a:latin typeface="宋体" pitchFamily="2" charset="-122"/>
              </a:rPr>
              <a:t>新增书籍信息</a:t>
            </a:r>
            <a:r>
              <a:rPr lang="zh-CN" altLang="en-US" sz="2600" b="1" smtClean="0">
                <a:latin typeface="Arial" charset="0"/>
              </a:rPr>
              <a:t>”</a:t>
            </a:r>
            <a:r>
              <a:rPr lang="zh-CN" altLang="en-US" sz="2600" b="1" smtClean="0">
                <a:latin typeface="宋体" pitchFamily="2" charset="-122"/>
              </a:rPr>
              <a:t>为例，说明如何细化用例描述。</a:t>
            </a:r>
          </a:p>
        </p:txBody>
      </p:sp>
      <p:sp>
        <p:nvSpPr>
          <p:cNvPr id="165894" name="Rectangle 6"/>
          <p:cNvSpPr>
            <a:spLocks noChangeArrowheads="1"/>
          </p:cNvSpPr>
          <p:nvPr/>
        </p:nvSpPr>
        <p:spPr bwMode="auto">
          <a:xfrm>
            <a:off x="971550" y="2276475"/>
            <a:ext cx="7704138"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90000"/>
              </a:lnSpc>
              <a:spcBef>
                <a:spcPct val="20000"/>
              </a:spcBef>
              <a:buClr>
                <a:schemeClr val="folHlink"/>
              </a:buClr>
              <a:buSzPct val="60000"/>
              <a:buFont typeface="Wingdings" pitchFamily="2" charset="2"/>
              <a:buNone/>
            </a:pPr>
            <a:r>
              <a:rPr lang="zh-CN" altLang="en-US" sz="2600" b="1">
                <a:solidFill>
                  <a:srgbClr val="800000"/>
                </a:solidFill>
                <a:latin typeface="宋体" pitchFamily="2" charset="-122"/>
              </a:rPr>
              <a:t>（</a:t>
            </a:r>
            <a:r>
              <a:rPr lang="en-US" altLang="zh-CN" sz="2600" b="1">
                <a:solidFill>
                  <a:srgbClr val="800000"/>
                </a:solidFill>
                <a:latin typeface="宋体" pitchFamily="2" charset="-122"/>
              </a:rPr>
              <a:t>1</a:t>
            </a:r>
            <a:r>
              <a:rPr lang="zh-CN" altLang="en-US" sz="2600" b="1">
                <a:solidFill>
                  <a:srgbClr val="800000"/>
                </a:solidFill>
                <a:latin typeface="宋体" pitchFamily="2" charset="-122"/>
              </a:rPr>
              <a:t>）用例概要描述</a:t>
            </a:r>
          </a:p>
          <a:p>
            <a:pPr marL="342900" indent="-342900">
              <a:lnSpc>
                <a:spcPct val="90000"/>
              </a:lnSpc>
              <a:spcBef>
                <a:spcPct val="20000"/>
              </a:spcBef>
              <a:buClr>
                <a:schemeClr val="folHlink"/>
              </a:buClr>
              <a:buSzPct val="60000"/>
              <a:buFont typeface="Wingdings" pitchFamily="2" charset="2"/>
              <a:buAutoNum type="circleNumDbPlain"/>
            </a:pPr>
            <a:r>
              <a:rPr lang="zh-CN" altLang="en-US" sz="2600" b="1">
                <a:latin typeface="楷体_GB2312" pitchFamily="49" charset="-122"/>
                <a:ea typeface="楷体_GB2312" pitchFamily="49" charset="-122"/>
              </a:rPr>
              <a:t>用例名称：新增书籍信息（</a:t>
            </a:r>
            <a:r>
              <a:rPr lang="en-US" altLang="zh-CN" sz="2600" b="1">
                <a:latin typeface="楷体_GB2312" pitchFamily="49" charset="-122"/>
                <a:ea typeface="楷体_GB2312" pitchFamily="49" charset="-122"/>
              </a:rPr>
              <a:t>UC01</a:t>
            </a:r>
            <a:r>
              <a:rPr lang="zh-CN" altLang="en-US" sz="2600" b="1">
                <a:latin typeface="楷体_GB2312" pitchFamily="49" charset="-122"/>
                <a:ea typeface="楷体_GB2312" pitchFamily="49" charset="-122"/>
              </a:rPr>
              <a:t>）。</a:t>
            </a:r>
          </a:p>
          <a:p>
            <a:pPr marL="342900" indent="-342900">
              <a:lnSpc>
                <a:spcPct val="90000"/>
              </a:lnSpc>
              <a:spcBef>
                <a:spcPct val="20000"/>
              </a:spcBef>
              <a:buClr>
                <a:schemeClr val="folHlink"/>
              </a:buClr>
              <a:buSzPct val="60000"/>
              <a:buFont typeface="Wingdings" pitchFamily="2" charset="2"/>
              <a:buAutoNum type="circleNumDbPlain"/>
            </a:pPr>
            <a:r>
              <a:rPr lang="zh-CN" altLang="en-US" sz="2600" b="1">
                <a:latin typeface="楷体_GB2312" pitchFamily="49" charset="-122"/>
                <a:ea typeface="楷体_GB2312" pitchFamily="49" charset="-122"/>
              </a:rPr>
              <a:t>简要说明：录入新购书籍信息，并自动存储建档。</a:t>
            </a:r>
          </a:p>
          <a:p>
            <a:pPr marL="342900" indent="-342900">
              <a:lnSpc>
                <a:spcPct val="90000"/>
              </a:lnSpc>
              <a:spcBef>
                <a:spcPct val="20000"/>
              </a:spcBef>
              <a:buClr>
                <a:schemeClr val="folHlink"/>
              </a:buClr>
              <a:buSzPct val="60000"/>
              <a:buFont typeface="Wingdings" pitchFamily="2" charset="2"/>
              <a:buAutoNum type="circleNumDbPlain"/>
            </a:pPr>
            <a:r>
              <a:rPr lang="zh-CN" altLang="en-US" sz="2600" b="1">
                <a:latin typeface="楷体_GB2312" pitchFamily="49" charset="-122"/>
                <a:ea typeface="楷体_GB2312" pitchFamily="49" charset="-122"/>
              </a:rPr>
              <a:t>事件流：基本事件流和扩展事件流</a:t>
            </a:r>
          </a:p>
          <a:p>
            <a:pPr marL="342900" indent="-342900">
              <a:lnSpc>
                <a:spcPct val="90000"/>
              </a:lnSpc>
              <a:spcBef>
                <a:spcPct val="20000"/>
              </a:spcBef>
              <a:buClr>
                <a:schemeClr val="folHlink"/>
              </a:buClr>
              <a:buSzPct val="60000"/>
              <a:buFont typeface="Wingdings" pitchFamily="2" charset="2"/>
              <a:buAutoNum type="circleNumDbPlain"/>
            </a:pPr>
            <a:r>
              <a:rPr lang="zh-CN" altLang="en-US" sz="2600" b="1">
                <a:latin typeface="楷体_GB2312" pitchFamily="49" charset="-122"/>
                <a:ea typeface="楷体_GB2312" pitchFamily="49" charset="-122"/>
              </a:rPr>
              <a:t>前置条件：用户进入图书管理系统。</a:t>
            </a:r>
          </a:p>
          <a:p>
            <a:pPr marL="342900" indent="-342900">
              <a:lnSpc>
                <a:spcPct val="90000"/>
              </a:lnSpc>
              <a:spcBef>
                <a:spcPct val="20000"/>
              </a:spcBef>
              <a:buClr>
                <a:schemeClr val="folHlink"/>
              </a:buClr>
              <a:buSzPct val="60000"/>
              <a:buFont typeface="Wingdings" pitchFamily="2" charset="2"/>
              <a:buAutoNum type="circleNumDbPlain"/>
            </a:pPr>
            <a:r>
              <a:rPr lang="zh-CN" altLang="en-US" sz="2600" b="1">
                <a:latin typeface="楷体_GB2312" pitchFamily="49" charset="-122"/>
                <a:ea typeface="楷体_GB2312" pitchFamily="49" charset="-122"/>
              </a:rPr>
              <a:t>后置条件：完成新书信息的存储建档。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4"/>
                                        </p:tgtEl>
                                        <p:attrNameLst>
                                          <p:attrName>style.visibility</p:attrName>
                                        </p:attrNameLst>
                                      </p:cBhvr>
                                      <p:to>
                                        <p:strVal val="visible"/>
                                      </p:to>
                                    </p:set>
                                    <p:anim calcmode="lin" valueType="num">
                                      <p:cBhvr additive="base">
                                        <p:cTn id="7" dur="500" fill="hold"/>
                                        <p:tgtEl>
                                          <p:spTgt spid="165894"/>
                                        </p:tgtEl>
                                        <p:attrNameLst>
                                          <p:attrName>ppt_x</p:attrName>
                                        </p:attrNameLst>
                                      </p:cBhvr>
                                      <p:tavLst>
                                        <p:tav tm="0">
                                          <p:val>
                                            <p:strVal val="#ppt_x"/>
                                          </p:val>
                                        </p:tav>
                                        <p:tav tm="100000">
                                          <p:val>
                                            <p:strVal val="#ppt_x"/>
                                          </p:val>
                                        </p:tav>
                                      </p:tavLst>
                                    </p:anim>
                                    <p:anim calcmode="lin" valueType="num">
                                      <p:cBhvr additive="base">
                                        <p:cTn id="8" dur="500" fill="hold"/>
                                        <p:tgtEl>
                                          <p:spTgt spid="1658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zh-CN" altLang="en-US" sz="3600" b="1" smtClean="0">
                <a:latin typeface="Times New Roman" pitchFamily="18" charset="0"/>
              </a:rPr>
              <a:t>用例描述</a:t>
            </a:r>
          </a:p>
        </p:txBody>
      </p:sp>
      <p:sp>
        <p:nvSpPr>
          <p:cNvPr id="29699" name="Rectangle 3"/>
          <p:cNvSpPr>
            <a:spLocks noGrp="1" noChangeArrowheads="1"/>
          </p:cNvSpPr>
          <p:nvPr>
            <p:ph type="body" sz="half" idx="4294967295"/>
          </p:nvPr>
        </p:nvSpPr>
        <p:spPr>
          <a:xfrm>
            <a:off x="755650" y="1052513"/>
            <a:ext cx="8137525" cy="576262"/>
          </a:xfrm>
        </p:spPr>
        <p:txBody>
          <a:bodyPr/>
          <a:lstStyle/>
          <a:p>
            <a:pPr eaLnBrk="1" hangingPunct="1">
              <a:lnSpc>
                <a:spcPct val="120000"/>
              </a:lnSpc>
              <a:buSzPct val="75000"/>
              <a:buFont typeface="Wingdings" pitchFamily="2" charset="2"/>
              <a:buNone/>
            </a:pPr>
            <a:r>
              <a:rPr lang="zh-CN" altLang="en-US" sz="2600" b="1" smtClean="0">
                <a:solidFill>
                  <a:srgbClr val="800000"/>
                </a:solidFill>
                <a:latin typeface="宋体" pitchFamily="2" charset="-122"/>
              </a:rPr>
              <a:t>（</a:t>
            </a:r>
            <a:r>
              <a:rPr lang="en-US" altLang="zh-CN" sz="2600" b="1" smtClean="0">
                <a:solidFill>
                  <a:srgbClr val="800000"/>
                </a:solidFill>
                <a:latin typeface="宋体" pitchFamily="2" charset="-122"/>
              </a:rPr>
              <a:t>2</a:t>
            </a:r>
            <a:r>
              <a:rPr lang="zh-CN" altLang="en-US" sz="2600" b="1" smtClean="0">
                <a:solidFill>
                  <a:srgbClr val="800000"/>
                </a:solidFill>
                <a:latin typeface="宋体" pitchFamily="2" charset="-122"/>
              </a:rPr>
              <a:t>）详细描述</a:t>
            </a:r>
          </a:p>
        </p:txBody>
      </p:sp>
      <p:sp>
        <p:nvSpPr>
          <p:cNvPr id="167940" name="Rectangle 4"/>
          <p:cNvSpPr>
            <a:spLocks noChangeArrowheads="1"/>
          </p:cNvSpPr>
          <p:nvPr/>
        </p:nvSpPr>
        <p:spPr bwMode="auto">
          <a:xfrm>
            <a:off x="900113" y="1628775"/>
            <a:ext cx="76327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buClr>
                <a:schemeClr val="folHlink"/>
              </a:buClr>
              <a:buSzPct val="75000"/>
              <a:buFont typeface="Wingdings" pitchFamily="2" charset="2"/>
              <a:buNone/>
            </a:pPr>
            <a:r>
              <a:rPr lang="zh-CN" altLang="en-US" sz="2800" b="1">
                <a:solidFill>
                  <a:schemeClr val="folHlink"/>
                </a:solidFill>
              </a:rPr>
              <a:t>基本事件流</a:t>
            </a:r>
          </a:p>
          <a:p>
            <a:r>
              <a:rPr lang="zh-CN" altLang="en-US" sz="2600" b="1">
                <a:latin typeface="楷体_GB2312" pitchFamily="49" charset="-122"/>
                <a:ea typeface="楷体_GB2312" pitchFamily="49" charset="-122"/>
              </a:rPr>
              <a:t>① </a:t>
            </a:r>
            <a:r>
              <a:rPr lang="zh-CN" altLang="en-US" sz="2600" b="1">
                <a:solidFill>
                  <a:srgbClr val="FF0000"/>
                </a:solidFill>
                <a:latin typeface="楷体_GB2312" pitchFamily="49" charset="-122"/>
                <a:ea typeface="楷体_GB2312" pitchFamily="49" charset="-122"/>
              </a:rPr>
              <a:t>图书管理员</a:t>
            </a:r>
            <a:r>
              <a:rPr lang="zh-CN" altLang="en-US" sz="2600" b="1">
                <a:latin typeface="楷体_GB2312" pitchFamily="49" charset="-122"/>
                <a:ea typeface="楷体_GB2312" pitchFamily="49" charset="-122"/>
              </a:rPr>
              <a:t>向系统发出</a:t>
            </a:r>
            <a:r>
              <a:rPr lang="zh-CN" altLang="en-US" sz="2600" b="1">
                <a:latin typeface="Arial" charset="0"/>
                <a:ea typeface="楷体_GB2312" pitchFamily="49" charset="-122"/>
              </a:rPr>
              <a:t>“</a:t>
            </a:r>
            <a:r>
              <a:rPr lang="zh-CN" altLang="en-US" sz="2600" b="1">
                <a:latin typeface="楷体_GB2312" pitchFamily="49" charset="-122"/>
                <a:ea typeface="楷体_GB2312" pitchFamily="49" charset="-122"/>
              </a:rPr>
              <a:t>新增书籍信息</a:t>
            </a:r>
            <a:r>
              <a:rPr lang="zh-CN" altLang="en-US" sz="2600" b="1">
                <a:latin typeface="Arial" charset="0"/>
                <a:ea typeface="楷体_GB2312" pitchFamily="49" charset="-122"/>
              </a:rPr>
              <a:t>”</a:t>
            </a:r>
            <a:r>
              <a:rPr lang="zh-CN" altLang="en-US" sz="2600" b="1">
                <a:latin typeface="楷体_GB2312" pitchFamily="49" charset="-122"/>
                <a:ea typeface="楷体_GB2312" pitchFamily="49" charset="-122"/>
              </a:rPr>
              <a:t>请求。</a:t>
            </a:r>
          </a:p>
          <a:p>
            <a:r>
              <a:rPr lang="zh-CN" altLang="en-US" sz="2600" b="1">
                <a:latin typeface="楷体_GB2312" pitchFamily="49" charset="-122"/>
                <a:ea typeface="楷体_GB2312" pitchFamily="49" charset="-122"/>
              </a:rPr>
              <a:t>② </a:t>
            </a:r>
            <a:r>
              <a:rPr lang="zh-CN" altLang="en-US" sz="2600" b="1">
                <a:solidFill>
                  <a:srgbClr val="FF0000"/>
                </a:solidFill>
                <a:latin typeface="楷体_GB2312" pitchFamily="49" charset="-122"/>
                <a:ea typeface="楷体_GB2312" pitchFamily="49" charset="-122"/>
              </a:rPr>
              <a:t>系统</a:t>
            </a:r>
            <a:r>
              <a:rPr lang="zh-CN" altLang="en-US" sz="2600" b="1">
                <a:latin typeface="楷体_GB2312" pitchFamily="49" charset="-122"/>
                <a:ea typeface="楷体_GB2312" pitchFamily="49" charset="-122"/>
              </a:rPr>
              <a:t>要求图书管理员选择要新增的书籍是计算机类还是非计算机类。</a:t>
            </a:r>
          </a:p>
          <a:p>
            <a:r>
              <a:rPr lang="zh-CN" altLang="en-US" sz="2600" b="1">
                <a:latin typeface="楷体_GB2312" pitchFamily="49" charset="-122"/>
                <a:ea typeface="楷体_GB2312" pitchFamily="49" charset="-122"/>
              </a:rPr>
              <a:t>③ </a:t>
            </a:r>
            <a:r>
              <a:rPr lang="zh-CN" altLang="en-US" sz="2600" b="1">
                <a:solidFill>
                  <a:srgbClr val="FF0000"/>
                </a:solidFill>
                <a:latin typeface="楷体_GB2312" pitchFamily="49" charset="-122"/>
                <a:ea typeface="楷体_GB2312" pitchFamily="49" charset="-122"/>
              </a:rPr>
              <a:t>图书管理员</a:t>
            </a:r>
            <a:r>
              <a:rPr lang="zh-CN" altLang="en-US" sz="2600" b="1">
                <a:latin typeface="楷体_GB2312" pitchFamily="49" charset="-122"/>
                <a:ea typeface="楷体_GB2312" pitchFamily="49" charset="-122"/>
              </a:rPr>
              <a:t>做出选择后，显示相应界面，让图书管理员输入信息，并自动根据书名规则生成书号。</a:t>
            </a:r>
          </a:p>
          <a:p>
            <a:r>
              <a:rPr lang="zh-CN" altLang="en-US" sz="2600" b="1">
                <a:latin typeface="楷体_GB2312" pitchFamily="49" charset="-122"/>
                <a:ea typeface="楷体_GB2312" pitchFamily="49" charset="-122"/>
              </a:rPr>
              <a:t>④ </a:t>
            </a:r>
            <a:r>
              <a:rPr lang="zh-CN" altLang="en-US" sz="2600" b="1">
                <a:solidFill>
                  <a:srgbClr val="FF0000"/>
                </a:solidFill>
                <a:latin typeface="楷体_GB2312" pitchFamily="49" charset="-122"/>
                <a:ea typeface="楷体_GB2312" pitchFamily="49" charset="-122"/>
              </a:rPr>
              <a:t>图书管理员</a:t>
            </a:r>
            <a:r>
              <a:rPr lang="zh-CN" altLang="en-US" sz="2600" b="1">
                <a:latin typeface="楷体_GB2312" pitchFamily="49" charset="-122"/>
                <a:ea typeface="楷体_GB2312" pitchFamily="49" charset="-122"/>
              </a:rPr>
              <a:t>输入书籍的相关信息，包括：书名、作者、出版社、</a:t>
            </a:r>
            <a:r>
              <a:rPr lang="en-US" altLang="zh-CN" sz="2600" b="1">
                <a:latin typeface="楷体_GB2312" pitchFamily="49" charset="-122"/>
                <a:ea typeface="楷体_GB2312" pitchFamily="49" charset="-122"/>
              </a:rPr>
              <a:t>ISBN</a:t>
            </a:r>
            <a:r>
              <a:rPr lang="zh-CN" altLang="en-US" sz="2600" b="1">
                <a:latin typeface="楷体_GB2312" pitchFamily="49" charset="-122"/>
                <a:ea typeface="楷体_GB2312" pitchFamily="49" charset="-122"/>
              </a:rPr>
              <a:t>号、开本。页数、定价。是否有</a:t>
            </a:r>
            <a:r>
              <a:rPr lang="en-US" altLang="zh-CN" sz="2600" b="1">
                <a:latin typeface="楷体_GB2312" pitchFamily="49" charset="-122"/>
                <a:ea typeface="楷体_GB2312" pitchFamily="49" charset="-122"/>
              </a:rPr>
              <a:t>CD-ROM</a:t>
            </a:r>
            <a:r>
              <a:rPr lang="zh-CN" altLang="en-US" sz="2600" b="1">
                <a:latin typeface="楷体_GB2312" pitchFamily="49" charset="-122"/>
                <a:ea typeface="楷体_GB2312" pitchFamily="49" charset="-122"/>
              </a:rPr>
              <a:t>。</a:t>
            </a:r>
          </a:p>
          <a:p>
            <a:r>
              <a:rPr lang="zh-CN" altLang="en-US" sz="2600" b="1">
                <a:latin typeface="楷体_GB2312" pitchFamily="49" charset="-122"/>
                <a:ea typeface="楷体_GB2312" pitchFamily="49" charset="-122"/>
              </a:rPr>
              <a:t>⑤ </a:t>
            </a:r>
            <a:r>
              <a:rPr lang="zh-CN" altLang="en-US" sz="2600" b="1">
                <a:solidFill>
                  <a:srgbClr val="FF0000"/>
                </a:solidFill>
                <a:latin typeface="楷体_GB2312" pitchFamily="49" charset="-122"/>
                <a:ea typeface="楷体_GB2312" pitchFamily="49" charset="-122"/>
              </a:rPr>
              <a:t>系统</a:t>
            </a:r>
            <a:r>
              <a:rPr lang="zh-CN" altLang="en-US" sz="2600" b="1">
                <a:latin typeface="楷体_GB2312" pitchFamily="49" charset="-122"/>
                <a:ea typeface="楷体_GB2312" pitchFamily="49" charset="-122"/>
              </a:rPr>
              <a:t>确认输入的信息中书名没有重名。</a:t>
            </a:r>
          </a:p>
          <a:p>
            <a:r>
              <a:rPr lang="zh-CN" altLang="en-US" sz="2600" b="1">
                <a:latin typeface="楷体_GB2312" pitchFamily="49" charset="-122"/>
                <a:ea typeface="楷体_GB2312" pitchFamily="49" charset="-122"/>
              </a:rPr>
              <a:t>⑥ </a:t>
            </a:r>
            <a:r>
              <a:rPr lang="zh-CN" altLang="en-US" sz="2600" b="1">
                <a:solidFill>
                  <a:srgbClr val="FF0000"/>
                </a:solidFill>
                <a:latin typeface="楷体_GB2312" pitchFamily="49" charset="-122"/>
                <a:ea typeface="楷体_GB2312" pitchFamily="49" charset="-122"/>
              </a:rPr>
              <a:t>系统</a:t>
            </a:r>
            <a:r>
              <a:rPr lang="zh-CN" altLang="en-US" sz="2600" b="1">
                <a:latin typeface="楷体_GB2312" pitchFamily="49" charset="-122"/>
                <a:ea typeface="楷体_GB2312" pitchFamily="49" charset="-122"/>
              </a:rPr>
              <a:t>将所输入的信息存储建档。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ppt_x"/>
                                          </p:val>
                                        </p:tav>
                                        <p:tav tm="100000">
                                          <p:val>
                                            <p:strVal val="#ppt_x"/>
                                          </p:val>
                                        </p:tav>
                                      </p:tavLst>
                                    </p:anim>
                                    <p:anim calcmode="lin" valueType="num">
                                      <p:cBhvr additive="base">
                                        <p:cTn id="8"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800" b="1" dirty="0"/>
              <a:t>数据流图中的“〇”符号通常用于表示什么？</a:t>
            </a:r>
          </a:p>
        </p:txBody>
      </p:sp>
      <p:sp>
        <p:nvSpPr>
          <p:cNvPr id="4" name="TextBox 3"/>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数据流</a:t>
            </a:r>
            <a:endParaRPr lang="zh-CN" altLang="en-US" sz="2600" dirty="0">
              <a:solidFill>
                <a:srgbClr val="000000"/>
              </a:solidFill>
              <a:latin typeface="Microsoft Yahei"/>
              <a:ea typeface="Microsoft Yahei"/>
              <a:sym typeface="Microsoft Yahei"/>
            </a:endParaRPr>
          </a:p>
        </p:txBody>
      </p:sp>
      <p:sp>
        <p:nvSpPr>
          <p:cNvPr id="5" name="TextBox 4"/>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zh-CN" altLang="en-US" sz="2600" dirty="0" smtClean="0">
                <a:solidFill>
                  <a:srgbClr val="000000"/>
                </a:solidFill>
                <a:latin typeface="Microsoft Yahei"/>
                <a:ea typeface="Microsoft Yahei"/>
                <a:sym typeface="Microsoft Yahei"/>
              </a:rPr>
              <a:t>过程</a:t>
            </a:r>
            <a:endParaRPr lang="zh-CN" altLang="en-US" sz="2600" dirty="0">
              <a:solidFill>
                <a:srgbClr val="000000"/>
              </a:solidFill>
              <a:latin typeface="Microsoft Yahei"/>
              <a:ea typeface="Microsoft Yahei"/>
              <a:sym typeface="Microsoft Yahei"/>
            </a:endParaRPr>
          </a:p>
        </p:txBody>
      </p:sp>
      <p:sp>
        <p:nvSpPr>
          <p:cNvPr id="6" name="TextBox 5"/>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数据存储</a:t>
            </a:r>
          </a:p>
        </p:txBody>
      </p:sp>
      <p:sp>
        <p:nvSpPr>
          <p:cNvPr id="7" name="TextBox 6"/>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a:ea typeface="Microsoft Yahei"/>
                <a:sym typeface="Microsoft Yahei"/>
              </a:rPr>
              <a:t>外部实体</a:t>
            </a:r>
          </a:p>
        </p:txBody>
      </p:sp>
      <p:sp>
        <p:nvSpPr>
          <p:cNvPr id="8" name="椭圆 7"/>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114425" y="3707606"/>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114425"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114425" y="54221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1600" smtClean="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a:ea typeface="Microsoft Yahei"/>
                <a:sym typeface="Microsoft Yahei"/>
              </a:rPr>
              <a:t>提交</a:t>
            </a:r>
            <a:endParaRPr lang="zh-CN" altLang="en-US" sz="1600">
              <a:solidFill>
                <a:srgbClr val="FFFFFF"/>
              </a:solidFill>
              <a:latin typeface="Microsoft Yahei"/>
              <a:ea typeface="Microsoft Yahei"/>
              <a:sym typeface="Microsoft Yahei"/>
            </a:endParaRPr>
          </a:p>
        </p:txBody>
      </p:sp>
      <p:grpSp>
        <p:nvGrpSpPr>
          <p:cNvPr id="17" name="组合 16"/>
          <p:cNvGrpSpPr/>
          <p:nvPr>
            <p:custDataLst>
              <p:tags r:id="rId12"/>
            </p:custDataLst>
          </p:nvPr>
        </p:nvGrpSpPr>
        <p:grpSpPr>
          <a:xfrm>
            <a:off x="0" y="0"/>
            <a:ext cx="9144000" cy="635000"/>
            <a:chOff x="0" y="0"/>
            <a:chExt cx="9144000" cy="635000"/>
          </a:xfrm>
        </p:grpSpPr>
        <p:sp>
          <p:nvSpPr>
            <p:cNvPr id="13" name="TitleBackground"/>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ypeText"/>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a:ea typeface="Microsoft Yahei"/>
                  <a:sym typeface="Microsoft Yahei"/>
                </a:rPr>
                <a:t>单选题</a:t>
              </a:r>
              <a:endParaRPr lang="zh-CN" altLang="en-US" sz="2600">
                <a:solidFill>
                  <a:srgbClr val="000000"/>
                </a:solidFill>
                <a:latin typeface="Microsoft Yahei"/>
                <a:ea typeface="Microsoft Yahei"/>
                <a:sym typeface="Microsoft Yahei"/>
              </a:endParaRPr>
            </a:p>
          </p:txBody>
        </p:sp>
        <p:sp>
          <p:nvSpPr>
            <p:cNvPr id="16" name="TipText"/>
            <p:cNvSpPr txBox="1"/>
            <p:nvPr>
              <p:custDataLst>
                <p:tags r:id="rId17"/>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a:ea typeface="Microsoft Yahei"/>
                  <a:sym typeface="Microsoft Yahei"/>
                </a:rPr>
                <a:t>1</a:t>
              </a:r>
              <a:r>
                <a:rPr lang="zh-CN" altLang="en-US" sz="2000" smtClean="0">
                  <a:solidFill>
                    <a:srgbClr val="808080"/>
                  </a:solidFill>
                  <a:latin typeface="Microsoft Yahei"/>
                  <a:ea typeface="Microsoft Yahei"/>
                  <a:sym typeface="Microsoft Yahei"/>
                </a:rPr>
                <a:t>分</a:t>
              </a:r>
              <a:endParaRPr lang="zh-CN" altLang="en-US" sz="2000">
                <a:solidFill>
                  <a:srgbClr val="808080"/>
                </a:solidFill>
                <a:latin typeface="Microsoft Yahei"/>
                <a:ea typeface="Microsoft Yahei"/>
                <a:sym typeface="Microsoft Yahei"/>
              </a:endParaRPr>
            </a:p>
          </p:txBody>
        </p:sp>
      </p:grpSp>
      <p:pic>
        <p:nvPicPr>
          <p:cNvPr id="2" name="图片 1"/>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80487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zh-CN" altLang="en-US" sz="3600" b="1" smtClean="0">
                <a:latin typeface="Times New Roman" pitchFamily="18" charset="0"/>
              </a:rPr>
              <a:t>用例描述</a:t>
            </a:r>
          </a:p>
        </p:txBody>
      </p:sp>
      <p:sp>
        <p:nvSpPr>
          <p:cNvPr id="30723" name="Rectangle 3"/>
          <p:cNvSpPr>
            <a:spLocks noGrp="1" noChangeArrowheads="1"/>
          </p:cNvSpPr>
          <p:nvPr>
            <p:ph type="body" sz="half" idx="4294967295"/>
          </p:nvPr>
        </p:nvSpPr>
        <p:spPr>
          <a:xfrm>
            <a:off x="755650" y="1052513"/>
            <a:ext cx="8137525" cy="720725"/>
          </a:xfrm>
        </p:spPr>
        <p:txBody>
          <a:bodyPr/>
          <a:lstStyle/>
          <a:p>
            <a:pPr eaLnBrk="1" hangingPunct="1">
              <a:lnSpc>
                <a:spcPct val="120000"/>
              </a:lnSpc>
              <a:buSzPct val="75000"/>
              <a:buFont typeface="Wingdings" pitchFamily="2" charset="2"/>
              <a:buNone/>
            </a:pPr>
            <a:r>
              <a:rPr lang="zh-CN" altLang="en-US" sz="2600" b="1" smtClean="0">
                <a:solidFill>
                  <a:srgbClr val="800000"/>
                </a:solidFill>
                <a:latin typeface="宋体" pitchFamily="2" charset="-122"/>
              </a:rPr>
              <a:t>（</a:t>
            </a:r>
            <a:r>
              <a:rPr lang="en-US" altLang="zh-CN" sz="2600" b="1" smtClean="0">
                <a:solidFill>
                  <a:srgbClr val="800000"/>
                </a:solidFill>
                <a:latin typeface="宋体" pitchFamily="2" charset="-122"/>
              </a:rPr>
              <a:t>2</a:t>
            </a:r>
            <a:r>
              <a:rPr lang="zh-CN" altLang="en-US" sz="2600" b="1" smtClean="0">
                <a:solidFill>
                  <a:srgbClr val="800000"/>
                </a:solidFill>
                <a:latin typeface="宋体" pitchFamily="2" charset="-122"/>
              </a:rPr>
              <a:t>）详细描述</a:t>
            </a:r>
          </a:p>
          <a:p>
            <a:pPr eaLnBrk="1" hangingPunct="1">
              <a:lnSpc>
                <a:spcPct val="120000"/>
              </a:lnSpc>
              <a:buSzPct val="75000"/>
              <a:buFont typeface="Wingdings" pitchFamily="2" charset="2"/>
              <a:buNone/>
            </a:pPr>
            <a:endParaRPr lang="en-US" altLang="zh-CN" sz="2600" b="1" smtClean="0">
              <a:solidFill>
                <a:schemeClr val="folHlink"/>
              </a:solidFill>
              <a:latin typeface="宋体" pitchFamily="2" charset="-122"/>
            </a:endParaRPr>
          </a:p>
        </p:txBody>
      </p:sp>
      <p:sp>
        <p:nvSpPr>
          <p:cNvPr id="168965" name="Rectangle 5"/>
          <p:cNvSpPr>
            <a:spLocks noChangeArrowheads="1"/>
          </p:cNvSpPr>
          <p:nvPr/>
        </p:nvSpPr>
        <p:spPr bwMode="auto">
          <a:xfrm>
            <a:off x="900113" y="1557338"/>
            <a:ext cx="76327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spcBef>
                <a:spcPct val="20000"/>
              </a:spcBef>
              <a:buClr>
                <a:schemeClr val="folHlink"/>
              </a:buClr>
              <a:buSzPct val="75000"/>
              <a:buFont typeface="Wingdings" pitchFamily="2" charset="2"/>
              <a:buNone/>
            </a:pPr>
            <a:r>
              <a:rPr lang="zh-CN" altLang="en-US" sz="2800" b="1">
                <a:solidFill>
                  <a:schemeClr val="folHlink"/>
                </a:solidFill>
              </a:rPr>
              <a:t>扩展事件流</a:t>
            </a:r>
          </a:p>
          <a:p>
            <a:pPr>
              <a:lnSpc>
                <a:spcPct val="120000"/>
              </a:lnSpc>
              <a:spcBef>
                <a:spcPct val="20000"/>
              </a:spcBef>
              <a:buClr>
                <a:schemeClr val="folHlink"/>
              </a:buClr>
              <a:buSzPct val="75000"/>
              <a:buFont typeface="Wingdings" pitchFamily="2" charset="2"/>
              <a:buNone/>
            </a:pPr>
            <a:r>
              <a:rPr lang="zh-CN" altLang="en-US" sz="2600" b="1">
                <a:solidFill>
                  <a:schemeClr val="hlink"/>
                </a:solidFill>
                <a:latin typeface="楷体_GB2312" pitchFamily="49" charset="-122"/>
                <a:ea typeface="楷体_GB2312" pitchFamily="49" charset="-122"/>
              </a:rPr>
              <a:t>⑤</a:t>
            </a:r>
            <a:r>
              <a:rPr lang="en-US" altLang="zh-CN" sz="2600" b="1">
                <a:solidFill>
                  <a:schemeClr val="hlink"/>
                </a:solidFill>
                <a:latin typeface="楷体_GB2312" pitchFamily="49" charset="-122"/>
                <a:ea typeface="楷体_GB2312" pitchFamily="49" charset="-122"/>
              </a:rPr>
              <a:t>a)</a:t>
            </a:r>
            <a:r>
              <a:rPr lang="zh-CN" altLang="en-US" sz="2800" b="1">
                <a:latin typeface="楷体_GB2312" pitchFamily="49" charset="-122"/>
                <a:ea typeface="楷体_GB2312" pitchFamily="49" charset="-122"/>
              </a:rPr>
              <a:t>如果输入的书名有重名现象，则显示出重名的书籍，并要求图书管理员选择修改书名或取消输入</a:t>
            </a:r>
          </a:p>
          <a:p>
            <a:pPr>
              <a:lnSpc>
                <a:spcPct val="120000"/>
              </a:lnSpc>
              <a:spcBef>
                <a:spcPct val="20000"/>
              </a:spcBef>
              <a:buClr>
                <a:schemeClr val="folHlink"/>
              </a:buClr>
              <a:buSzPct val="75000"/>
              <a:buFont typeface="Wingdings" pitchFamily="2" charset="2"/>
              <a:buNone/>
            </a:pPr>
            <a:r>
              <a:rPr lang="zh-CN" altLang="en-US" sz="2600" b="1">
                <a:solidFill>
                  <a:schemeClr val="hlink"/>
                </a:solidFill>
                <a:latin typeface="楷体_GB2312" pitchFamily="49" charset="-122"/>
                <a:ea typeface="楷体_GB2312" pitchFamily="49" charset="-122"/>
              </a:rPr>
              <a:t>⑤</a:t>
            </a:r>
            <a:r>
              <a:rPr lang="en-US" altLang="zh-CN" sz="2600" b="1">
                <a:solidFill>
                  <a:schemeClr val="hlink"/>
                </a:solidFill>
                <a:latin typeface="楷体_GB2312" pitchFamily="49" charset="-122"/>
                <a:ea typeface="楷体_GB2312" pitchFamily="49" charset="-122"/>
              </a:rPr>
              <a:t>a1)</a:t>
            </a:r>
            <a:r>
              <a:rPr lang="zh-CN" altLang="en-US" sz="2800" b="1">
                <a:latin typeface="楷体_GB2312" pitchFamily="49" charset="-122"/>
                <a:ea typeface="楷体_GB2312" pitchFamily="49" charset="-122"/>
              </a:rPr>
              <a:t>图书管理员选择取消输入，则结束用例，不做存储建档工作。</a:t>
            </a:r>
          </a:p>
          <a:p>
            <a:pPr>
              <a:lnSpc>
                <a:spcPct val="120000"/>
              </a:lnSpc>
              <a:spcBef>
                <a:spcPct val="20000"/>
              </a:spcBef>
              <a:buClr>
                <a:schemeClr val="folHlink"/>
              </a:buClr>
              <a:buSzPct val="75000"/>
              <a:buFont typeface="Wingdings" pitchFamily="2" charset="2"/>
              <a:buNone/>
            </a:pPr>
            <a:r>
              <a:rPr lang="zh-CN" altLang="en-US" sz="2600" b="1">
                <a:solidFill>
                  <a:schemeClr val="hlink"/>
                </a:solidFill>
                <a:latin typeface="楷体_GB2312" pitchFamily="49" charset="-122"/>
                <a:ea typeface="楷体_GB2312" pitchFamily="49" charset="-122"/>
              </a:rPr>
              <a:t>⑤</a:t>
            </a:r>
            <a:r>
              <a:rPr lang="en-US" altLang="zh-CN" sz="2600" b="1">
                <a:solidFill>
                  <a:schemeClr val="hlink"/>
                </a:solidFill>
                <a:latin typeface="楷体_GB2312" pitchFamily="49" charset="-122"/>
                <a:ea typeface="楷体_GB2312" pitchFamily="49" charset="-122"/>
              </a:rPr>
              <a:t>a2)</a:t>
            </a:r>
            <a:r>
              <a:rPr lang="zh-CN" altLang="en-US" sz="2800" b="1">
                <a:latin typeface="楷体_GB2312" pitchFamily="49" charset="-122"/>
                <a:ea typeface="楷体_GB2312" pitchFamily="49" charset="-122"/>
              </a:rPr>
              <a:t>图书管理员选择修改书名后，转到</a:t>
            </a:r>
            <a:r>
              <a:rPr lang="en-US" altLang="zh-CN" sz="2800" b="1">
                <a:latin typeface="楷体_GB2312" pitchFamily="49" charset="-122"/>
                <a:ea typeface="楷体_GB2312" pitchFamily="49" charset="-122"/>
              </a:rPr>
              <a:t>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8965"/>
                                        </p:tgtEl>
                                        <p:attrNameLst>
                                          <p:attrName>style.visibility</p:attrName>
                                        </p:attrNameLst>
                                      </p:cBhvr>
                                      <p:to>
                                        <p:strVal val="visible"/>
                                      </p:to>
                                    </p:set>
                                    <p:anim calcmode="lin" valueType="num">
                                      <p:cBhvr additive="base">
                                        <p:cTn id="7" dur="500" fill="hold"/>
                                        <p:tgtEl>
                                          <p:spTgt spid="168965"/>
                                        </p:tgtEl>
                                        <p:attrNameLst>
                                          <p:attrName>ppt_x</p:attrName>
                                        </p:attrNameLst>
                                      </p:cBhvr>
                                      <p:tavLst>
                                        <p:tav tm="0">
                                          <p:val>
                                            <p:strVal val="#ppt_x"/>
                                          </p:val>
                                        </p:tav>
                                        <p:tav tm="100000">
                                          <p:val>
                                            <p:strVal val="#ppt_x"/>
                                          </p:val>
                                        </p:tav>
                                      </p:tavLst>
                                    </p:anim>
                                    <p:anim calcmode="lin" valueType="num">
                                      <p:cBhvr additive="base">
                                        <p:cTn id="8" dur="500" fill="hold"/>
                                        <p:tgtEl>
                                          <p:spTgt spid="1689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5"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z="3600" b="1" smtClean="0">
                <a:latin typeface="Times New Roman" pitchFamily="18" charset="0"/>
              </a:rPr>
              <a:t>用例描述</a:t>
            </a:r>
          </a:p>
        </p:txBody>
      </p:sp>
      <p:sp>
        <p:nvSpPr>
          <p:cNvPr id="31747" name="Rectangle 3"/>
          <p:cNvSpPr>
            <a:spLocks noGrp="1" noChangeArrowheads="1"/>
          </p:cNvSpPr>
          <p:nvPr>
            <p:ph type="body" sz="half" idx="4294967295"/>
          </p:nvPr>
        </p:nvSpPr>
        <p:spPr>
          <a:xfrm>
            <a:off x="755650" y="1557338"/>
            <a:ext cx="8137525" cy="4967287"/>
          </a:xfrm>
        </p:spPr>
        <p:txBody>
          <a:bodyPr/>
          <a:lstStyle/>
          <a:p>
            <a:pPr eaLnBrk="1" hangingPunct="1">
              <a:lnSpc>
                <a:spcPct val="120000"/>
              </a:lnSpc>
              <a:buSzPct val="75000"/>
              <a:buFont typeface="Wingdings" pitchFamily="2" charset="2"/>
              <a:buNone/>
            </a:pPr>
            <a:r>
              <a:rPr lang="zh-CN" altLang="en-US" b="1" smtClean="0">
                <a:solidFill>
                  <a:schemeClr val="tx2"/>
                </a:solidFill>
                <a:latin typeface="宋体" pitchFamily="2" charset="-122"/>
              </a:rPr>
              <a:t>描述用例时易犯的错误</a:t>
            </a:r>
            <a:endParaRPr lang="zh-CN" altLang="en-US" smtClean="0">
              <a:latin typeface="宋体" pitchFamily="2" charset="-122"/>
            </a:endParaRPr>
          </a:p>
          <a:p>
            <a:pPr eaLnBrk="1" hangingPunct="1">
              <a:lnSpc>
                <a:spcPct val="120000"/>
              </a:lnSpc>
              <a:buSzPct val="75000"/>
            </a:pPr>
            <a:r>
              <a:rPr lang="zh-CN" altLang="en-US" sz="2800" b="1" smtClean="0">
                <a:latin typeface="宋体" pitchFamily="2" charset="-122"/>
              </a:rPr>
              <a:t>只描述参与者的行为，没有描述系统的行为。</a:t>
            </a:r>
          </a:p>
          <a:p>
            <a:pPr eaLnBrk="1" hangingPunct="1">
              <a:lnSpc>
                <a:spcPct val="120000"/>
              </a:lnSpc>
              <a:buSzPct val="75000"/>
            </a:pPr>
            <a:r>
              <a:rPr lang="zh-CN" altLang="en-US" sz="2800" b="1" smtClean="0">
                <a:latin typeface="宋体" pitchFamily="2" charset="-122"/>
              </a:rPr>
              <a:t>只描述系统的行为，没有描述参与者的行为。</a:t>
            </a:r>
          </a:p>
          <a:p>
            <a:pPr eaLnBrk="1" hangingPunct="1">
              <a:lnSpc>
                <a:spcPct val="120000"/>
              </a:lnSpc>
              <a:buSzPct val="75000"/>
            </a:pPr>
            <a:r>
              <a:rPr lang="zh-CN" altLang="en-US" sz="2800" b="1" smtClean="0">
                <a:latin typeface="宋体" pitchFamily="2" charset="-122"/>
              </a:rPr>
              <a:t>在用例描述中就设定对用户界面的设计要求。</a:t>
            </a:r>
          </a:p>
          <a:p>
            <a:pPr eaLnBrk="1" hangingPunct="1">
              <a:lnSpc>
                <a:spcPct val="120000"/>
              </a:lnSpc>
              <a:buSzPct val="75000"/>
            </a:pPr>
            <a:r>
              <a:rPr lang="zh-CN" altLang="en-US" sz="2800" b="1" smtClean="0">
                <a:latin typeface="宋体" pitchFamily="2" charset="-122"/>
              </a:rPr>
              <a:t>描述过于冗长。</a:t>
            </a:r>
            <a:endParaRPr lang="zh-CN" altLang="en-US" sz="2800" b="1" smtClean="0">
              <a:solidFill>
                <a:schemeClr val="tx2"/>
              </a:solidFill>
              <a:latin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endParaRPr lang="zh-CN" altLang="en-US" smtClean="0"/>
          </a:p>
        </p:txBody>
      </p:sp>
      <p:sp>
        <p:nvSpPr>
          <p:cNvPr id="47107" name="Rectangle 3"/>
          <p:cNvSpPr>
            <a:spLocks noGrp="1" noChangeArrowheads="1"/>
          </p:cNvSpPr>
          <p:nvPr>
            <p:ph type="body" idx="1"/>
          </p:nvPr>
        </p:nvSpPr>
        <p:spPr/>
        <p:txBody>
          <a:bodyPr/>
          <a:lstStyle/>
          <a:p>
            <a:endParaRPr lang="zh-CN" altLang="en-US" smtClean="0"/>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686800" cy="640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49434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endParaRPr lang="zh-CN" altLang="en-US" smtClean="0"/>
          </a:p>
        </p:txBody>
      </p:sp>
      <p:sp>
        <p:nvSpPr>
          <p:cNvPr id="48131" name="Rectangle 3"/>
          <p:cNvSpPr>
            <a:spLocks noGrp="1" noChangeArrowheads="1"/>
          </p:cNvSpPr>
          <p:nvPr>
            <p:ph type="body" idx="1"/>
          </p:nvPr>
        </p:nvSpPr>
        <p:spPr/>
        <p:txBody>
          <a:bodyPr/>
          <a:lstStyle/>
          <a:p>
            <a:endParaRPr lang="zh-CN" altLang="en-US" smtClean="0"/>
          </a:p>
        </p:txBody>
      </p:sp>
      <p:pic>
        <p:nvPicPr>
          <p:cNvPr id="481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9563"/>
            <a:ext cx="8801100" cy="623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06403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endParaRPr lang="zh-CN" altLang="en-US" smtClean="0"/>
          </a:p>
        </p:txBody>
      </p:sp>
      <p:sp>
        <p:nvSpPr>
          <p:cNvPr id="49155" name="Rectangle 3"/>
          <p:cNvSpPr>
            <a:spLocks noGrp="1" noChangeArrowheads="1"/>
          </p:cNvSpPr>
          <p:nvPr>
            <p:ph type="body" idx="1"/>
          </p:nvPr>
        </p:nvSpPr>
        <p:spPr>
          <a:xfrm>
            <a:off x="755650" y="1412875"/>
            <a:ext cx="7772400" cy="5040313"/>
          </a:xfrm>
        </p:spPr>
        <p:txBody>
          <a:bodyPr/>
          <a:lstStyle/>
          <a:p>
            <a:pPr>
              <a:buFont typeface="Wingdings" pitchFamily="2" charset="2"/>
              <a:buNone/>
            </a:pPr>
            <a:r>
              <a:rPr lang="zh-CN" altLang="en-US" sz="2800" smtClean="0"/>
              <a:t>注册课程基本事件流</a:t>
            </a:r>
          </a:p>
          <a:p>
            <a:r>
              <a:rPr lang="en-US" altLang="zh-CN" sz="2800" smtClean="0"/>
              <a:t>1.</a:t>
            </a:r>
            <a:r>
              <a:rPr lang="zh-CN" altLang="en-US" sz="2800" smtClean="0"/>
              <a:t>学生发出选课请求。</a:t>
            </a:r>
          </a:p>
          <a:p>
            <a:r>
              <a:rPr lang="en-US" altLang="zh-CN" sz="2800" smtClean="0"/>
              <a:t>2.</a:t>
            </a:r>
            <a:r>
              <a:rPr lang="zh-CN" altLang="en-US" sz="2800" smtClean="0"/>
              <a:t>系统展示选课登录界面</a:t>
            </a:r>
          </a:p>
          <a:p>
            <a:r>
              <a:rPr lang="en-US" altLang="zh-CN" sz="2800" smtClean="0"/>
              <a:t>3.</a:t>
            </a:r>
            <a:r>
              <a:rPr lang="zh-CN" altLang="en-US" sz="2800" smtClean="0"/>
              <a:t>学生提交学号和密码</a:t>
            </a:r>
          </a:p>
          <a:p>
            <a:r>
              <a:rPr lang="en-US" altLang="zh-CN" sz="2800" smtClean="0"/>
              <a:t>4.</a:t>
            </a:r>
            <a:r>
              <a:rPr lang="zh-CN" altLang="en-US" sz="2800" smtClean="0"/>
              <a:t>系统验证</a:t>
            </a:r>
          </a:p>
          <a:p>
            <a:r>
              <a:rPr lang="en-US" altLang="zh-CN" sz="2800" smtClean="0"/>
              <a:t>5.</a:t>
            </a:r>
            <a:r>
              <a:rPr lang="zh-CN" altLang="en-US" sz="2800" smtClean="0"/>
              <a:t>系统展示选课主界面，显示所有课程信息</a:t>
            </a:r>
          </a:p>
          <a:p>
            <a:r>
              <a:rPr lang="en-US" altLang="zh-CN" sz="2800" smtClean="0"/>
              <a:t>6.</a:t>
            </a:r>
            <a:r>
              <a:rPr lang="zh-CN" altLang="en-US" sz="2800" smtClean="0"/>
              <a:t>学生选择课程</a:t>
            </a:r>
          </a:p>
          <a:p>
            <a:r>
              <a:rPr lang="en-US" altLang="zh-CN" sz="2800" smtClean="0"/>
              <a:t>7.</a:t>
            </a:r>
            <a:r>
              <a:rPr lang="zh-CN" altLang="en-US" sz="2800" smtClean="0"/>
              <a:t>系统验证课程是否可选</a:t>
            </a:r>
          </a:p>
          <a:p>
            <a:r>
              <a:rPr lang="en-US" altLang="zh-CN" sz="2800" smtClean="0"/>
              <a:t>8.</a:t>
            </a:r>
            <a:r>
              <a:rPr lang="zh-CN" altLang="en-US" sz="2800" smtClean="0"/>
              <a:t>系统提示课程选择成功，提示学生交费。</a:t>
            </a:r>
          </a:p>
          <a:p>
            <a:endParaRPr lang="zh-CN" altLang="en-US" sz="2800" smtClean="0"/>
          </a:p>
        </p:txBody>
      </p:sp>
    </p:spTree>
    <p:extLst>
      <p:ext uri="{BB962C8B-B14F-4D97-AF65-F5344CB8AC3E}">
        <p14:creationId xmlns:p14="http://schemas.microsoft.com/office/powerpoint/2010/main" val="9538968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zh-CN" altLang="en-US" smtClean="0"/>
          </a:p>
        </p:txBody>
      </p:sp>
      <p:sp>
        <p:nvSpPr>
          <p:cNvPr id="50179" name="Rectangle 3"/>
          <p:cNvSpPr>
            <a:spLocks noGrp="1" noChangeArrowheads="1"/>
          </p:cNvSpPr>
          <p:nvPr>
            <p:ph type="body" idx="1"/>
          </p:nvPr>
        </p:nvSpPr>
        <p:spPr>
          <a:xfrm>
            <a:off x="755650" y="1412875"/>
            <a:ext cx="7772400" cy="4824413"/>
          </a:xfrm>
        </p:spPr>
        <p:txBody>
          <a:bodyPr/>
          <a:lstStyle/>
          <a:p>
            <a:pPr>
              <a:lnSpc>
                <a:spcPct val="90000"/>
              </a:lnSpc>
            </a:pPr>
            <a:r>
              <a:rPr lang="zh-CN" altLang="en-US" smtClean="0"/>
              <a:t>扩展事件流</a:t>
            </a:r>
          </a:p>
          <a:p>
            <a:pPr>
              <a:lnSpc>
                <a:spcPct val="90000"/>
              </a:lnSpc>
            </a:pPr>
            <a:r>
              <a:rPr lang="en-US" altLang="zh-CN" smtClean="0"/>
              <a:t>4 a1 </a:t>
            </a:r>
            <a:r>
              <a:rPr lang="zh-CN" altLang="en-US" smtClean="0"/>
              <a:t>系统验证失败，提示重新输入</a:t>
            </a:r>
          </a:p>
          <a:p>
            <a:pPr>
              <a:lnSpc>
                <a:spcPct val="90000"/>
              </a:lnSpc>
            </a:pPr>
            <a:r>
              <a:rPr lang="zh-CN" altLang="en-US" smtClean="0"/>
              <a:t>   </a:t>
            </a:r>
            <a:r>
              <a:rPr lang="en-US" altLang="zh-CN" smtClean="0"/>
              <a:t>a2 </a:t>
            </a:r>
            <a:r>
              <a:rPr lang="zh-CN" altLang="en-US" smtClean="0"/>
              <a:t>三次失败，拒绝访问。</a:t>
            </a:r>
          </a:p>
          <a:p>
            <a:pPr>
              <a:lnSpc>
                <a:spcPct val="90000"/>
              </a:lnSpc>
            </a:pPr>
            <a:r>
              <a:rPr lang="zh-CN" altLang="en-US" smtClean="0"/>
              <a:t>   </a:t>
            </a:r>
            <a:r>
              <a:rPr lang="en-US" altLang="zh-CN" smtClean="0"/>
              <a:t>a3 </a:t>
            </a:r>
            <a:r>
              <a:rPr lang="zh-CN" altLang="en-US" smtClean="0"/>
              <a:t>成功，转选课事件流第</a:t>
            </a:r>
            <a:r>
              <a:rPr lang="en-US" altLang="zh-CN" smtClean="0"/>
              <a:t>5</a:t>
            </a:r>
            <a:r>
              <a:rPr lang="zh-CN" altLang="en-US" smtClean="0"/>
              <a:t>步</a:t>
            </a:r>
          </a:p>
          <a:p>
            <a:pPr>
              <a:lnSpc>
                <a:spcPct val="90000"/>
              </a:lnSpc>
            </a:pPr>
            <a:endParaRPr lang="zh-CN" altLang="en-US" smtClean="0"/>
          </a:p>
          <a:p>
            <a:pPr>
              <a:lnSpc>
                <a:spcPct val="90000"/>
              </a:lnSpc>
            </a:pPr>
            <a:r>
              <a:rPr lang="en-US" altLang="zh-CN" smtClean="0"/>
              <a:t>7 a1 </a:t>
            </a:r>
            <a:r>
              <a:rPr lang="zh-CN" altLang="en-US" smtClean="0"/>
              <a:t>系统提示课程不可选及原因</a:t>
            </a:r>
          </a:p>
          <a:p>
            <a:pPr>
              <a:lnSpc>
                <a:spcPct val="90000"/>
              </a:lnSpc>
            </a:pPr>
            <a:r>
              <a:rPr lang="zh-CN" altLang="en-US" smtClean="0"/>
              <a:t>  </a:t>
            </a:r>
            <a:r>
              <a:rPr lang="en-US" altLang="zh-CN" smtClean="0"/>
              <a:t>a2 </a:t>
            </a:r>
            <a:r>
              <a:rPr lang="zh-CN" altLang="en-US" smtClean="0"/>
              <a:t>学生重新选课</a:t>
            </a:r>
          </a:p>
          <a:p>
            <a:pPr>
              <a:lnSpc>
                <a:spcPct val="90000"/>
              </a:lnSpc>
            </a:pPr>
            <a:r>
              <a:rPr lang="zh-CN" altLang="en-US" smtClean="0"/>
              <a:t>  </a:t>
            </a:r>
            <a:r>
              <a:rPr lang="en-US" altLang="zh-CN" smtClean="0"/>
              <a:t>a3 </a:t>
            </a:r>
            <a:r>
              <a:rPr lang="zh-CN" altLang="en-US" smtClean="0"/>
              <a:t>重新验证直至成功</a:t>
            </a:r>
          </a:p>
          <a:p>
            <a:pPr>
              <a:lnSpc>
                <a:spcPct val="90000"/>
              </a:lnSpc>
            </a:pPr>
            <a:r>
              <a:rPr lang="zh-CN" altLang="en-US" smtClean="0"/>
              <a:t>  </a:t>
            </a:r>
            <a:r>
              <a:rPr lang="en-US" altLang="zh-CN" smtClean="0"/>
              <a:t>a4 </a:t>
            </a:r>
            <a:r>
              <a:rPr lang="zh-CN" altLang="en-US" smtClean="0"/>
              <a:t>转选课事件流第</a:t>
            </a:r>
            <a:r>
              <a:rPr lang="en-US" altLang="zh-CN" smtClean="0"/>
              <a:t>8</a:t>
            </a:r>
            <a:r>
              <a:rPr lang="zh-CN" altLang="en-US" smtClean="0"/>
              <a:t>步</a:t>
            </a:r>
          </a:p>
        </p:txBody>
      </p:sp>
    </p:spTree>
    <p:extLst>
      <p:ext uri="{BB962C8B-B14F-4D97-AF65-F5344CB8AC3E}">
        <p14:creationId xmlns:p14="http://schemas.microsoft.com/office/powerpoint/2010/main" val="40953347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Rot="1" noChangeArrowheads="1"/>
          </p:cNvSpPr>
          <p:nvPr>
            <p:ph type="body" idx="1"/>
          </p:nvPr>
        </p:nvSpPr>
        <p:spPr>
          <a:xfrm>
            <a:off x="611188" y="1268413"/>
            <a:ext cx="4321175" cy="2736850"/>
          </a:xfrm>
          <a:noFill/>
        </p:spPr>
        <p:txBody>
          <a:bodyPr lIns="0" rIns="0"/>
          <a:lstStyle/>
          <a:p>
            <a:pPr>
              <a:lnSpc>
                <a:spcPct val="105000"/>
              </a:lnSpc>
              <a:buSzPct val="80000"/>
              <a:buFont typeface="Wingdings" pitchFamily="2" charset="2"/>
              <a:buChar char="Ø"/>
            </a:pPr>
            <a:r>
              <a:rPr lang="zh-CN" altLang="en-US" sz="2800" b="1" smtClean="0">
                <a:latin typeface="楷体_GB2312" pitchFamily="49" charset="-122"/>
                <a:ea typeface="楷体_GB2312" pitchFamily="49" charset="-122"/>
              </a:rPr>
              <a:t>问题</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在一个系统中</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有几个相似的功能</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那么将他们放在同一个用例中</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还是分成几个用例</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假设有这样的需求</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在学生档案管理中</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管理员经常要做</a:t>
            </a:r>
            <a:r>
              <a:rPr lang="en-US" altLang="zh-CN" sz="2800" b="1" smtClean="0">
                <a:latin typeface="楷体_GB2312" pitchFamily="49" charset="-122"/>
                <a:ea typeface="楷体_GB2312" pitchFamily="49" charset="-122"/>
              </a:rPr>
              <a:t>3</a:t>
            </a:r>
            <a:r>
              <a:rPr lang="zh-CN" altLang="en-US" sz="2800" b="1" smtClean="0">
                <a:latin typeface="楷体_GB2312" pitchFamily="49" charset="-122"/>
                <a:ea typeface="楷体_GB2312" pitchFamily="49" charset="-122"/>
              </a:rPr>
              <a:t>件事：增加一条学生记录、修改一条学生记录、删除一条学生记录</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如果要画出用例图</a:t>
            </a:r>
            <a:r>
              <a:rPr lang="en-US" altLang="zh-CN" sz="2800" b="1" smtClean="0">
                <a:latin typeface="楷体_GB2312" pitchFamily="49" charset="-122"/>
                <a:ea typeface="楷体_GB2312" pitchFamily="49" charset="-122"/>
              </a:rPr>
              <a:t>,</a:t>
            </a:r>
            <a:r>
              <a:rPr lang="zh-CN" altLang="en-US" sz="2800" b="1" smtClean="0">
                <a:latin typeface="楷体_GB2312" pitchFamily="49" charset="-122"/>
                <a:ea typeface="楷体_GB2312" pitchFamily="49" charset="-122"/>
              </a:rPr>
              <a:t>则以下两种方法哪种更合适</a:t>
            </a:r>
            <a:r>
              <a:rPr lang="en-US" altLang="zh-CN" sz="2800" b="1" smtClean="0">
                <a:latin typeface="楷体_GB2312" pitchFamily="49" charset="-122"/>
                <a:ea typeface="楷体_GB2312" pitchFamily="49" charset="-122"/>
              </a:rPr>
              <a:t>?</a:t>
            </a:r>
          </a:p>
        </p:txBody>
      </p:sp>
      <p:sp>
        <p:nvSpPr>
          <p:cNvPr id="46083" name="Rectangle 3"/>
          <p:cNvSpPr>
            <a:spLocks noChangeArrowheads="1"/>
          </p:cNvSpPr>
          <p:nvPr/>
        </p:nvSpPr>
        <p:spPr bwMode="auto">
          <a:xfrm>
            <a:off x="539750" y="549275"/>
            <a:ext cx="5256213"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r>
              <a:rPr lang="zh-CN" altLang="en-US" sz="4000">
                <a:solidFill>
                  <a:schemeClr val="tx2"/>
                </a:solidFill>
              </a:rPr>
              <a:t>常见问题分析</a:t>
            </a:r>
            <a:endParaRPr lang="zh-CN" altLang="en-US" sz="4000">
              <a:solidFill>
                <a:schemeClr val="tx2"/>
              </a:solidFill>
              <a:latin typeface="Lucida Handwriting" pitchFamily="66" charset="0"/>
            </a:endParaRPr>
          </a:p>
        </p:txBody>
      </p:sp>
      <p:pic>
        <p:nvPicPr>
          <p:cNvPr id="46084" name="Picture 4" descr="问题分析"/>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11525"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mtClean="0"/>
              <a:t>案例</a:t>
            </a:r>
          </a:p>
        </p:txBody>
      </p:sp>
      <p:sp>
        <p:nvSpPr>
          <p:cNvPr id="3" name="内容占位符 2"/>
          <p:cNvSpPr>
            <a:spLocks noGrp="1"/>
          </p:cNvSpPr>
          <p:nvPr>
            <p:ph idx="1"/>
          </p:nvPr>
        </p:nvSpPr>
        <p:spPr>
          <a:xfrm>
            <a:off x="874836" y="1817689"/>
            <a:ext cx="6197111" cy="3603625"/>
          </a:xfrm>
        </p:spPr>
        <p:txBody>
          <a:bodyPr/>
          <a:lstStyle/>
          <a:p>
            <a:pPr eaLnBrk="1" hangingPunct="1">
              <a:defRPr/>
            </a:pPr>
            <a:r>
              <a:rPr lang="zh-CN" altLang="en-US" dirty="0" smtClean="0">
                <a:solidFill>
                  <a:schemeClr val="tx1">
                    <a:lumMod val="50000"/>
                  </a:schemeClr>
                </a:solidFill>
              </a:rPr>
              <a:t>新闻管理系统</a:t>
            </a:r>
            <a:endParaRPr lang="zh-CN" altLang="en-US" dirty="0">
              <a:solidFill>
                <a:schemeClr val="tx1">
                  <a:lumMod val="50000"/>
                </a:schemeClr>
              </a:solidFill>
            </a:endParaRPr>
          </a:p>
        </p:txBody>
      </p:sp>
      <p:pic>
        <p:nvPicPr>
          <p:cNvPr id="563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16" y="2276475"/>
            <a:ext cx="3115408"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25" name="TextBox 3"/>
          <p:cNvSpPr txBox="1">
            <a:spLocks noChangeArrowheads="1"/>
          </p:cNvSpPr>
          <p:nvPr/>
        </p:nvSpPr>
        <p:spPr bwMode="auto">
          <a:xfrm>
            <a:off x="3974123" y="2133601"/>
            <a:ext cx="4391758"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lnSpc>
                <a:spcPct val="130000"/>
              </a:lnSpc>
            </a:pPr>
            <a:r>
              <a:rPr lang="zh-CN" altLang="en-US" sz="2400">
                <a:ea typeface="微软雅黑" pitchFamily="34" charset="-122"/>
              </a:rPr>
              <a:t>系统主要用来发布新闻，管理员只需要一个，登录后可以在后台发布新闻。任何人可以浏览新闻，浏览者可以注册成为系统会员，注册后可对新闻进行评论，管理员可以对新闻、评论、注册会员进行管理，如修改、删除等。</a:t>
            </a:r>
          </a:p>
        </p:txBody>
      </p:sp>
    </p:spTree>
    <p:extLst>
      <p:ext uri="{BB962C8B-B14F-4D97-AF65-F5344CB8AC3E}">
        <p14:creationId xmlns:p14="http://schemas.microsoft.com/office/powerpoint/2010/main" val="11767931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51" y="404664"/>
            <a:ext cx="7985308" cy="619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321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现需要开发一个网上选课系统，用户有管理员和学生。他们都需要各自的用户名和密码登录系统。如果忘记密码，可以找回密码。管理员可以管理课程，包括建立新课程，修改课程和删除课程。学生可以查询课程和选择课程。试为其创建用例图，要求包含泛化关系、包含关系和扩展关系。</a:t>
            </a:r>
            <a:endParaRPr lang="zh-CN" altLang="en-US" dirty="0"/>
          </a:p>
        </p:txBody>
      </p:sp>
    </p:spTree>
    <p:extLst>
      <p:ext uri="{BB962C8B-B14F-4D97-AF65-F5344CB8AC3E}">
        <p14:creationId xmlns:p14="http://schemas.microsoft.com/office/powerpoint/2010/main" val="3758997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D3C899EE-9911-4EB9-974F-BA1AC491E4D4}" type="slidenum">
              <a:rPr lang="en-US" altLang="zh-CN" sz="1200" b="0">
                <a:solidFill>
                  <a:srgbClr val="4D4D4D"/>
                </a:solidFill>
                <a:latin typeface="Arial" charset="0"/>
              </a:rPr>
              <a:pPr eaLnBrk="1" hangingPunct="1"/>
              <a:t>6</a:t>
            </a:fld>
            <a:r>
              <a:rPr lang="en-US" altLang="zh-CN" sz="1200" b="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en-US" altLang="zh-CN"/>
              <a:t>2.1 </a:t>
            </a:r>
            <a:r>
              <a:rPr lang="zh-CN" altLang="en-US"/>
              <a:t>识别参与者</a:t>
            </a:r>
            <a:r>
              <a:rPr lang="en-US" altLang="zh-CN"/>
              <a:t>(Actor)</a:t>
            </a:r>
          </a:p>
        </p:txBody>
      </p:sp>
      <p:sp>
        <p:nvSpPr>
          <p:cNvPr id="39940" name="Rectangle 3"/>
          <p:cNvSpPr>
            <a:spLocks noGrp="1" noChangeArrowheads="1"/>
          </p:cNvSpPr>
          <p:nvPr>
            <p:ph type="body" idx="1"/>
          </p:nvPr>
        </p:nvSpPr>
        <p:spPr/>
        <p:txBody>
          <a:bodyPr/>
          <a:lstStyle/>
          <a:p>
            <a:pPr eaLnBrk="1" hangingPunct="1"/>
            <a:r>
              <a:rPr lang="zh-CN" altLang="en-US"/>
              <a:t>识别参与者</a:t>
            </a:r>
            <a:endParaRPr lang="en-US" altLang="zh-CN"/>
          </a:p>
          <a:p>
            <a:pPr lvl="1" eaLnBrk="1" hangingPunct="1"/>
            <a:r>
              <a:rPr lang="zh-CN" altLang="en-US"/>
              <a:t>关键词：</a:t>
            </a:r>
            <a:r>
              <a:rPr lang="zh-CN" altLang="en-US">
                <a:solidFill>
                  <a:srgbClr val="FF3300"/>
                </a:solidFill>
              </a:rPr>
              <a:t>边界</a:t>
            </a:r>
          </a:p>
          <a:p>
            <a:pPr lvl="1" eaLnBrk="1" hangingPunct="1"/>
            <a:r>
              <a:rPr lang="zh-CN" altLang="en-US"/>
              <a:t>参与者：在</a:t>
            </a:r>
            <a:r>
              <a:rPr lang="zh-CN" altLang="en-US">
                <a:solidFill>
                  <a:srgbClr val="FF3300"/>
                </a:solidFill>
              </a:rPr>
              <a:t>系统之外</a:t>
            </a:r>
            <a:r>
              <a:rPr lang="zh-CN" altLang="en-US"/>
              <a:t>，透过</a:t>
            </a:r>
            <a:r>
              <a:rPr lang="zh-CN" altLang="en-US">
                <a:solidFill>
                  <a:srgbClr val="FF3300"/>
                </a:solidFill>
              </a:rPr>
              <a:t>系统边界</a:t>
            </a:r>
            <a:r>
              <a:rPr lang="zh-CN" altLang="en-US"/>
              <a:t>与系统进行</a:t>
            </a:r>
            <a:r>
              <a:rPr lang="zh-CN" altLang="en-US">
                <a:solidFill>
                  <a:srgbClr val="FF3300"/>
                </a:solidFill>
              </a:rPr>
              <a:t>有意义交互</a:t>
            </a:r>
            <a:r>
              <a:rPr lang="zh-CN" altLang="en-US"/>
              <a:t>的</a:t>
            </a:r>
            <a:r>
              <a:rPr lang="zh-CN" altLang="en-US">
                <a:solidFill>
                  <a:srgbClr val="FF3300"/>
                </a:solidFill>
              </a:rPr>
              <a:t>任何事物</a:t>
            </a:r>
          </a:p>
        </p:txBody>
      </p:sp>
      <p:pic>
        <p:nvPicPr>
          <p:cNvPr id="399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1" y="3357563"/>
            <a:ext cx="131802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7325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2531" name="图片 1"/>
          <p:cNvPicPr>
            <a:picLocks noChangeAspect="1" noChangeArrowheads="1"/>
          </p:cNvPicPr>
          <p:nvPr/>
        </p:nvPicPr>
        <p:blipFill>
          <a:blip r:embed="rId2">
            <a:lum contrast="20000"/>
            <a:extLst>
              <a:ext uri="{28A0092B-C50C-407E-A947-70E740481C1C}">
                <a14:useLocalDpi xmlns:a14="http://schemas.microsoft.com/office/drawing/2010/main" val="0"/>
              </a:ext>
            </a:extLst>
          </a:blip>
          <a:srcRect l="22107" t="12140" r="32706" b="17859"/>
          <a:stretch>
            <a:fillRect/>
          </a:stretch>
        </p:blipFill>
        <p:spPr bwMode="auto">
          <a:xfrm>
            <a:off x="-1" y="0"/>
            <a:ext cx="8009485" cy="6957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6758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网上书店</a:t>
            </a:r>
            <a:r>
              <a:rPr lang="zh-CN" altLang="en-US" b="1" dirty="0" smtClean="0"/>
              <a:t>系统</a:t>
            </a:r>
            <a:endParaRPr lang="zh-CN" altLang="en-US" dirty="0"/>
          </a:p>
        </p:txBody>
      </p:sp>
      <p:sp>
        <p:nvSpPr>
          <p:cNvPr id="3" name="内容占位符 2"/>
          <p:cNvSpPr>
            <a:spLocks noGrp="1"/>
          </p:cNvSpPr>
          <p:nvPr>
            <p:ph idx="1"/>
          </p:nvPr>
        </p:nvSpPr>
        <p:spPr/>
        <p:txBody>
          <a:bodyPr/>
          <a:lstStyle/>
          <a:p>
            <a:r>
              <a:rPr lang="zh-CN" altLang="en-US" dirty="0"/>
              <a:t>酒店预订系统支持用户浏览酒店信息、预订房间、取消预订以及管理个人信息。用户分为散客和旅行社，旅行社可以批量预订房间。在预订过程中，用户可以选择是否购买早餐</a:t>
            </a:r>
            <a:r>
              <a:rPr lang="zh-CN" altLang="en-US" dirty="0" smtClean="0"/>
              <a:t>服务。如果用户</a:t>
            </a:r>
            <a:r>
              <a:rPr lang="en-US" altLang="zh-CN" dirty="0" smtClean="0"/>
              <a:t>VIP</a:t>
            </a:r>
            <a:r>
              <a:rPr lang="zh-CN" altLang="en-US" dirty="0" smtClean="0"/>
              <a:t>，这自动升级房间类型、</a:t>
            </a:r>
            <a:endParaRPr lang="zh-CN" altLang="en-US" dirty="0"/>
          </a:p>
        </p:txBody>
      </p:sp>
    </p:spTree>
    <p:extLst>
      <p:ext uri="{BB962C8B-B14F-4D97-AF65-F5344CB8AC3E}">
        <p14:creationId xmlns:p14="http://schemas.microsoft.com/office/powerpoint/2010/main" val="31231068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24743"/>
            <a:ext cx="8064896" cy="4682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15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68FD10B3-3F64-4491-81E8-F255E6008731}" type="slidenum">
              <a:rPr lang="en-US" altLang="zh-CN" sz="1200" b="0">
                <a:solidFill>
                  <a:srgbClr val="4D4D4D"/>
                </a:solidFill>
                <a:latin typeface="Arial" charset="0"/>
              </a:rPr>
              <a:pPr eaLnBrk="1" hangingPunct="1"/>
              <a:t>7</a:t>
            </a:fld>
            <a:r>
              <a:rPr lang="en-US" altLang="zh-CN" sz="1200" b="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zh-CN" altLang="en-US"/>
              <a:t>要点：与系统进行信息交互</a:t>
            </a:r>
            <a:endParaRPr lang="en-US" altLang="zh-CN"/>
          </a:p>
        </p:txBody>
      </p:sp>
      <p:pic>
        <p:nvPicPr>
          <p:cNvPr id="419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120" y="1622427"/>
            <a:ext cx="6426994"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503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4ABCC6F9-E58C-44F5-B5E5-F159E2892EB5}" type="slidenum">
              <a:rPr lang="en-US" altLang="zh-CN" sz="1200" b="0">
                <a:solidFill>
                  <a:srgbClr val="4D4D4D"/>
                </a:solidFill>
                <a:latin typeface="Arial" charset="0"/>
              </a:rPr>
              <a:pPr eaLnBrk="1" hangingPunct="1"/>
              <a:t>8</a:t>
            </a:fld>
            <a:r>
              <a:rPr lang="en-US" altLang="zh-CN" sz="1200" b="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a:t>要点：任何事物</a:t>
            </a:r>
            <a:endParaRPr lang="en-US" altLang="zh-CN"/>
          </a:p>
        </p:txBody>
      </p:sp>
      <p:pic>
        <p:nvPicPr>
          <p:cNvPr id="430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16" y="1268413"/>
            <a:ext cx="5562600" cy="473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580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eaLnBrk="1" hangingPunct="1"/>
            <a:r>
              <a:rPr lang="en-US" altLang="zh-CN" sz="1200" b="0">
                <a:solidFill>
                  <a:srgbClr val="4D4D4D"/>
                </a:solidFill>
                <a:latin typeface="Arial" charset="0"/>
              </a:rPr>
              <a:t>-</a:t>
            </a:r>
            <a:fld id="{97462E5A-952B-4684-9504-00545E54853C}" type="slidenum">
              <a:rPr lang="en-US" altLang="zh-CN" sz="1200" b="0">
                <a:solidFill>
                  <a:srgbClr val="4D4D4D"/>
                </a:solidFill>
                <a:latin typeface="Arial" charset="0"/>
              </a:rPr>
              <a:pPr eaLnBrk="1" hangingPunct="1"/>
              <a:t>9</a:t>
            </a:fld>
            <a:r>
              <a:rPr lang="en-US" altLang="zh-CN" sz="1200" b="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a:t>任何事物：小人与圣小猪</a:t>
            </a:r>
            <a:r>
              <a:rPr lang="en-US" altLang="zh-CN"/>
              <a:t>-1</a:t>
            </a:r>
          </a:p>
        </p:txBody>
      </p:sp>
      <p:pic>
        <p:nvPicPr>
          <p:cNvPr id="440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628777"/>
            <a:ext cx="5076825" cy="419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318264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4279</TotalTime>
  <Words>3142</Words>
  <Application>Microsoft Office PowerPoint</Application>
  <PresentationFormat>全屏显示(4:3)</PresentationFormat>
  <Paragraphs>422</Paragraphs>
  <Slides>62</Slides>
  <Notes>18</Notes>
  <HiddenSlides>4</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Blends</vt:lpstr>
      <vt:lpstr> 用例图</vt:lpstr>
      <vt:lpstr>PowerPoint 演示文稿</vt:lpstr>
      <vt:lpstr>PowerPoint 演示文稿</vt:lpstr>
      <vt:lpstr>PowerPoint 演示文稿</vt:lpstr>
      <vt:lpstr>PowerPoint 演示文稿</vt:lpstr>
      <vt:lpstr>2.1 识别参与者(Actor)</vt:lpstr>
      <vt:lpstr>要点：与系统进行信息交互</vt:lpstr>
      <vt:lpstr>要点：任何事物</vt:lpstr>
      <vt:lpstr>任何事物：小人与圣小猪-1</vt:lpstr>
      <vt:lpstr>参与者的命名</vt:lpstr>
      <vt:lpstr>参与者之间的关系：泛化</vt:lpstr>
      <vt:lpstr>思考：识别参与者？</vt:lpstr>
      <vt:lpstr>PowerPoint 演示文稿</vt:lpstr>
      <vt:lpstr>PowerPoint 演示文稿</vt:lpstr>
      <vt:lpstr>PowerPoint 演示文稿</vt:lpstr>
      <vt:lpstr>PowerPoint 演示文稿</vt:lpstr>
      <vt:lpstr>要点：有意义的目标</vt:lpstr>
      <vt:lpstr>要点：结果值由系统生成</vt:lpstr>
      <vt:lpstr>要点：用户观点而非系统观点</vt:lpstr>
      <vt:lpstr>用例粒度（续）</vt:lpstr>
      <vt:lpstr>用例粒度：四轮马车</vt:lpstr>
      <vt:lpstr>用例粒度：四轮马车（续）</vt:lpstr>
      <vt:lpstr>PowerPoint 演示文稿</vt:lpstr>
      <vt:lpstr>PowerPoint 演示文稿</vt:lpstr>
      <vt:lpstr>PowerPoint 演示文稿</vt:lpstr>
      <vt:lpstr>思考：识别用例-1</vt:lpstr>
      <vt:lpstr>思考：识别用例-2</vt:lpstr>
      <vt:lpstr>关系--Relationship</vt:lpstr>
      <vt:lpstr>关联关系：参与者和用例</vt:lpstr>
      <vt:lpstr>用例关系：包含</vt:lpstr>
      <vt:lpstr>PowerPoint 演示文稿</vt:lpstr>
      <vt:lpstr>PowerPoint 演示文稿</vt:lpstr>
      <vt:lpstr>PowerPoint 演示文稿</vt:lpstr>
      <vt:lpstr>用例关系：泛化</vt:lpstr>
      <vt:lpstr>PowerPoint 演示文稿</vt:lpstr>
      <vt:lpstr>实例分析：旅店预订系统</vt:lpstr>
      <vt:lpstr>慎重用例间的泛化关系</vt:lpstr>
      <vt:lpstr>将泛化转换成扩展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用例描述</vt:lpstr>
      <vt:lpstr>用例描述</vt:lpstr>
      <vt:lpstr>用例描述</vt:lpstr>
      <vt:lpstr>用例描述</vt:lpstr>
      <vt:lpstr>PowerPoint 演示文稿</vt:lpstr>
      <vt:lpstr>PowerPoint 演示文稿</vt:lpstr>
      <vt:lpstr>PowerPoint 演示文稿</vt:lpstr>
      <vt:lpstr>PowerPoint 演示文稿</vt:lpstr>
      <vt:lpstr>PowerPoint 演示文稿</vt:lpstr>
      <vt:lpstr>案例</vt:lpstr>
      <vt:lpstr>PowerPoint 演示文稿</vt:lpstr>
      <vt:lpstr>PowerPoint 演示文稿</vt:lpstr>
      <vt:lpstr>PowerPoint 演示文稿</vt:lpstr>
      <vt:lpstr>网上书店系统</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zhang</cp:lastModifiedBy>
  <cp:revision>665</cp:revision>
  <dcterms:created xsi:type="dcterms:W3CDTF">2009-08-14T06:45:59Z</dcterms:created>
  <dcterms:modified xsi:type="dcterms:W3CDTF">2024-05-19T10:16:51Z</dcterms:modified>
</cp:coreProperties>
</file>