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4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6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257"/>
            <a:ext cx="9144000" cy="6871132"/>
            <a:chOff x="0" y="-1257"/>
            <a:chExt cx="9144000" cy="6871132"/>
          </a:xfrm>
        </p:grpSpPr>
        <p:sp>
          <p:nvSpPr>
            <p:cNvPr id="8" name="矩形 7"/>
            <p:cNvSpPr/>
            <p:nvPr userDrawn="1"/>
          </p:nvSpPr>
          <p:spPr>
            <a:xfrm>
              <a:off x="4139952" y="0"/>
              <a:ext cx="5004048" cy="68698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4716016" y="0"/>
              <a:ext cx="1231900" cy="6869875"/>
            </a:xfrm>
            <a:custGeom>
              <a:avLst/>
              <a:gdLst>
                <a:gd name="connsiteX0" fmla="*/ 0 w 325246"/>
                <a:gd name="connsiteY0" fmla="*/ 0 h 6840374"/>
                <a:gd name="connsiteX1" fmla="*/ 325246 w 325246"/>
                <a:gd name="connsiteY1" fmla="*/ 0 h 6840374"/>
                <a:gd name="connsiteX2" fmla="*/ 325246 w 325246"/>
                <a:gd name="connsiteY2" fmla="*/ 6840374 h 6840374"/>
                <a:gd name="connsiteX3" fmla="*/ 0 w 325246"/>
                <a:gd name="connsiteY3" fmla="*/ 6840374 h 6840374"/>
                <a:gd name="connsiteX4" fmla="*/ 0 w 325246"/>
                <a:gd name="connsiteY4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4065"/>
                <a:gd name="connsiteY0" fmla="*/ 0 h 6840374"/>
                <a:gd name="connsiteX1" fmla="*/ 1231265 w 1234065"/>
                <a:gd name="connsiteY1" fmla="*/ 0 h 6840374"/>
                <a:gd name="connsiteX2" fmla="*/ 298370 w 1234065"/>
                <a:gd name="connsiteY2" fmla="*/ 3263456 h 6840374"/>
                <a:gd name="connsiteX3" fmla="*/ 1231265 w 1234065"/>
                <a:gd name="connsiteY3" fmla="*/ 6840374 h 6840374"/>
                <a:gd name="connsiteX4" fmla="*/ 906019 w 1234065"/>
                <a:gd name="connsiteY4" fmla="*/ 6840374 h 6840374"/>
                <a:gd name="connsiteX5" fmla="*/ 0 w 1234065"/>
                <a:gd name="connsiteY5" fmla="*/ 3254212 h 6840374"/>
                <a:gd name="connsiteX6" fmla="*/ 906019 w 1234065"/>
                <a:gd name="connsiteY6" fmla="*/ 0 h 6840374"/>
                <a:gd name="connsiteX0" fmla="*/ 906019 w 1234065"/>
                <a:gd name="connsiteY0" fmla="*/ 0 h 6840374"/>
                <a:gd name="connsiteX1" fmla="*/ 1231265 w 1234065"/>
                <a:gd name="connsiteY1" fmla="*/ 0 h 6840374"/>
                <a:gd name="connsiteX2" fmla="*/ 298370 w 1234065"/>
                <a:gd name="connsiteY2" fmla="*/ 3263456 h 6840374"/>
                <a:gd name="connsiteX3" fmla="*/ 1231265 w 1234065"/>
                <a:gd name="connsiteY3" fmla="*/ 6840374 h 6840374"/>
                <a:gd name="connsiteX4" fmla="*/ 906019 w 1234065"/>
                <a:gd name="connsiteY4" fmla="*/ 6840374 h 6840374"/>
                <a:gd name="connsiteX5" fmla="*/ 0 w 1234065"/>
                <a:gd name="connsiteY5" fmla="*/ 3254212 h 6840374"/>
                <a:gd name="connsiteX6" fmla="*/ 906019 w 1234065"/>
                <a:gd name="connsiteY6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298370 w 1231265"/>
                <a:gd name="connsiteY2" fmla="*/ 3263456 h 6840374"/>
                <a:gd name="connsiteX3" fmla="*/ 1231265 w 1231265"/>
                <a:gd name="connsiteY3" fmla="*/ 6840374 h 6840374"/>
                <a:gd name="connsiteX4" fmla="*/ 906019 w 1231265"/>
                <a:gd name="connsiteY4" fmla="*/ 6840374 h 6840374"/>
                <a:gd name="connsiteX5" fmla="*/ 0 w 1231265"/>
                <a:gd name="connsiteY5" fmla="*/ 3254212 h 6840374"/>
                <a:gd name="connsiteX6" fmla="*/ 906019 w 1231265"/>
                <a:gd name="connsiteY6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298370 w 1231265"/>
                <a:gd name="connsiteY2" fmla="*/ 3263456 h 6840374"/>
                <a:gd name="connsiteX3" fmla="*/ 1231265 w 1231265"/>
                <a:gd name="connsiteY3" fmla="*/ 6840374 h 6840374"/>
                <a:gd name="connsiteX4" fmla="*/ 906019 w 1231265"/>
                <a:gd name="connsiteY4" fmla="*/ 6840374 h 6840374"/>
                <a:gd name="connsiteX5" fmla="*/ 0 w 1231265"/>
                <a:gd name="connsiteY5" fmla="*/ 3254212 h 6840374"/>
                <a:gd name="connsiteX6" fmla="*/ 906019 w 1231265"/>
                <a:gd name="connsiteY6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298370 w 1231265"/>
                <a:gd name="connsiteY2" fmla="*/ 3263456 h 6840374"/>
                <a:gd name="connsiteX3" fmla="*/ 1231265 w 1231265"/>
                <a:gd name="connsiteY3" fmla="*/ 6840374 h 6840374"/>
                <a:gd name="connsiteX4" fmla="*/ 906019 w 1231265"/>
                <a:gd name="connsiteY4" fmla="*/ 6840374 h 6840374"/>
                <a:gd name="connsiteX5" fmla="*/ 0 w 1231265"/>
                <a:gd name="connsiteY5" fmla="*/ 3254212 h 6840374"/>
                <a:gd name="connsiteX6" fmla="*/ 906019 w 1231265"/>
                <a:gd name="connsiteY6" fmla="*/ 0 h 684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1265" h="6840374">
                  <a:moveTo>
                    <a:pt x="906019" y="0"/>
                  </a:moveTo>
                  <a:lnTo>
                    <a:pt x="1231265" y="0"/>
                  </a:lnTo>
                  <a:cubicBezTo>
                    <a:pt x="591954" y="1078591"/>
                    <a:pt x="295570" y="2175637"/>
                    <a:pt x="298370" y="3263456"/>
                  </a:cubicBezTo>
                  <a:cubicBezTo>
                    <a:pt x="295570" y="4455762"/>
                    <a:pt x="556647" y="5746368"/>
                    <a:pt x="1231265" y="6840374"/>
                  </a:cubicBezTo>
                  <a:lnTo>
                    <a:pt x="906019" y="6840374"/>
                  </a:lnTo>
                  <a:cubicBezTo>
                    <a:pt x="351305" y="5683616"/>
                    <a:pt x="844" y="4428588"/>
                    <a:pt x="0" y="3254212"/>
                  </a:cubicBezTo>
                  <a:cubicBezTo>
                    <a:pt x="844" y="2148464"/>
                    <a:pt x="302558" y="1136877"/>
                    <a:pt x="906019" y="0"/>
                  </a:cubicBezTo>
                  <a:close/>
                </a:path>
              </a:pathLst>
            </a:custGeom>
            <a:gradFill>
              <a:gsLst>
                <a:gs pos="0">
                  <a:srgbClr val="C30A0C"/>
                </a:gs>
                <a:gs pos="50000">
                  <a:srgbClr val="C70806"/>
                </a:gs>
                <a:gs pos="100000">
                  <a:srgbClr val="C90E0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0" y="-1257"/>
              <a:ext cx="5887680" cy="6871132"/>
            </a:xfrm>
            <a:custGeom>
              <a:avLst/>
              <a:gdLst/>
              <a:ahLst/>
              <a:cxnLst/>
              <a:rect l="l" t="t" r="r" b="b"/>
              <a:pathLst>
                <a:path w="5887680" h="6858000">
                  <a:moveTo>
                    <a:pt x="0" y="0"/>
                  </a:moveTo>
                  <a:lnTo>
                    <a:pt x="5887680" y="0"/>
                  </a:lnTo>
                  <a:cubicBezTo>
                    <a:pt x="5139364" y="1144455"/>
                    <a:pt x="4810189" y="2138082"/>
                    <a:pt x="4810189" y="3281082"/>
                  </a:cubicBezTo>
                  <a:cubicBezTo>
                    <a:pt x="4810189" y="4424082"/>
                    <a:pt x="5238543" y="5937400"/>
                    <a:pt x="588768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  <a:alpha val="929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51165" y="3894023"/>
            <a:ext cx="3352076" cy="373176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2644" y="2094132"/>
            <a:ext cx="4609118" cy="1720077"/>
          </a:xfrm>
        </p:spPr>
        <p:txBody>
          <a:bodyPr>
            <a:noAutofit/>
          </a:bodyPr>
          <a:lstStyle>
            <a:lvl1pPr algn="ctr">
              <a:defRPr sz="420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2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314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0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974612" y="2151744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438775" y="3443970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813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2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8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8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9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8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0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0" y="333375"/>
            <a:ext cx="8080375" cy="5194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4E1D-15E5-461F-868A-AE0B0589E851}" type="slidenum">
              <a:rPr lang="en-US" altLang="zh-CN">
                <a:solidFill>
                  <a:srgbClr val="494B4D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494B4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26B3-06FE-4D4B-A546-38384742A3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1DAC-F8D1-4697-8AAE-4F6B42D5B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2024/06/02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>
                <a:solidFill>
                  <a:srgbClr val="494B4D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94B4D">
                  <a:tint val="75000"/>
                </a:srgb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33672" y="-10238"/>
            <a:ext cx="1573213" cy="6868237"/>
          </a:xfrm>
          <a:custGeom>
            <a:avLst/>
            <a:gdLst>
              <a:gd name="connsiteX0" fmla="*/ 0 w 357190"/>
              <a:gd name="connsiteY0" fmla="*/ 0 h 6858024"/>
              <a:gd name="connsiteX1" fmla="*/ 357190 w 357190"/>
              <a:gd name="connsiteY1" fmla="*/ 0 h 6858024"/>
              <a:gd name="connsiteX2" fmla="*/ 357190 w 357190"/>
              <a:gd name="connsiteY2" fmla="*/ 6858024 h 6858024"/>
              <a:gd name="connsiteX3" fmla="*/ 0 w 357190"/>
              <a:gd name="connsiteY3" fmla="*/ 6858024 h 6858024"/>
              <a:gd name="connsiteX4" fmla="*/ 0 w 357190"/>
              <a:gd name="connsiteY4" fmla="*/ 0 h 6858024"/>
              <a:gd name="connsiteX0" fmla="*/ 1245511 w 1602701"/>
              <a:gd name="connsiteY0" fmla="*/ 0 h 6858024"/>
              <a:gd name="connsiteX1" fmla="*/ 1602701 w 1602701"/>
              <a:gd name="connsiteY1" fmla="*/ 0 h 6858024"/>
              <a:gd name="connsiteX2" fmla="*/ 1602701 w 1602701"/>
              <a:gd name="connsiteY2" fmla="*/ 6858024 h 6858024"/>
              <a:gd name="connsiteX3" fmla="*/ 1245511 w 1602701"/>
              <a:gd name="connsiteY3" fmla="*/ 6858024 h 6858024"/>
              <a:gd name="connsiteX4" fmla="*/ 1245511 w 1602701"/>
              <a:gd name="connsiteY4" fmla="*/ 0 h 6858024"/>
              <a:gd name="connsiteX0" fmla="*/ 1245511 w 1602701"/>
              <a:gd name="connsiteY0" fmla="*/ 0 h 6858024"/>
              <a:gd name="connsiteX1" fmla="*/ 1602701 w 1602701"/>
              <a:gd name="connsiteY1" fmla="*/ 0 h 6858024"/>
              <a:gd name="connsiteX2" fmla="*/ 1602701 w 1602701"/>
              <a:gd name="connsiteY2" fmla="*/ 6858024 h 6858024"/>
              <a:gd name="connsiteX3" fmla="*/ 1245511 w 1602701"/>
              <a:gd name="connsiteY3" fmla="*/ 6858024 h 6858024"/>
              <a:gd name="connsiteX4" fmla="*/ 1245511 w 1602701"/>
              <a:gd name="connsiteY4" fmla="*/ 0 h 6858024"/>
              <a:gd name="connsiteX0" fmla="*/ 1111040 w 1468230"/>
              <a:gd name="connsiteY0" fmla="*/ 0 h 6858024"/>
              <a:gd name="connsiteX1" fmla="*/ 1468230 w 1468230"/>
              <a:gd name="connsiteY1" fmla="*/ 0 h 6858024"/>
              <a:gd name="connsiteX2" fmla="*/ 1468230 w 1468230"/>
              <a:gd name="connsiteY2" fmla="*/ 6858024 h 6858024"/>
              <a:gd name="connsiteX3" fmla="*/ 1111040 w 1468230"/>
              <a:gd name="connsiteY3" fmla="*/ 6858024 h 6858024"/>
              <a:gd name="connsiteX4" fmla="*/ 1111040 w 1468230"/>
              <a:gd name="connsiteY4" fmla="*/ 0 h 6858024"/>
              <a:gd name="connsiteX0" fmla="*/ 1111040 w 1468230"/>
              <a:gd name="connsiteY0" fmla="*/ 0 h 6858024"/>
              <a:gd name="connsiteX1" fmla="*/ 1468230 w 1468230"/>
              <a:gd name="connsiteY1" fmla="*/ 0 h 6858024"/>
              <a:gd name="connsiteX2" fmla="*/ 1468230 w 1468230"/>
              <a:gd name="connsiteY2" fmla="*/ 6858024 h 6858024"/>
              <a:gd name="connsiteX3" fmla="*/ 1111040 w 1468230"/>
              <a:gd name="connsiteY3" fmla="*/ 6858024 h 6858024"/>
              <a:gd name="connsiteX4" fmla="*/ 1111040 w 1468230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226" h="6858024">
                <a:moveTo>
                  <a:pt x="1216036" y="0"/>
                </a:moveTo>
                <a:lnTo>
                  <a:pt x="1573226" y="0"/>
                </a:lnTo>
                <a:cubicBezTo>
                  <a:pt x="209328" y="2062498"/>
                  <a:pt x="321076" y="4522399"/>
                  <a:pt x="1573226" y="6858024"/>
                </a:cubicBezTo>
                <a:lnTo>
                  <a:pt x="1216036" y="6858024"/>
                </a:lnTo>
                <a:cubicBezTo>
                  <a:pt x="173102" y="4549301"/>
                  <a:pt x="0" y="2231405"/>
                  <a:pt x="1216036" y="0"/>
                </a:cubicBezTo>
                <a:close/>
              </a:path>
            </a:pathLst>
          </a:custGeom>
          <a:gradFill>
            <a:gsLst>
              <a:gs pos="0">
                <a:srgbClr val="C30A0C"/>
              </a:gs>
              <a:gs pos="50000">
                <a:srgbClr val="C70806"/>
              </a:gs>
              <a:gs pos="100000">
                <a:srgbClr val="C90E0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-10238"/>
            <a:ext cx="1714500" cy="6868238"/>
          </a:xfrm>
          <a:custGeom>
            <a:avLst/>
            <a:gdLst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1714480 w 1714480"/>
              <a:gd name="connsiteY2" fmla="*/ 6858000 h 6858000"/>
              <a:gd name="connsiteX3" fmla="*/ 0 w 1714480"/>
              <a:gd name="connsiteY3" fmla="*/ 6858000 h 6858000"/>
              <a:gd name="connsiteX4" fmla="*/ 0 w 1714480"/>
              <a:gd name="connsiteY4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79609"/>
              <a:gd name="connsiteY0" fmla="*/ 0 h 6858000"/>
              <a:gd name="connsiteX1" fmla="*/ 1714480 w 1779609"/>
              <a:gd name="connsiteY1" fmla="*/ 0 h 6858000"/>
              <a:gd name="connsiteX2" fmla="*/ 390772 w 1779609"/>
              <a:gd name="connsiteY2" fmla="*/ 3281082 h 6858000"/>
              <a:gd name="connsiteX3" fmla="*/ 1714480 w 1779609"/>
              <a:gd name="connsiteY3" fmla="*/ 6858000 h 6858000"/>
              <a:gd name="connsiteX4" fmla="*/ 0 w 1779609"/>
              <a:gd name="connsiteY4" fmla="*/ 6858000 h 6858000"/>
              <a:gd name="connsiteX5" fmla="*/ 0 w 1779609"/>
              <a:gd name="connsiteY5" fmla="*/ 0 h 6858000"/>
              <a:gd name="connsiteX0" fmla="*/ 0 w 1779609"/>
              <a:gd name="connsiteY0" fmla="*/ 0 h 6858000"/>
              <a:gd name="connsiteX1" fmla="*/ 1714480 w 1779609"/>
              <a:gd name="connsiteY1" fmla="*/ 0 h 6858000"/>
              <a:gd name="connsiteX2" fmla="*/ 390772 w 1779609"/>
              <a:gd name="connsiteY2" fmla="*/ 3281082 h 6858000"/>
              <a:gd name="connsiteX3" fmla="*/ 1714480 w 1779609"/>
              <a:gd name="connsiteY3" fmla="*/ 6858000 h 6858000"/>
              <a:gd name="connsiteX4" fmla="*/ 0 w 1779609"/>
              <a:gd name="connsiteY4" fmla="*/ 6858000 h 6858000"/>
              <a:gd name="connsiteX5" fmla="*/ 0 w 1779609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480" h="6858000">
                <a:moveTo>
                  <a:pt x="0" y="0"/>
                </a:moveTo>
                <a:lnTo>
                  <a:pt x="1714480" y="0"/>
                </a:lnTo>
                <a:cubicBezTo>
                  <a:pt x="1186301" y="577984"/>
                  <a:pt x="533616" y="2138082"/>
                  <a:pt x="533616" y="3281082"/>
                </a:cubicBezTo>
                <a:cubicBezTo>
                  <a:pt x="533616" y="4424082"/>
                  <a:pt x="1194754" y="6108808"/>
                  <a:pt x="171448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20102" y="162557"/>
            <a:ext cx="700425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480463" y="1193074"/>
            <a:ext cx="7343898" cy="516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979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m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2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2.tmp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2.tmp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image" Target="../media/image2.tmp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image" Target="../media/image2.tmp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2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2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2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2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2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2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2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在一个在线购物系统中，以下哪个描述最不可能是一个类？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商品（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Product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购物车（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Cart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快递单号（</a:t>
            </a:r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TrackingNumber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6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69004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用户需求描述：“在员工管理系统中，员工（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Employee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）可以是全职员工（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FullTimeEmployee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）或兼职员工（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PartTimeEmployee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），每种类型的员工都有一些特定的属性和方法。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员工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兼职员工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存在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哪种关系？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03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用户需求描述：“在一个图像处理应用中，图像处理器（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ImageProcessor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）需要处理图像，它使用图像处理库（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ImageProcessingLibrary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）来进行图像处理操作。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图像处理器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图像处理库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81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用户需求描述：“在一个日志记录系统中，日志记录器（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Logger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）需要记录日志，它使用文件系统（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FileSystem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）来保存日志文件。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日志记录器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文件系统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43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用户需求描述：“在一个在线学习平台中，学生（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Student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）可以参加多门课程（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Course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），每门课程可以由多个学生参加。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”学生、课程和选课记录之间存在哪一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种关系？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依赖关系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实现关系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2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用户需求描述：“在一个电子邮件系统中，邮件发送器（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MailSender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）需要发送电子邮件，因此它使用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SMTP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SMTPService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）来发送邮件。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邮件发送器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SMTP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19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463" y="260648"/>
            <a:ext cx="7343898" cy="6095701"/>
          </a:xfrm>
        </p:spPr>
        <p:txBody>
          <a:bodyPr/>
          <a:lstStyle/>
          <a:p>
            <a:r>
              <a:rPr lang="zh-CN" altLang="en-US" dirty="0"/>
              <a:t>在一个在线零售商店的订单处理流程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用户可以登录</a:t>
            </a:r>
            <a:r>
              <a:rPr lang="zh-CN" altLang="en-US" dirty="0"/>
              <a:t>到在线零售商店</a:t>
            </a:r>
            <a:r>
              <a:rPr lang="zh-CN" altLang="en-US" dirty="0" smtClean="0"/>
              <a:t>。如果</a:t>
            </a:r>
            <a:r>
              <a:rPr lang="zh-CN" altLang="en-US" dirty="0"/>
              <a:t>用户未登录，则只能浏览商品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用户浏览商品列表，选择感兴趣的商品。</a:t>
            </a:r>
          </a:p>
          <a:p>
            <a:pPr marL="457200" indent="-457200">
              <a:buAutoNum type="arabicPeriod"/>
            </a:pPr>
            <a:r>
              <a:rPr lang="zh-CN" altLang="en-US" dirty="0"/>
              <a:t>用户可以多次选择商品并添加到购物车中。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用户完成商品选择后，点击结算按钮开始结算流程</a:t>
            </a:r>
            <a:r>
              <a:rPr lang="zh-CN" altLang="en-US" dirty="0" smtClean="0"/>
              <a:t>。系统</a:t>
            </a:r>
            <a:r>
              <a:rPr lang="zh-CN" altLang="en-US" dirty="0"/>
              <a:t>展示不同的配送选项，用户选择一个配送方式。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系统</a:t>
            </a:r>
            <a:r>
              <a:rPr lang="zh-CN" altLang="en-US" dirty="0"/>
              <a:t>展示不同的支付方式，用户选择一个支付方式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在支付过程中，系统同时与支付网关和库存管理系统进行交互。 </a:t>
            </a:r>
            <a:r>
              <a:rPr lang="zh-CN" altLang="en-US" dirty="0" smtClean="0"/>
              <a:t>验证</a:t>
            </a:r>
            <a:r>
              <a:rPr lang="zh-CN" altLang="en-US" dirty="0"/>
              <a:t>支付信息：支付网关验证用户的支付信息</a:t>
            </a:r>
            <a:r>
              <a:rPr lang="zh-CN" altLang="en-US" dirty="0" smtClean="0"/>
              <a:t>。检查</a:t>
            </a:r>
            <a:r>
              <a:rPr lang="zh-CN" altLang="en-US" dirty="0"/>
              <a:t>库存：库存管理系统检查用户所购商品是否都有库存。</a:t>
            </a:r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1052736"/>
            <a:ext cx="68480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opt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2672" y="1466646"/>
            <a:ext cx="68480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opt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2363" y="2213248"/>
            <a:ext cx="86594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loop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1710" y="3140968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alt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6288" y="3714819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alt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2901" y="5085184"/>
            <a:ext cx="705642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par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5141" y="5679386"/>
            <a:ext cx="4493538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494B4D"/>
                </a:solidFill>
                <a:ea typeface="微软雅黑" panose="020B0503020204020204" pitchFamily="34" charset="-122"/>
              </a:rPr>
              <a:t>给出合适的片段类型标记。</a:t>
            </a:r>
          </a:p>
        </p:txBody>
      </p:sp>
    </p:spTree>
    <p:extLst>
      <p:ext uri="{BB962C8B-B14F-4D97-AF65-F5344CB8AC3E}">
        <p14:creationId xmlns:p14="http://schemas.microsoft.com/office/powerpoint/2010/main" val="8351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463" y="260648"/>
            <a:ext cx="7343898" cy="6095701"/>
          </a:xfrm>
        </p:spPr>
        <p:txBody>
          <a:bodyPr/>
          <a:lstStyle/>
          <a:p>
            <a:r>
              <a:rPr lang="zh-CN" altLang="en-US" dirty="0"/>
              <a:t>在一个在线图书馆系统中，用户可以进行书籍借阅、还书和查看借阅历史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用户</a:t>
            </a:r>
            <a:r>
              <a:rPr lang="zh-CN" altLang="en-US" dirty="0"/>
              <a:t>尝试登录图书馆系统，如果登录成功，则继续操作；否则，系统提示登录失败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登录</a:t>
            </a:r>
            <a:r>
              <a:rPr lang="zh-CN" altLang="en-US" dirty="0"/>
              <a:t>成功后，用户可以选择查看自己的借阅历史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用户选择要借阅的书籍，系统会检查书籍是否可用。如果书籍不可用，系统提示用户书籍已被借出</a:t>
            </a:r>
            <a:r>
              <a:rPr lang="zh-CN" altLang="en-US" dirty="0" smtClean="0"/>
              <a:t>。否则系统</a:t>
            </a:r>
            <a:r>
              <a:rPr lang="zh-CN" altLang="en-US" dirty="0"/>
              <a:t>扣除用户借阅额度，并更新书籍状态为已借出，然后提示用户借阅成功。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用户可以连续还书多本，每还一本书，系统都会更新书籍状态和用户借阅额度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466646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alt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8074" y="1904975"/>
            <a:ext cx="68480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opt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3699684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alt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4418974"/>
            <a:ext cx="86594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loop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5380778"/>
            <a:ext cx="4493538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494B4D"/>
                </a:solidFill>
                <a:ea typeface="微软雅黑" panose="020B0503020204020204" pitchFamily="34" charset="-122"/>
              </a:rPr>
              <a:t>给出合适的片段类型标记。</a:t>
            </a:r>
          </a:p>
        </p:txBody>
      </p:sp>
    </p:spTree>
    <p:extLst>
      <p:ext uri="{BB962C8B-B14F-4D97-AF65-F5344CB8AC3E}">
        <p14:creationId xmlns:p14="http://schemas.microsoft.com/office/powerpoint/2010/main" val="17260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用户需求描述：“用户需要能够创建和管理自己的账户，包括查看账户余额、进行存款和取款操作。” 这个描述中，最可能表示为一个类的词是：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余额（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Balance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存款（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Deposit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取款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Withdrawal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9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用户需求描述：“系统需要支持图书的借阅和归还功能，图书应有标题、作者、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ISBN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号等属性，同时需要记录借阅者的信息和借阅时间。” 这个描述中，表示图书的类可能是：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借阅者（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Borrower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借阅时间（</a:t>
            </a:r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BorrowTime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图书（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Book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ISBN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ISBN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61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用户需求描述：“在图书馆管理系统中，用户（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）可以借阅书籍（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Book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），每本书籍（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Book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）只能被一个用户（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）借阅。”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用户、书籍和借阅记录之间存在哪一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种关系？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依赖关系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实现关系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03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用户需求描述：“在订单处理系统中，订单（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Order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）包含多个订单项（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OrderItem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），每个订单项代表订单中的一个商品（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Product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）及其数量。”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订单和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订单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项之间存在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哪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种关系？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9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用户需求描述：“在一个图形编辑器中，矩形（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Rectangle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）是形状（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Shape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）的一种特殊类型，具有额外的属性（如长和宽）。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矩形和形状之间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存在哪种关系？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54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90500" y="635000"/>
            <a:ext cx="87019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用户需求描述：“在一个在线购物系统中，支付系统（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PaymentSystem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）依赖于信用卡处理服务（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CreditCardService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）来处理信用卡支付。” 支付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系统和信用卡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处理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2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90500" y="635000"/>
            <a:ext cx="87019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用户需求描述：“在一个软件开发框架中，有一个接口（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Interface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）定义了数据访问的方法，多个数据访问类（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DataAccessClass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）实现了这个接口，以支持不同的数据存储方式（如数据库、文件等）。”数据访问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类和接口之间属于哪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用户需求描述：“在车辆管理系统中，车辆（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Vehicle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）包含一个发动机（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Engine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），当车辆报废时，发动机也会被销毁。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”车辆和发动机之间属于哪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98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000120140530A99PPBG">
  <a:themeElements>
    <a:clrScheme name="自定义 40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80000"/>
      </a:accent1>
      <a:accent2>
        <a:srgbClr val="DD5302"/>
      </a:accent2>
      <a:accent3>
        <a:srgbClr val="C68F2C"/>
      </a:accent3>
      <a:accent4>
        <a:srgbClr val="DBC335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1187</Words>
  <Application>Microsoft Office PowerPoint</Application>
  <PresentationFormat>全屏显示(4:3)</PresentationFormat>
  <Paragraphs>194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11</cp:revision>
  <dcterms:created xsi:type="dcterms:W3CDTF">2024-06-02T13:59:44Z</dcterms:created>
  <dcterms:modified xsi:type="dcterms:W3CDTF">2024-06-02T14:05:01Z</dcterms:modified>
</cp:coreProperties>
</file>