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notesMasterIdLst>
    <p:notesMasterId r:id="rId47"/>
  </p:notesMasterIdLst>
  <p:sldIdLst>
    <p:sldId id="257" r:id="rId2"/>
    <p:sldId id="302" r:id="rId3"/>
    <p:sldId id="355" r:id="rId4"/>
    <p:sldId id="356" r:id="rId5"/>
    <p:sldId id="357" r:id="rId6"/>
    <p:sldId id="262" r:id="rId7"/>
    <p:sldId id="268" r:id="rId8"/>
    <p:sldId id="269" r:id="rId9"/>
    <p:sldId id="270" r:id="rId10"/>
    <p:sldId id="274" r:id="rId11"/>
    <p:sldId id="277" r:id="rId12"/>
    <p:sldId id="364" r:id="rId13"/>
    <p:sldId id="278" r:id="rId14"/>
    <p:sldId id="358" r:id="rId15"/>
    <p:sldId id="359" r:id="rId16"/>
    <p:sldId id="360" r:id="rId17"/>
    <p:sldId id="361" r:id="rId18"/>
    <p:sldId id="362" r:id="rId19"/>
    <p:sldId id="363" r:id="rId20"/>
    <p:sldId id="369" r:id="rId21"/>
    <p:sldId id="366" r:id="rId22"/>
    <p:sldId id="367" r:id="rId23"/>
    <p:sldId id="370" r:id="rId24"/>
    <p:sldId id="368" r:id="rId25"/>
    <p:sldId id="305" r:id="rId26"/>
    <p:sldId id="306" r:id="rId27"/>
    <p:sldId id="371" r:id="rId28"/>
    <p:sldId id="372" r:id="rId29"/>
    <p:sldId id="373" r:id="rId30"/>
    <p:sldId id="375" r:id="rId31"/>
    <p:sldId id="376" r:id="rId32"/>
    <p:sldId id="318" r:id="rId33"/>
    <p:sldId id="319" r:id="rId34"/>
    <p:sldId id="320" r:id="rId35"/>
    <p:sldId id="382" r:id="rId36"/>
    <p:sldId id="383" r:id="rId37"/>
    <p:sldId id="327" r:id="rId38"/>
    <p:sldId id="377" r:id="rId39"/>
    <p:sldId id="378" r:id="rId40"/>
    <p:sldId id="379" r:id="rId41"/>
    <p:sldId id="385" r:id="rId42"/>
    <p:sldId id="380" r:id="rId43"/>
    <p:sldId id="381" r:id="rId44"/>
    <p:sldId id="387" r:id="rId45"/>
    <p:sldId id="388" r:id="rId46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E1CD9-EF90-4C54-9CDC-A54F6461ABC2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58FD7-B213-43C6-9104-17F57B3E2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-1257"/>
            <a:ext cx="9144000" cy="6871132"/>
            <a:chOff x="0" y="-1257"/>
            <a:chExt cx="9144000" cy="6871132"/>
          </a:xfrm>
        </p:grpSpPr>
        <p:sp>
          <p:nvSpPr>
            <p:cNvPr id="8" name="矩形 7"/>
            <p:cNvSpPr/>
            <p:nvPr userDrawn="1"/>
          </p:nvSpPr>
          <p:spPr>
            <a:xfrm>
              <a:off x="4139952" y="0"/>
              <a:ext cx="5004048" cy="68698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4716016" y="0"/>
              <a:ext cx="1231900" cy="6869875"/>
            </a:xfrm>
            <a:custGeom>
              <a:avLst/>
              <a:gdLst>
                <a:gd name="connsiteX0" fmla="*/ 0 w 325246"/>
                <a:gd name="connsiteY0" fmla="*/ 0 h 6840374"/>
                <a:gd name="connsiteX1" fmla="*/ 325246 w 325246"/>
                <a:gd name="connsiteY1" fmla="*/ 0 h 6840374"/>
                <a:gd name="connsiteX2" fmla="*/ 325246 w 325246"/>
                <a:gd name="connsiteY2" fmla="*/ 6840374 h 6840374"/>
                <a:gd name="connsiteX3" fmla="*/ 0 w 325246"/>
                <a:gd name="connsiteY3" fmla="*/ 6840374 h 6840374"/>
                <a:gd name="connsiteX4" fmla="*/ 0 w 325246"/>
                <a:gd name="connsiteY4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1231265 w 1231265"/>
                <a:gd name="connsiteY2" fmla="*/ 6840374 h 6840374"/>
                <a:gd name="connsiteX3" fmla="*/ 906019 w 1231265"/>
                <a:gd name="connsiteY3" fmla="*/ 6840374 h 6840374"/>
                <a:gd name="connsiteX4" fmla="*/ 0 w 1231265"/>
                <a:gd name="connsiteY4" fmla="*/ 3254212 h 6840374"/>
                <a:gd name="connsiteX5" fmla="*/ 906019 w 1231265"/>
                <a:gd name="connsiteY5" fmla="*/ 0 h 6840374"/>
                <a:gd name="connsiteX0" fmla="*/ 906019 w 1234065"/>
                <a:gd name="connsiteY0" fmla="*/ 0 h 6840374"/>
                <a:gd name="connsiteX1" fmla="*/ 1231265 w 1234065"/>
                <a:gd name="connsiteY1" fmla="*/ 0 h 6840374"/>
                <a:gd name="connsiteX2" fmla="*/ 298370 w 1234065"/>
                <a:gd name="connsiteY2" fmla="*/ 3263456 h 6840374"/>
                <a:gd name="connsiteX3" fmla="*/ 1231265 w 1234065"/>
                <a:gd name="connsiteY3" fmla="*/ 6840374 h 6840374"/>
                <a:gd name="connsiteX4" fmla="*/ 906019 w 1234065"/>
                <a:gd name="connsiteY4" fmla="*/ 6840374 h 6840374"/>
                <a:gd name="connsiteX5" fmla="*/ 0 w 1234065"/>
                <a:gd name="connsiteY5" fmla="*/ 3254212 h 6840374"/>
                <a:gd name="connsiteX6" fmla="*/ 906019 w 1234065"/>
                <a:gd name="connsiteY6" fmla="*/ 0 h 6840374"/>
                <a:gd name="connsiteX0" fmla="*/ 906019 w 1234065"/>
                <a:gd name="connsiteY0" fmla="*/ 0 h 6840374"/>
                <a:gd name="connsiteX1" fmla="*/ 1231265 w 1234065"/>
                <a:gd name="connsiteY1" fmla="*/ 0 h 6840374"/>
                <a:gd name="connsiteX2" fmla="*/ 298370 w 1234065"/>
                <a:gd name="connsiteY2" fmla="*/ 3263456 h 6840374"/>
                <a:gd name="connsiteX3" fmla="*/ 1231265 w 1234065"/>
                <a:gd name="connsiteY3" fmla="*/ 6840374 h 6840374"/>
                <a:gd name="connsiteX4" fmla="*/ 906019 w 1234065"/>
                <a:gd name="connsiteY4" fmla="*/ 6840374 h 6840374"/>
                <a:gd name="connsiteX5" fmla="*/ 0 w 1234065"/>
                <a:gd name="connsiteY5" fmla="*/ 3254212 h 6840374"/>
                <a:gd name="connsiteX6" fmla="*/ 906019 w 12340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  <a:gd name="connsiteX0" fmla="*/ 906019 w 1231265"/>
                <a:gd name="connsiteY0" fmla="*/ 0 h 6840374"/>
                <a:gd name="connsiteX1" fmla="*/ 1231265 w 1231265"/>
                <a:gd name="connsiteY1" fmla="*/ 0 h 6840374"/>
                <a:gd name="connsiteX2" fmla="*/ 298370 w 1231265"/>
                <a:gd name="connsiteY2" fmla="*/ 3263456 h 6840374"/>
                <a:gd name="connsiteX3" fmla="*/ 1231265 w 1231265"/>
                <a:gd name="connsiteY3" fmla="*/ 6840374 h 6840374"/>
                <a:gd name="connsiteX4" fmla="*/ 906019 w 1231265"/>
                <a:gd name="connsiteY4" fmla="*/ 6840374 h 6840374"/>
                <a:gd name="connsiteX5" fmla="*/ 0 w 1231265"/>
                <a:gd name="connsiteY5" fmla="*/ 3254212 h 6840374"/>
                <a:gd name="connsiteX6" fmla="*/ 906019 w 1231265"/>
                <a:gd name="connsiteY6" fmla="*/ 0 h 684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1265" h="6840374">
                  <a:moveTo>
                    <a:pt x="906019" y="0"/>
                  </a:moveTo>
                  <a:lnTo>
                    <a:pt x="1231265" y="0"/>
                  </a:lnTo>
                  <a:cubicBezTo>
                    <a:pt x="591954" y="1078591"/>
                    <a:pt x="295570" y="2175637"/>
                    <a:pt x="298370" y="3263456"/>
                  </a:cubicBezTo>
                  <a:cubicBezTo>
                    <a:pt x="295570" y="4455762"/>
                    <a:pt x="556647" y="5746368"/>
                    <a:pt x="1231265" y="6840374"/>
                  </a:cubicBezTo>
                  <a:lnTo>
                    <a:pt x="906019" y="6840374"/>
                  </a:lnTo>
                  <a:cubicBezTo>
                    <a:pt x="351305" y="5683616"/>
                    <a:pt x="844" y="4428588"/>
                    <a:pt x="0" y="3254212"/>
                  </a:cubicBezTo>
                  <a:cubicBezTo>
                    <a:pt x="844" y="2148464"/>
                    <a:pt x="302558" y="1136877"/>
                    <a:pt x="906019" y="0"/>
                  </a:cubicBezTo>
                  <a:close/>
                </a:path>
              </a:pathLst>
            </a:custGeom>
            <a:gradFill>
              <a:gsLst>
                <a:gs pos="0">
                  <a:srgbClr val="C30A0C"/>
                </a:gs>
                <a:gs pos="50000">
                  <a:srgbClr val="C70806"/>
                </a:gs>
                <a:gs pos="100000">
                  <a:srgbClr val="C90E0F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0" i="0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0" y="-1257"/>
              <a:ext cx="5887680" cy="6871132"/>
            </a:xfrm>
            <a:custGeom>
              <a:avLst/>
              <a:gdLst/>
              <a:ahLst/>
              <a:cxnLst/>
              <a:rect l="l" t="t" r="r" b="b"/>
              <a:pathLst>
                <a:path w="5887680" h="6858000">
                  <a:moveTo>
                    <a:pt x="0" y="0"/>
                  </a:moveTo>
                  <a:lnTo>
                    <a:pt x="5887680" y="0"/>
                  </a:lnTo>
                  <a:cubicBezTo>
                    <a:pt x="5139364" y="1144455"/>
                    <a:pt x="4810189" y="2138082"/>
                    <a:pt x="4810189" y="3281082"/>
                  </a:cubicBezTo>
                  <a:cubicBezTo>
                    <a:pt x="4810189" y="4424082"/>
                    <a:pt x="5238543" y="5937400"/>
                    <a:pt x="588768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50000"/>
                <a:alpha val="9294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0" i="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751165" y="3894023"/>
            <a:ext cx="3352076" cy="373176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22644" y="2094132"/>
            <a:ext cx="4609118" cy="1720077"/>
          </a:xfrm>
        </p:spPr>
        <p:txBody>
          <a:bodyPr>
            <a:noAutofit/>
          </a:bodyPr>
          <a:lstStyle>
            <a:lvl1pPr algn="ctr">
              <a:defRPr sz="4200">
                <a:ln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22000"/>
                    </a:prst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2359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1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7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0" y="333375"/>
            <a:ext cx="8080375" cy="5194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4E1D-15E5-461F-868A-AE0B0589E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32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974612" y="2151744"/>
            <a:ext cx="5995988" cy="1235075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438775" y="3443970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24463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4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4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5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4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  <a:t>2024/06/02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133672" y="-10238"/>
            <a:ext cx="1573213" cy="6868237"/>
          </a:xfrm>
          <a:custGeom>
            <a:avLst/>
            <a:gdLst>
              <a:gd name="connsiteX0" fmla="*/ 0 w 357190"/>
              <a:gd name="connsiteY0" fmla="*/ 0 h 6858024"/>
              <a:gd name="connsiteX1" fmla="*/ 357190 w 357190"/>
              <a:gd name="connsiteY1" fmla="*/ 0 h 6858024"/>
              <a:gd name="connsiteX2" fmla="*/ 357190 w 357190"/>
              <a:gd name="connsiteY2" fmla="*/ 6858024 h 6858024"/>
              <a:gd name="connsiteX3" fmla="*/ 0 w 357190"/>
              <a:gd name="connsiteY3" fmla="*/ 6858024 h 6858024"/>
              <a:gd name="connsiteX4" fmla="*/ 0 w 357190"/>
              <a:gd name="connsiteY4" fmla="*/ 0 h 6858024"/>
              <a:gd name="connsiteX0" fmla="*/ 1245511 w 1602701"/>
              <a:gd name="connsiteY0" fmla="*/ 0 h 6858024"/>
              <a:gd name="connsiteX1" fmla="*/ 1602701 w 1602701"/>
              <a:gd name="connsiteY1" fmla="*/ 0 h 6858024"/>
              <a:gd name="connsiteX2" fmla="*/ 1602701 w 1602701"/>
              <a:gd name="connsiteY2" fmla="*/ 6858024 h 6858024"/>
              <a:gd name="connsiteX3" fmla="*/ 1245511 w 1602701"/>
              <a:gd name="connsiteY3" fmla="*/ 6858024 h 6858024"/>
              <a:gd name="connsiteX4" fmla="*/ 1245511 w 1602701"/>
              <a:gd name="connsiteY4" fmla="*/ 0 h 6858024"/>
              <a:gd name="connsiteX0" fmla="*/ 1245511 w 1602701"/>
              <a:gd name="connsiteY0" fmla="*/ 0 h 6858024"/>
              <a:gd name="connsiteX1" fmla="*/ 1602701 w 1602701"/>
              <a:gd name="connsiteY1" fmla="*/ 0 h 6858024"/>
              <a:gd name="connsiteX2" fmla="*/ 1602701 w 1602701"/>
              <a:gd name="connsiteY2" fmla="*/ 6858024 h 6858024"/>
              <a:gd name="connsiteX3" fmla="*/ 1245511 w 1602701"/>
              <a:gd name="connsiteY3" fmla="*/ 6858024 h 6858024"/>
              <a:gd name="connsiteX4" fmla="*/ 1245511 w 1602701"/>
              <a:gd name="connsiteY4" fmla="*/ 0 h 6858024"/>
              <a:gd name="connsiteX0" fmla="*/ 1111040 w 1468230"/>
              <a:gd name="connsiteY0" fmla="*/ 0 h 6858024"/>
              <a:gd name="connsiteX1" fmla="*/ 1468230 w 1468230"/>
              <a:gd name="connsiteY1" fmla="*/ 0 h 6858024"/>
              <a:gd name="connsiteX2" fmla="*/ 1468230 w 1468230"/>
              <a:gd name="connsiteY2" fmla="*/ 6858024 h 6858024"/>
              <a:gd name="connsiteX3" fmla="*/ 1111040 w 1468230"/>
              <a:gd name="connsiteY3" fmla="*/ 6858024 h 6858024"/>
              <a:gd name="connsiteX4" fmla="*/ 1111040 w 1468230"/>
              <a:gd name="connsiteY4" fmla="*/ 0 h 6858024"/>
              <a:gd name="connsiteX0" fmla="*/ 1111040 w 1468230"/>
              <a:gd name="connsiteY0" fmla="*/ 0 h 6858024"/>
              <a:gd name="connsiteX1" fmla="*/ 1468230 w 1468230"/>
              <a:gd name="connsiteY1" fmla="*/ 0 h 6858024"/>
              <a:gd name="connsiteX2" fmla="*/ 1468230 w 1468230"/>
              <a:gd name="connsiteY2" fmla="*/ 6858024 h 6858024"/>
              <a:gd name="connsiteX3" fmla="*/ 1111040 w 1468230"/>
              <a:gd name="connsiteY3" fmla="*/ 6858024 h 6858024"/>
              <a:gd name="connsiteX4" fmla="*/ 1111040 w 1468230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  <a:gd name="connsiteX0" fmla="*/ 1216036 w 1573226"/>
              <a:gd name="connsiteY0" fmla="*/ 0 h 6858024"/>
              <a:gd name="connsiteX1" fmla="*/ 1573226 w 1573226"/>
              <a:gd name="connsiteY1" fmla="*/ 0 h 6858024"/>
              <a:gd name="connsiteX2" fmla="*/ 1573226 w 1573226"/>
              <a:gd name="connsiteY2" fmla="*/ 6858024 h 6858024"/>
              <a:gd name="connsiteX3" fmla="*/ 1216036 w 1573226"/>
              <a:gd name="connsiteY3" fmla="*/ 6858024 h 6858024"/>
              <a:gd name="connsiteX4" fmla="*/ 1216036 w 1573226"/>
              <a:gd name="connsiteY4" fmla="*/ 0 h 68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226" h="6858024">
                <a:moveTo>
                  <a:pt x="1216036" y="0"/>
                </a:moveTo>
                <a:lnTo>
                  <a:pt x="1573226" y="0"/>
                </a:lnTo>
                <a:cubicBezTo>
                  <a:pt x="209328" y="2062498"/>
                  <a:pt x="321076" y="4522399"/>
                  <a:pt x="1573226" y="6858024"/>
                </a:cubicBezTo>
                <a:lnTo>
                  <a:pt x="1216036" y="6858024"/>
                </a:lnTo>
                <a:cubicBezTo>
                  <a:pt x="173102" y="4549301"/>
                  <a:pt x="0" y="2231405"/>
                  <a:pt x="1216036" y="0"/>
                </a:cubicBezTo>
                <a:close/>
              </a:path>
            </a:pathLst>
          </a:custGeom>
          <a:gradFill>
            <a:gsLst>
              <a:gs pos="0">
                <a:srgbClr val="C30A0C"/>
              </a:gs>
              <a:gs pos="50000">
                <a:srgbClr val="C70806"/>
              </a:gs>
              <a:gs pos="100000">
                <a:srgbClr val="C90E0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0" i="0"/>
          </a:p>
        </p:txBody>
      </p:sp>
      <p:sp>
        <p:nvSpPr>
          <p:cNvPr id="12" name="任意多边形 11"/>
          <p:cNvSpPr/>
          <p:nvPr/>
        </p:nvSpPr>
        <p:spPr>
          <a:xfrm>
            <a:off x="0" y="-10238"/>
            <a:ext cx="1714500" cy="6868238"/>
          </a:xfrm>
          <a:custGeom>
            <a:avLst/>
            <a:gdLst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1714480 w 1714480"/>
              <a:gd name="connsiteY2" fmla="*/ 6858000 h 6858000"/>
              <a:gd name="connsiteX3" fmla="*/ 0 w 1714480"/>
              <a:gd name="connsiteY3" fmla="*/ 6858000 h 6858000"/>
              <a:gd name="connsiteX4" fmla="*/ 0 w 1714480"/>
              <a:gd name="connsiteY4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605118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79609"/>
              <a:gd name="connsiteY0" fmla="*/ 0 h 6858000"/>
              <a:gd name="connsiteX1" fmla="*/ 1714480 w 1779609"/>
              <a:gd name="connsiteY1" fmla="*/ 0 h 6858000"/>
              <a:gd name="connsiteX2" fmla="*/ 390772 w 1779609"/>
              <a:gd name="connsiteY2" fmla="*/ 3281082 h 6858000"/>
              <a:gd name="connsiteX3" fmla="*/ 1714480 w 1779609"/>
              <a:gd name="connsiteY3" fmla="*/ 6858000 h 6858000"/>
              <a:gd name="connsiteX4" fmla="*/ 0 w 1779609"/>
              <a:gd name="connsiteY4" fmla="*/ 6858000 h 6858000"/>
              <a:gd name="connsiteX5" fmla="*/ 0 w 1779609"/>
              <a:gd name="connsiteY5" fmla="*/ 0 h 6858000"/>
              <a:gd name="connsiteX0" fmla="*/ 0 w 1779609"/>
              <a:gd name="connsiteY0" fmla="*/ 0 h 6858000"/>
              <a:gd name="connsiteX1" fmla="*/ 1714480 w 1779609"/>
              <a:gd name="connsiteY1" fmla="*/ 0 h 6858000"/>
              <a:gd name="connsiteX2" fmla="*/ 390772 w 1779609"/>
              <a:gd name="connsiteY2" fmla="*/ 3281082 h 6858000"/>
              <a:gd name="connsiteX3" fmla="*/ 1714480 w 1779609"/>
              <a:gd name="connsiteY3" fmla="*/ 6858000 h 6858000"/>
              <a:gd name="connsiteX4" fmla="*/ 0 w 1779609"/>
              <a:gd name="connsiteY4" fmla="*/ 6858000 h 6858000"/>
              <a:gd name="connsiteX5" fmla="*/ 0 w 1779609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390772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  <a:gd name="connsiteX0" fmla="*/ 0 w 1714480"/>
              <a:gd name="connsiteY0" fmla="*/ 0 h 6858000"/>
              <a:gd name="connsiteX1" fmla="*/ 1714480 w 1714480"/>
              <a:gd name="connsiteY1" fmla="*/ 0 h 6858000"/>
              <a:gd name="connsiteX2" fmla="*/ 533616 w 1714480"/>
              <a:gd name="connsiteY2" fmla="*/ 3281082 h 6858000"/>
              <a:gd name="connsiteX3" fmla="*/ 1714480 w 1714480"/>
              <a:gd name="connsiteY3" fmla="*/ 6858000 h 6858000"/>
              <a:gd name="connsiteX4" fmla="*/ 0 w 1714480"/>
              <a:gd name="connsiteY4" fmla="*/ 6858000 h 6858000"/>
              <a:gd name="connsiteX5" fmla="*/ 0 w 171448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480" h="6858000">
                <a:moveTo>
                  <a:pt x="0" y="0"/>
                </a:moveTo>
                <a:lnTo>
                  <a:pt x="1714480" y="0"/>
                </a:lnTo>
                <a:cubicBezTo>
                  <a:pt x="1186301" y="577984"/>
                  <a:pt x="533616" y="2138082"/>
                  <a:pt x="533616" y="3281082"/>
                </a:cubicBezTo>
                <a:cubicBezTo>
                  <a:pt x="533616" y="4424082"/>
                  <a:pt x="1194754" y="6108808"/>
                  <a:pt x="1714480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9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zh-CN" altLang="en-US" b="0" i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820102" y="162557"/>
            <a:ext cx="700425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480463" y="1193074"/>
            <a:ext cx="7343898" cy="5163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9619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70000"/>
        <a:buFont typeface="Wingdings" panose="05000000000000000000" pitchFamily="2" charset="2"/>
        <a:buChar char="m"/>
        <a:defRPr sz="20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188" indent="-357188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19" Type="http://schemas.openxmlformats.org/officeDocument/2006/relationships/image" Target="../media/image3.tmp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tags" Target="../tags/tag86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19" Type="http://schemas.openxmlformats.org/officeDocument/2006/relationships/image" Target="../media/image3.tmp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10" Type="http://schemas.openxmlformats.org/officeDocument/2006/relationships/tags" Target="../tags/tag96.xml"/><Relationship Id="rId19" Type="http://schemas.openxmlformats.org/officeDocument/2006/relationships/image" Target="../media/image3.tmp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tags" Target="../tags/tag11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10" Type="http://schemas.openxmlformats.org/officeDocument/2006/relationships/tags" Target="../tags/tag113.xml"/><Relationship Id="rId19" Type="http://schemas.openxmlformats.org/officeDocument/2006/relationships/image" Target="../media/image3.tmp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10" Type="http://schemas.openxmlformats.org/officeDocument/2006/relationships/tags" Target="../tags/tag130.xml"/><Relationship Id="rId19" Type="http://schemas.openxmlformats.org/officeDocument/2006/relationships/image" Target="../media/image3.tmp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10" Type="http://schemas.openxmlformats.org/officeDocument/2006/relationships/tags" Target="../tags/tag147.xml"/><Relationship Id="rId19" Type="http://schemas.openxmlformats.org/officeDocument/2006/relationships/image" Target="../media/image3.tmp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7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10" Type="http://schemas.openxmlformats.org/officeDocument/2006/relationships/tags" Target="../tags/tag164.xml"/><Relationship Id="rId19" Type="http://schemas.openxmlformats.org/officeDocument/2006/relationships/image" Target="../media/image3.tmp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10" Type="http://schemas.openxmlformats.org/officeDocument/2006/relationships/tags" Target="../tags/tag181.xml"/><Relationship Id="rId19" Type="http://schemas.openxmlformats.org/officeDocument/2006/relationships/image" Target="../media/image3.tmp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6.xml"/><Relationship Id="rId13" Type="http://schemas.openxmlformats.org/officeDocument/2006/relationships/tags" Target="../tags/tag20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91.xml"/><Relationship Id="rId7" Type="http://schemas.openxmlformats.org/officeDocument/2006/relationships/tags" Target="../tags/tag195.xml"/><Relationship Id="rId12" Type="http://schemas.openxmlformats.org/officeDocument/2006/relationships/tags" Target="../tags/tag200.xml"/><Relationship Id="rId17" Type="http://schemas.openxmlformats.org/officeDocument/2006/relationships/tags" Target="../tags/tag205.xml"/><Relationship Id="rId2" Type="http://schemas.openxmlformats.org/officeDocument/2006/relationships/tags" Target="../tags/tag190.xml"/><Relationship Id="rId16" Type="http://schemas.openxmlformats.org/officeDocument/2006/relationships/tags" Target="../tags/tag204.xml"/><Relationship Id="rId1" Type="http://schemas.openxmlformats.org/officeDocument/2006/relationships/tags" Target="../tags/tag189.xml"/><Relationship Id="rId6" Type="http://schemas.openxmlformats.org/officeDocument/2006/relationships/tags" Target="../tags/tag194.xml"/><Relationship Id="rId11" Type="http://schemas.openxmlformats.org/officeDocument/2006/relationships/tags" Target="../tags/tag199.xml"/><Relationship Id="rId5" Type="http://schemas.openxmlformats.org/officeDocument/2006/relationships/tags" Target="../tags/tag193.xml"/><Relationship Id="rId15" Type="http://schemas.openxmlformats.org/officeDocument/2006/relationships/tags" Target="../tags/tag203.xml"/><Relationship Id="rId10" Type="http://schemas.openxmlformats.org/officeDocument/2006/relationships/tags" Target="../tags/tag198.xml"/><Relationship Id="rId19" Type="http://schemas.openxmlformats.org/officeDocument/2006/relationships/image" Target="../media/image3.tmp"/><Relationship Id="rId4" Type="http://schemas.openxmlformats.org/officeDocument/2006/relationships/tags" Target="../tags/tag192.xml"/><Relationship Id="rId9" Type="http://schemas.openxmlformats.org/officeDocument/2006/relationships/tags" Target="../tags/tag197.xml"/><Relationship Id="rId14" Type="http://schemas.openxmlformats.org/officeDocument/2006/relationships/tags" Target="../tags/tag20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17" Type="http://schemas.openxmlformats.org/officeDocument/2006/relationships/tags" Target="../tags/tag222.xml"/><Relationship Id="rId2" Type="http://schemas.openxmlformats.org/officeDocument/2006/relationships/tags" Target="../tags/tag207.xml"/><Relationship Id="rId16" Type="http://schemas.openxmlformats.org/officeDocument/2006/relationships/tags" Target="../tags/tag221.xml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tags" Target="../tags/tag220.xml"/><Relationship Id="rId10" Type="http://schemas.openxmlformats.org/officeDocument/2006/relationships/tags" Target="../tags/tag215.xml"/><Relationship Id="rId19" Type="http://schemas.openxmlformats.org/officeDocument/2006/relationships/image" Target="../media/image3.tmp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tags" Target="../tags/tag2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30.xml"/><Relationship Id="rId13" Type="http://schemas.openxmlformats.org/officeDocument/2006/relationships/tags" Target="../tags/tag23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25.xml"/><Relationship Id="rId7" Type="http://schemas.openxmlformats.org/officeDocument/2006/relationships/tags" Target="../tags/tag229.xml"/><Relationship Id="rId12" Type="http://schemas.openxmlformats.org/officeDocument/2006/relationships/tags" Target="../tags/tag234.xml"/><Relationship Id="rId17" Type="http://schemas.openxmlformats.org/officeDocument/2006/relationships/tags" Target="../tags/tag239.xml"/><Relationship Id="rId2" Type="http://schemas.openxmlformats.org/officeDocument/2006/relationships/tags" Target="../tags/tag224.xml"/><Relationship Id="rId16" Type="http://schemas.openxmlformats.org/officeDocument/2006/relationships/tags" Target="../tags/tag238.xml"/><Relationship Id="rId1" Type="http://schemas.openxmlformats.org/officeDocument/2006/relationships/tags" Target="../tags/tag223.xml"/><Relationship Id="rId6" Type="http://schemas.openxmlformats.org/officeDocument/2006/relationships/tags" Target="../tags/tag228.xml"/><Relationship Id="rId11" Type="http://schemas.openxmlformats.org/officeDocument/2006/relationships/tags" Target="../tags/tag233.xml"/><Relationship Id="rId5" Type="http://schemas.openxmlformats.org/officeDocument/2006/relationships/tags" Target="../tags/tag227.xml"/><Relationship Id="rId15" Type="http://schemas.openxmlformats.org/officeDocument/2006/relationships/tags" Target="../tags/tag237.xml"/><Relationship Id="rId10" Type="http://schemas.openxmlformats.org/officeDocument/2006/relationships/tags" Target="../tags/tag232.xml"/><Relationship Id="rId19" Type="http://schemas.openxmlformats.org/officeDocument/2006/relationships/image" Target="../media/image3.tmp"/><Relationship Id="rId4" Type="http://schemas.openxmlformats.org/officeDocument/2006/relationships/tags" Target="../tags/tag226.xml"/><Relationship Id="rId9" Type="http://schemas.openxmlformats.org/officeDocument/2006/relationships/tags" Target="../tags/tag231.xml"/><Relationship Id="rId14" Type="http://schemas.openxmlformats.org/officeDocument/2006/relationships/tags" Target="../tags/tag2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3.tmp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image" Target="../media/image3.tmp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19" Type="http://schemas.openxmlformats.org/officeDocument/2006/relationships/image" Target="../media/image3.tmp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000000"/>
                </a:solidFill>
              </a:rPr>
              <a:t>类图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264096" y="1341438"/>
            <a:ext cx="7772400" cy="5183187"/>
          </a:xfrm>
        </p:spPr>
        <p:txBody>
          <a:bodyPr>
            <a:noAutofit/>
          </a:bodyPr>
          <a:lstStyle/>
          <a:p>
            <a:pPr>
              <a:buSzPct val="70000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泛化定义了一般元素和特殊元素之间的分类关系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dirty="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19672" y="533400"/>
            <a:ext cx="60547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类之间的关系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----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泛化关系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55435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3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76" y="1916113"/>
            <a:ext cx="6337300" cy="2884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1091058" y="5013176"/>
            <a:ext cx="794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6600"/>
                    </a:gs>
                    <a:gs pos="100000">
                      <a:srgbClr val="762F00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面向对象程序设计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类与类之间的泛化→类与类之间的继承</a:t>
            </a:r>
          </a:p>
        </p:txBody>
      </p:sp>
    </p:spTree>
    <p:extLst>
      <p:ext uri="{BB962C8B-B14F-4D97-AF65-F5344CB8AC3E}">
        <p14:creationId xmlns:p14="http://schemas.microsoft.com/office/powerpoint/2010/main" val="4155623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115616" y="1268413"/>
            <a:ext cx="7344172" cy="41148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有两个元素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，如果修改元素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的定义可能会引起对另一个元素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的定义的修改，则称元素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依赖（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Dependency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）于元素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613619" y="332656"/>
            <a:ext cx="60547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类之间的关系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----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依赖关系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23" y="2852738"/>
            <a:ext cx="7489825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202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依赖关系和关联关系在代码上的区别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依赖关系体现在方法参数、局部变量或返回值类型上，是临时的。</a:t>
            </a:r>
          </a:p>
          <a:p>
            <a:r>
              <a:rPr lang="zh-CN" altLang="en-US" dirty="0"/>
              <a:t>关联关系体现在类的属性（成员变量）上，可以是长期的。</a:t>
            </a:r>
          </a:p>
          <a:p>
            <a:r>
              <a:rPr lang="zh-CN" altLang="en-US" dirty="0"/>
              <a:t>依赖关系不需要通过构造器来初始化依赖的对象，而关联关系通常需要。</a:t>
            </a:r>
          </a:p>
          <a:p>
            <a:r>
              <a:rPr lang="zh-CN" altLang="en-US" dirty="0"/>
              <a:t>关联关系可以表示整体</a:t>
            </a:r>
            <a:r>
              <a:rPr lang="en-US" altLang="zh-CN" dirty="0"/>
              <a:t>-</a:t>
            </a:r>
            <a:r>
              <a:rPr lang="zh-CN" altLang="en-US" dirty="0"/>
              <a:t>部分关系（如聚合和组合），而依赖关系不能。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592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实现关系</a:t>
            </a:r>
          </a:p>
        </p:txBody>
      </p:sp>
      <p:sp>
        <p:nvSpPr>
          <p:cNvPr id="27651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smtClean="0"/>
              <a:t>一个元素完成另外一个元素的操作功能，则二者之间构成实现关系。</a:t>
            </a:r>
            <a:endParaRPr lang="en-US" altLang="zh-CN" sz="2400" smtClean="0"/>
          </a:p>
          <a:p>
            <a:r>
              <a:rPr lang="zh-CN" altLang="en-US" sz="2400" smtClean="0"/>
              <a:t>如接口类及其实现；接口没有属性，只有声明的操作方法，而由实现类具体定义实现部分。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50" y="3165475"/>
            <a:ext cx="37147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4652416"/>
            <a:ext cx="768032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2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用户需求描述：“在图书馆管理系统中，用户（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）可以借阅书籍（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），每本书籍（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）只能被一个用户（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）借阅。”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用户、书籍和借阅记录之间存在哪一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依赖关系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实现关系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65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用户需求描述：“在订单处理系统中，订单（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Order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）包含多个订单项（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OrderItem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），每个订单项代表订单中的一个商品（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Product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）及其数量。”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订单和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订单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项之间存在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哪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350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用户需求描述：“在一个图形编辑器中，矩形（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Rectangle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）是形状（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Shape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）的一种特殊类型，具有额外的属性（如长和宽）。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矩形和形状之间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存在哪种关系？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954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87019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用户需求描述：“在一个在线购物系统中，支付系统（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PaymentSystem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）依赖于信用卡处理服务（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CreditCardService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）来处理信用卡支付。” 支付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系统和信用卡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处理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27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90500" y="635000"/>
            <a:ext cx="8701980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用户需求描述：“在一个软件开发框架中，有一个接口（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Interface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）定义了数据访问的方法，多个数据访问类（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DataAccessClass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）实现了这个接口，以支持不同的数据存储方式（如数据库、文件等）。”数据访问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类和接口之间属于哪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42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用户需求描述：“在车辆管理系统中，车辆（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Vehicle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）包含一个发动机（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Engine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），当车辆报废时，发动机也会被销毁。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”车辆和发动机之间属于哪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55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类是对一组具有相同属性、操作、关系和语义对象的描述。</a:t>
            </a:r>
            <a:endParaRPr lang="en-US" altLang="zh-CN" dirty="0" smtClean="0"/>
          </a:p>
          <a:p>
            <a:r>
              <a:rPr lang="zh-CN" altLang="en-US" dirty="0" smtClean="0"/>
              <a:t>关系是类之间的，语义是蕴涵的，对一个类而言，其关键的特性是属性和操作，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对类的表示方法如图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321" y="2708920"/>
            <a:ext cx="7427009" cy="315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7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69004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用户需求描述：“在员工管理系统中，员工（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）可以是全职员工（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FullTimeEmployee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）或兼职员工（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PartTimeEmployee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），每种类型的员工都有一些特定的属性和方法。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员工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兼职员工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存在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哪种关系？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7015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用户需求描述：“在一个图像处理应用中，图像处理器（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ImageProcessor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）需要处理图像，它使用图像处理库（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ImageProcessingLibrary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）来进行图像处理操作。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图像处理器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图像处理库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3259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用户需求描述：“在一个日志记录系统中，日志记录器（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Logger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）需要记录日志，它使用文件系统（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FileSystem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）来保存日志文件。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日志记录器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文件系统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309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用户需求描述：“在一个在线学习平台中，学生（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Student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）可以参加多门课程（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Course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），每门课程可以由多个学生参加。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”学生、课程和选课记录之间存在哪一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种关系？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关联关系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依赖关系</a:t>
            </a: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实现关系</a:t>
            </a: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泛化关系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338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8352928" cy="22899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用户需求描述：“在一个电子邮件系统中，邮件发送器（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MailSender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）需要发送电子邮件，因此它使用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服务（</a:t>
            </a:r>
            <a:r>
              <a:rPr lang="en-US" altLang="zh-CN" sz="24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SMTPService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）来发送邮件。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”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邮件发送器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SMTP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服务</a:t>
            </a:r>
            <a:r>
              <a:rPr lang="zh-CN" altLang="en-US" sz="24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之间属于哪</a:t>
            </a:r>
            <a:r>
              <a:rPr lang="zh-CN" altLang="en-US" sz="24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种类之间的关系？</a:t>
            </a:r>
            <a:endParaRPr lang="zh-CN" altLang="en-US" sz="24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9506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泛化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8078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聚合关系</a:t>
            </a: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66511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组合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522366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依赖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关系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3014909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87215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729409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586659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dirty="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292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/>
          </p:nvPr>
        </p:nvSpPr>
        <p:spPr>
          <a:xfrm>
            <a:off x="755650" y="1341438"/>
            <a:ext cx="8080375" cy="418623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创建一个类图。下面给出创建类图所需的信息。</a:t>
            </a:r>
            <a:endParaRPr lang="en-US" altLang="zh-CN" dirty="0" smtClean="0"/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学生（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Student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）可以是在校生（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undergraduate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）或者毕业生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(graduate).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在校生可以是助教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(tutor)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一名助教指导一名学生。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教师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(Teacher)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和教授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(Professor)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属于不同级别的教员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(Instructor)</a:t>
            </a: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一名教师助理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000" dirty="0" err="1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TearcherAssistant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可以协助一名教师和一名教授，一名教师只能有一名教师助理，一名教授可以有</a:t>
            </a:r>
            <a:r>
              <a:rPr lang="en-US" altLang="zh-CN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名教师助理。</a:t>
            </a:r>
            <a:endParaRPr lang="en-US" altLang="zh-CN" sz="2000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lvl="1"/>
            <a:r>
              <a:rPr lang="zh-CN" altLang="en-US" sz="20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教师助理是毕业生</a:t>
            </a:r>
          </a:p>
        </p:txBody>
      </p:sp>
    </p:spTree>
    <p:extLst>
      <p:ext uri="{BB962C8B-B14F-4D97-AF65-F5344CB8AC3E}">
        <p14:creationId xmlns:p14="http://schemas.microsoft.com/office/powerpoint/2010/main" val="298646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31747" name="Picture 2" descr="https://wkretype.bdimg.com/retype/zoom/e87cdb8dbceb19e8b8f6bab3?pn=4&amp;o=jpg_6&amp;md5sum=965e72371442034dc8b99504e18972a4&amp;sign=c5847c8416&amp;png=729-9001&amp;jpg=414031-4657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916305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肘形连接符 2"/>
          <p:cNvCxnSpPr/>
          <p:nvPr/>
        </p:nvCxnSpPr>
        <p:spPr>
          <a:xfrm rot="5400000">
            <a:off x="797930" y="4041068"/>
            <a:ext cx="504056" cy="127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flipV="1">
            <a:off x="935596" y="4527306"/>
            <a:ext cx="216024" cy="28803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5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1764506" y="404664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需求描述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403647" y="1482725"/>
            <a:ext cx="7488833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小王是一个爱书之人，家里各类书籍已过千册，而平时又时常有朋友外借，因此需要一个个人图书管理系统。该系统应该能够将书籍的基本信息按计算机类、非计算机类分别建档，实现按书名、作者、类别、出版社等关键字的组合查询功能。在使用该系统录入新书籍时系统会自动按规则生成书号，可以修改信息，但一经创建就不允许删除。该系统还应该能够对书籍的外借情况进行记录，可对外借情况列表打印。另外，还希望能够对书籍的购买金额、册数按特定时间周期进行统计 </a:t>
            </a:r>
          </a:p>
        </p:txBody>
      </p:sp>
    </p:spTree>
    <p:extLst>
      <p:ext uri="{BB962C8B-B14F-4D97-AF65-F5344CB8AC3E}">
        <p14:creationId xmlns:p14="http://schemas.microsoft.com/office/powerpoint/2010/main" val="4750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764506" y="404664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发现类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27584" y="1482725"/>
            <a:ext cx="806489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200000"/>
              <a:buFontTx/>
              <a:buChar char="•"/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小王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是一个爱书之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人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家里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各类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书籍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已过千册，而平时又时常有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朋友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外借，因此需要一个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个人图书管理系统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。该系统应该能够将书籍的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基本信息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计算机类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非计算机类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分别建档，实现按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书名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作者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类别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出版社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关键字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的组合查询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功能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。在使用该系统录入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新书籍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系统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会自动按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规则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生成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书号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，可以修改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信息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，但一经创建就不允许删除。该系统还应该能够对书籍的外借情况进行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记录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，可对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外借情况列表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打印。另外，还希望能够对书籍的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购买金额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册数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按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特定时间周期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进行统计 </a:t>
            </a:r>
          </a:p>
        </p:txBody>
      </p:sp>
    </p:spTree>
    <p:extLst>
      <p:ext uri="{BB962C8B-B14F-4D97-AF65-F5344CB8AC3E}">
        <p14:creationId xmlns:p14="http://schemas.microsoft.com/office/powerpoint/2010/main" val="3582357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1469801" y="533400"/>
            <a:ext cx="5478463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关联分析，建模，多重性分析，再建模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3" y="1412875"/>
            <a:ext cx="5472113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471" y="4045793"/>
            <a:ext cx="52800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0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930791519"/>
              </p:ext>
            </p:extLst>
          </p:nvPr>
        </p:nvGraphicFramePr>
        <p:xfrm>
          <a:off x="1747589" y="115888"/>
          <a:ext cx="7000875" cy="1081087"/>
        </p:xfrm>
        <a:graphic>
          <a:graphicData uri="http://schemas.openxmlformats.org/drawingml/2006/table">
            <a:tbl>
              <a:tblPr/>
              <a:tblGrid>
                <a:gridCol w="7000875"/>
              </a:tblGrid>
              <a:tr h="108108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书籍         计算机类书籍       非计算机类书籍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华文新魏" pitchFamily="2" charset="-122"/>
                          <a:cs typeface="Times New Roman" pitchFamily="18" charset="0"/>
                        </a:rPr>
                        <a:t>借阅记录     借阅记录列表       书籍列表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462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在一个在线购物系统中，以下哪个描述最不可能是一个类？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商品（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Product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购物车（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Cart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快递单号（</a:t>
            </a:r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TrackingNumber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8967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0" y="404664"/>
            <a:ext cx="8080375" cy="561662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在一个在线购物系统中，存在不同类型的用户（如普通用户和</a:t>
            </a:r>
            <a:r>
              <a:rPr lang="en-US" altLang="zh-CN" sz="2400" dirty="0"/>
              <a:t>VIP</a:t>
            </a:r>
            <a:r>
              <a:rPr lang="zh-CN" altLang="en-US" sz="2400" dirty="0"/>
              <a:t>用户</a:t>
            </a:r>
            <a:r>
              <a:rPr lang="zh-CN" altLang="en-US" sz="2400" dirty="0" smtClean="0"/>
              <a:t>）。用户可以对感兴趣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商品下单，生成</a:t>
            </a:r>
            <a:r>
              <a:rPr lang="zh-CN" altLang="en-US" sz="2400" dirty="0"/>
              <a:t>一个订单，订单会详细记录购买的商品及其数量、总价等</a:t>
            </a:r>
            <a:r>
              <a:rPr lang="zh-CN" altLang="en-US" sz="2400" dirty="0" smtClean="0"/>
              <a:t>信息，订单一旦销毁，订单项也将销毁。</a:t>
            </a:r>
            <a:r>
              <a:rPr lang="zh-CN" altLang="en-US" sz="2400" dirty="0"/>
              <a:t>此外，系统还有一个管理员角色，</a:t>
            </a:r>
            <a:r>
              <a:rPr lang="zh-CN" altLang="en-US" sz="2400" dirty="0" smtClean="0"/>
              <a:t>负责处理订单。</a:t>
            </a:r>
            <a:endParaRPr lang="en-US" altLang="zh-CN" sz="2400" dirty="0" smtClean="0"/>
          </a:p>
          <a:p>
            <a:r>
              <a:rPr lang="zh-CN" altLang="en-US" sz="2400" b="1" dirty="0"/>
              <a:t>要求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从描述中识别出类，并绘制出类图。</a:t>
            </a:r>
          </a:p>
          <a:p>
            <a:r>
              <a:rPr lang="zh-CN" altLang="en-US" sz="2400" dirty="0"/>
              <a:t>类图中应体现出关联关系、依赖关系、泛化关系、组合关系和聚合关系。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UML</a:t>
            </a:r>
            <a:r>
              <a:rPr lang="zh-CN" altLang="en-US" sz="2400" dirty="0"/>
              <a:t>的标准符号来表示类图元素（如类、关系等）。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36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971675"/>
            <a:ext cx="72199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165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7F8BC5-A57F-41E6-82FE-536EF54E0AA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将</a:t>
            </a:r>
            <a:r>
              <a:rPr lang="zh-CN" altLang="en-US" dirty="0"/>
              <a:t>用例行为分配给类</a:t>
            </a:r>
            <a:endParaRPr lang="en-US" altLang="zh-CN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面向对象系统是通过对象间的协作实现需求的</a:t>
            </a:r>
          </a:p>
          <a:p>
            <a:pPr lvl="1" eaLnBrk="1" hangingPunct="1"/>
            <a:r>
              <a:rPr kumimoji="0" lang="zh-CN" altLang="en-US" sz="2400" dirty="0"/>
              <a:t>需求阶段通过自然语言描述</a:t>
            </a:r>
          </a:p>
          <a:p>
            <a:pPr lvl="1" eaLnBrk="1" hangingPunct="1"/>
            <a:r>
              <a:rPr kumimoji="0" lang="zh-CN" altLang="en-US" sz="2400" dirty="0"/>
              <a:t>分析设计阶段采用图形化方式描述协作过程</a:t>
            </a:r>
            <a:endParaRPr kumimoji="0" lang="en-US" altLang="zh-CN" sz="2400" dirty="0"/>
          </a:p>
          <a:p>
            <a:pPr lvl="1" eaLnBrk="1" hangingPunct="1"/>
            <a:r>
              <a:rPr lang="zh-CN" altLang="en-US" sz="2400" dirty="0"/>
              <a:t>利用交互图将用例行为分配给分析类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4221411"/>
            <a:ext cx="14287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92" y="4221409"/>
            <a:ext cx="1493044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60" y="3861049"/>
            <a:ext cx="104298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AutoShape 7"/>
          <p:cNvSpPr>
            <a:spLocks noChangeArrowheads="1"/>
          </p:cNvSpPr>
          <p:nvPr/>
        </p:nvSpPr>
        <p:spPr bwMode="auto">
          <a:xfrm rot="-5400000">
            <a:off x="3114279" y="4454376"/>
            <a:ext cx="431800" cy="540544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hlink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1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FFBB9CF-1EDA-4BE7-BC8C-BD72440A097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顺序图</a:t>
            </a:r>
            <a:r>
              <a:rPr lang="en-US" altLang="zh-CN"/>
              <a:t>Sequence Diagram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800" dirty="0"/>
              <a:t>顺序图是一种交互图，描述对象之间的</a:t>
            </a:r>
            <a:r>
              <a:rPr lang="zh-CN" altLang="en-US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动态交互</a:t>
            </a:r>
            <a:r>
              <a:rPr lang="zh-CN" altLang="en-US" sz="2800" dirty="0"/>
              <a:t>关系，着重体现对象间消息传递的时间顺序</a:t>
            </a:r>
          </a:p>
          <a:p>
            <a:pPr lvl="1" eaLnBrk="1" hangingPunct="1">
              <a:defRPr/>
            </a:pPr>
            <a:r>
              <a:rPr lang="zh-CN" altLang="en-US" sz="2800" dirty="0"/>
              <a:t>对象</a:t>
            </a:r>
            <a:r>
              <a:rPr lang="en-US" altLang="zh-CN" sz="2800" dirty="0"/>
              <a:t>(Object)</a:t>
            </a:r>
            <a:r>
              <a:rPr lang="zh-CN" altLang="en-US" sz="2800" dirty="0"/>
              <a:t>：对象、对象的生命线、对象的执行发生和对象的删除</a:t>
            </a:r>
          </a:p>
          <a:p>
            <a:pPr lvl="1" eaLnBrk="1" hangingPunct="1">
              <a:defRPr/>
            </a:pPr>
            <a:r>
              <a:rPr lang="zh-CN" altLang="en-US" sz="2800" dirty="0"/>
              <a:t>消息</a:t>
            </a:r>
            <a:r>
              <a:rPr lang="en-US" altLang="zh-CN" sz="2800" dirty="0"/>
              <a:t>(Message)</a:t>
            </a:r>
            <a:r>
              <a:rPr lang="zh-CN" altLang="en-US" sz="2800" dirty="0"/>
              <a:t>：简单消息、同步消息、异步消息、返回消息</a:t>
            </a:r>
          </a:p>
        </p:txBody>
      </p:sp>
    </p:spTree>
    <p:extLst>
      <p:ext uri="{BB962C8B-B14F-4D97-AF65-F5344CB8AC3E}">
        <p14:creationId xmlns:p14="http://schemas.microsoft.com/office/powerpoint/2010/main" val="2007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9925226-7F94-4DEA-9765-72A3CBC628B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顺序图剖析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1" y="1556792"/>
            <a:ext cx="619846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2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顺序图</a:t>
            </a:r>
            <a:r>
              <a:rPr lang="en-US" altLang="zh-CN" smtClean="0">
                <a:latin typeface="Times New Roman" pitchFamily="18" charset="0"/>
              </a:rPr>
              <a:t>——</a:t>
            </a:r>
            <a:r>
              <a:rPr lang="zh-CN" altLang="en-US" sz="3600" i="1" smtClean="0">
                <a:solidFill>
                  <a:schemeClr val="tx1"/>
                </a:solidFill>
                <a:latin typeface="Times New Roman" pitchFamily="18" charset="0"/>
              </a:rPr>
              <a:t>顺序图建模</a:t>
            </a: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827088" y="1244600"/>
            <a:ext cx="77771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会员点击浏览购物页面，生成购物车，浏览商品并选择合适的商品进行添加，购物车信息更新，会员删除商品时需要进行购物车修改，完成商品选择，生成订单，购物车信息则销毁，生成订单正确无误后订单提交，退出购物网页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94" y="-40667"/>
            <a:ext cx="6732240" cy="686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常见的交互片段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可选</a:t>
            </a:r>
            <a:r>
              <a:rPr lang="en-US" altLang="zh-CN" dirty="0"/>
              <a:t>(opt)</a:t>
            </a:r>
          </a:p>
          <a:p>
            <a:pPr lvl="1"/>
            <a:r>
              <a:rPr lang="zh-CN" altLang="zh-CN" dirty="0"/>
              <a:t>该片段只有在守卫条件成立时才执行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(alt)</a:t>
            </a:r>
          </a:p>
          <a:p>
            <a:pPr lvl="1"/>
            <a:r>
              <a:rPr lang="zh-CN" altLang="zh-CN" dirty="0"/>
              <a:t>用水平虚线分割成几个分区。每个分区都有守卫条件，当守卫条件为真时执行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(loop)</a:t>
            </a:r>
          </a:p>
          <a:p>
            <a:pPr lvl="1"/>
            <a:r>
              <a:rPr lang="zh-CN" altLang="zh-CN" dirty="0"/>
              <a:t>在守卫条件为真的情况下循环执行</a:t>
            </a:r>
            <a:endParaRPr lang="en-US" altLang="zh-CN" dirty="0"/>
          </a:p>
          <a:p>
            <a:r>
              <a:rPr lang="zh-CN" altLang="en-US" dirty="0"/>
              <a:t>并行</a:t>
            </a:r>
            <a:r>
              <a:rPr lang="en-US" altLang="zh-CN" dirty="0"/>
              <a:t>(par)</a:t>
            </a:r>
          </a:p>
          <a:p>
            <a:pPr lvl="1"/>
            <a:r>
              <a:rPr lang="zh-CN" altLang="zh-CN" dirty="0"/>
              <a:t>几个分区要并行（或并发）执行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88AA8E8-F900-44F8-B607-EDD861952B28}" type="slidenum">
              <a:rPr lang="en-US" altLang="zh-CN" smtClean="0"/>
              <a:pPr>
                <a:defRPr/>
              </a:pPr>
              <a:t>37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236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764704"/>
            <a:ext cx="7343898" cy="5591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在一个在线购物系统中，用户向“购物车”发送一个“查看总价”的消息</a:t>
            </a:r>
            <a:r>
              <a:rPr lang="zh-CN" altLang="en-US" sz="2400" dirty="0" smtClean="0"/>
              <a:t>。如果用户选择使用优惠券，则购物车显示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个优惠券代码输入框。用户输入</a:t>
            </a:r>
            <a:r>
              <a:rPr lang="zh-CN" altLang="en-US" sz="2400" dirty="0"/>
              <a:t>优惠券代码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购物</a:t>
            </a:r>
            <a:r>
              <a:rPr lang="zh-CN" altLang="en-US" sz="2400" dirty="0" smtClean="0"/>
              <a:t>车向“优惠券验证服务”发送“验证代码”，购物车计算总价返回给用户。请</a:t>
            </a:r>
            <a:r>
              <a:rPr lang="zh-CN" altLang="en-US" sz="2400" dirty="0"/>
              <a:t>绘制一</a:t>
            </a:r>
            <a:r>
              <a:rPr lang="zh-CN" altLang="en-US" sz="2400" dirty="0" smtClean="0"/>
              <a:t>个顺序图</a:t>
            </a:r>
            <a:r>
              <a:rPr lang="zh-CN" altLang="en-US" sz="2400" dirty="0"/>
              <a:t>来表示这个场景。</a:t>
            </a:r>
          </a:p>
        </p:txBody>
      </p:sp>
    </p:spTree>
    <p:extLst>
      <p:ext uri="{BB962C8B-B14F-4D97-AF65-F5344CB8AC3E}">
        <p14:creationId xmlns:p14="http://schemas.microsoft.com/office/powerpoint/2010/main" val="93314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46" y="836712"/>
            <a:ext cx="7365050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1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用户需求描述：“用户需要能够创建和管理自己的账户，包括查看账户余额、进行存款和取款操作。” 这个描述中，最可能表示为一个类的词是：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User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余额（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Balance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存款（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Deposit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取款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Withdrawal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74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692696"/>
            <a:ext cx="7703938" cy="51632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在一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ATM</a:t>
            </a:r>
            <a:r>
              <a:rPr lang="zh-CN" altLang="en-US" sz="2400" dirty="0" smtClean="0"/>
              <a:t>系统中，用户插入银行卡，输入密码，如果密码正确，则系统显示操作界面，如果错误，系统提示密码错误，请重新输入。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7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836712"/>
            <a:ext cx="6735316" cy="573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56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548680"/>
            <a:ext cx="7343898" cy="5807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一个文件下载系统中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用户多次向“文件服务器”发送“请求文件块”的消息，文件服务器返回文件块给用户，直到整个文件下载</a:t>
            </a:r>
            <a:r>
              <a:rPr lang="zh-CN" altLang="en-US" sz="2400" dirty="0" smtClean="0"/>
              <a:t>完成。</a:t>
            </a:r>
            <a:r>
              <a:rPr lang="zh-CN" altLang="en-US" sz="2400" dirty="0"/>
              <a:t>请</a:t>
            </a:r>
            <a:r>
              <a:rPr lang="zh-CN" altLang="en-US" sz="2400" dirty="0" smtClean="0"/>
              <a:t>绘制顺序图来</a:t>
            </a:r>
            <a:r>
              <a:rPr lang="zh-CN" altLang="en-US" sz="2400" dirty="0"/>
              <a:t>表示这个场景。</a:t>
            </a:r>
          </a:p>
          <a:p>
            <a:endParaRPr lang="zh-CN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276872"/>
            <a:ext cx="5976664" cy="448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2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620688"/>
            <a:ext cx="7343898" cy="5163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在一个电子商务系统中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用户向“订单处理系统”发送一个“提交订单”的</a:t>
            </a:r>
            <a:r>
              <a:rPr lang="zh-CN" altLang="en-US" sz="2400" dirty="0" smtClean="0"/>
              <a:t>消息，</a:t>
            </a:r>
            <a:r>
              <a:rPr lang="zh-CN" altLang="en-US" sz="2400" dirty="0"/>
              <a:t>系统需要同时处理订单信息和库存更新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在订单处理路径中，订单处理系统可能会与“支付系统”交互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在库存更新路径中，订单处理系统与“库存管理系统”交互以更新库存数量</a:t>
            </a:r>
            <a:r>
              <a:rPr lang="zh-CN" altLang="en-US" sz="2400" dirty="0" smtClean="0"/>
              <a:t>。请</a:t>
            </a:r>
            <a:r>
              <a:rPr lang="zh-CN" altLang="en-US" sz="2400" dirty="0"/>
              <a:t>绘制一</a:t>
            </a:r>
            <a:r>
              <a:rPr lang="zh-CN" altLang="en-US" sz="2400" dirty="0" smtClean="0"/>
              <a:t>个顺序图来</a:t>
            </a:r>
            <a:r>
              <a:rPr lang="zh-CN" altLang="en-US" sz="2400" dirty="0"/>
              <a:t>表示这个场景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140968"/>
            <a:ext cx="81819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67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260648"/>
            <a:ext cx="7343898" cy="6095701"/>
          </a:xfrm>
        </p:spPr>
        <p:txBody>
          <a:bodyPr/>
          <a:lstStyle/>
          <a:p>
            <a:r>
              <a:rPr lang="zh-CN" altLang="en-US" dirty="0"/>
              <a:t>在一个在线零售商店的订单处理流程</a:t>
            </a:r>
            <a:r>
              <a:rPr lang="zh-CN" altLang="en-US" dirty="0" smtClean="0"/>
              <a:t>中：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用户可以登录</a:t>
            </a:r>
            <a:r>
              <a:rPr lang="zh-CN" altLang="en-US" dirty="0"/>
              <a:t>到在线零售商店</a:t>
            </a:r>
            <a:r>
              <a:rPr lang="zh-CN" altLang="en-US" dirty="0" smtClean="0"/>
              <a:t>。如果</a:t>
            </a:r>
            <a:r>
              <a:rPr lang="zh-CN" altLang="en-US" dirty="0"/>
              <a:t>用户未登录，则只能浏览商品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用户浏览商品列表，选择感兴趣的商品。</a:t>
            </a:r>
          </a:p>
          <a:p>
            <a:pPr marL="457200" indent="-457200">
              <a:buAutoNum type="arabicPeriod"/>
            </a:pPr>
            <a:r>
              <a:rPr lang="zh-CN" altLang="en-US" dirty="0"/>
              <a:t>用户可以多次选择商品并添加到购物车中。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用户完成商品选择后，点击结算按钮开始结算流程</a:t>
            </a:r>
            <a:r>
              <a:rPr lang="zh-CN" altLang="en-US" dirty="0" smtClean="0"/>
              <a:t>。系统</a:t>
            </a:r>
            <a:r>
              <a:rPr lang="zh-CN" altLang="en-US" dirty="0"/>
              <a:t>展示不同的配送选项，用户选择一个配送方式。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系统</a:t>
            </a:r>
            <a:r>
              <a:rPr lang="zh-CN" altLang="en-US" dirty="0"/>
              <a:t>展示不同的支付方式，用户选择一个支付方式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在支付过程中，系统同时与支付网关和库存管理系统进行交互。 </a:t>
            </a:r>
            <a:r>
              <a:rPr lang="zh-CN" altLang="en-US" dirty="0" smtClean="0"/>
              <a:t>验证</a:t>
            </a:r>
            <a:r>
              <a:rPr lang="zh-CN" altLang="en-US" dirty="0"/>
              <a:t>支付信息：支付网关验证用户的支付信息</a:t>
            </a:r>
            <a:r>
              <a:rPr lang="zh-CN" altLang="en-US" dirty="0" smtClean="0"/>
              <a:t>。检查</a:t>
            </a:r>
            <a:r>
              <a:rPr lang="zh-CN" altLang="en-US" dirty="0"/>
              <a:t>库存：库存管理系统检查用户所购商品是否都有库存。</a:t>
            </a:r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20272" y="1052736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opt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2672" y="1466646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opt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72363" y="2213248"/>
            <a:ext cx="86594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loop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51710" y="3140968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16288" y="3714819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92901" y="5085184"/>
            <a:ext cx="705642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par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5141" y="5679386"/>
            <a:ext cx="449353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给出合适的片段类型标记。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6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0463" y="260648"/>
            <a:ext cx="7343898" cy="6095701"/>
          </a:xfrm>
        </p:spPr>
        <p:txBody>
          <a:bodyPr/>
          <a:lstStyle/>
          <a:p>
            <a:r>
              <a:rPr lang="zh-CN" altLang="en-US" dirty="0"/>
              <a:t>在一个在线图书馆系统中，用户可以进行书籍借阅、还书和查看借阅历史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用户</a:t>
            </a:r>
            <a:r>
              <a:rPr lang="zh-CN" altLang="en-US" dirty="0"/>
              <a:t>尝试登录图书馆系统，如果登录成功，则继续操作；否则，系统提示登录失败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登录</a:t>
            </a:r>
            <a:r>
              <a:rPr lang="zh-CN" altLang="en-US" dirty="0"/>
              <a:t>成功后，用户可以选择查看自己的借阅历史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用户选择要借阅的书籍，系统会检查书籍是否可用。如果书籍不可用，系统提示用户书籍已被借出</a:t>
            </a:r>
            <a:r>
              <a:rPr lang="zh-CN" altLang="en-US" dirty="0" smtClean="0"/>
              <a:t>。否则系统</a:t>
            </a:r>
            <a:r>
              <a:rPr lang="zh-CN" altLang="en-US" dirty="0"/>
              <a:t>扣除用户借阅额度，并更新书籍状态为已借出，然后提示用户借阅成功。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/>
              <a:t>用户可以连续还书多本，每还一本书，系统都会更新书籍状态和用户借阅额度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466646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8074" y="1904975"/>
            <a:ext cx="68480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opt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3699684"/>
            <a:ext cx="564578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alt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4128" y="4418974"/>
            <a:ext cx="865943" cy="594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loop</a:t>
            </a:r>
            <a:endParaRPr lang="zh-CN" altLang="en-US" sz="28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99792" y="5380778"/>
            <a:ext cx="4493538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给出合适的片段类型标记。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2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用户需求描述：“系统需要支持图书的借阅和归还功能，图书应有标题、作者、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号等属性，同时需要记录借阅者的信息和借阅时间。” 这个描述中，表示图书的类可能是：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借阅者（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Borrower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借阅时间（</a:t>
            </a:r>
            <a:r>
              <a:rPr lang="en-US" altLang="zh-CN" sz="2600" dirty="0" err="1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BorrowTime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图书（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Book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号（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ISBN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zh-CN" altLang="en-US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单选题</a:t>
              </a:r>
              <a:endPara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 dirty="0" smtClean="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58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/>
          </p:nvPr>
        </p:nvSpPr>
        <p:spPr>
          <a:xfrm>
            <a:off x="1187624" y="1412875"/>
            <a:ext cx="7576964" cy="51943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关联（</a:t>
            </a:r>
            <a:r>
              <a:rPr lang="en-US" altLang="zh-CN" dirty="0" smtClean="0"/>
              <a:t>association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</a:t>
            </a:r>
            <a:r>
              <a:rPr lang="zh-CN" altLang="en-US" dirty="0" smtClean="0"/>
              <a:t>聚合（</a:t>
            </a:r>
            <a:r>
              <a:rPr lang="en-US" altLang="zh-CN" dirty="0" smtClean="0"/>
              <a:t>aggregation</a:t>
            </a:r>
            <a:r>
              <a:rPr lang="zh-CN" altLang="en-US" dirty="0" smtClean="0"/>
              <a:t>）和组合（</a:t>
            </a:r>
            <a:r>
              <a:rPr lang="en-US" altLang="zh-CN" dirty="0" smtClean="0"/>
              <a:t>composition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泛化 （</a:t>
            </a:r>
            <a:r>
              <a:rPr lang="en-US" altLang="zh-CN" dirty="0" smtClean="0"/>
              <a:t>generalization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 smtClean="0"/>
          </a:p>
          <a:p>
            <a:r>
              <a:rPr lang="zh-CN" altLang="en-US" dirty="0" smtClean="0"/>
              <a:t>实现（</a:t>
            </a:r>
            <a:r>
              <a:rPr lang="en-US" altLang="zh-CN" dirty="0" smtClean="0"/>
              <a:t>realization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依赖 （</a:t>
            </a:r>
            <a:r>
              <a:rPr lang="en-US" altLang="zh-CN" dirty="0" smtClean="0"/>
              <a:t>dependency</a:t>
            </a:r>
            <a:r>
              <a:rPr lang="zh-CN" altLang="en-US" dirty="0" smtClean="0"/>
              <a:t>）</a:t>
            </a:r>
          </a:p>
          <a:p>
            <a:endParaRPr lang="zh-CN" altLang="en-US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7704" y="333375"/>
            <a:ext cx="547846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类的关系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060575"/>
            <a:ext cx="29622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6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192088" y="1341438"/>
            <a:ext cx="7772400" cy="4535487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聚集（聚合）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  聚集是一种特殊形式的关联，聚集表示类之间的关系是整体与部分的关系。 </a:t>
            </a:r>
            <a:r>
              <a:rPr lang="zh-CN" altLang="en-US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部分</a:t>
            </a:r>
            <a:r>
              <a:rPr lang="zh-CN" altLang="en-US" dirty="0" smtClean="0">
                <a:ea typeface="楷体_GB2312" pitchFamily="49" charset="-122"/>
              </a:rPr>
              <a:t>”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可以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独立于</a:t>
            </a:r>
            <a:r>
              <a:rPr lang="zh-CN" altLang="en-US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整体</a:t>
            </a:r>
            <a:r>
              <a:rPr lang="zh-CN" altLang="en-US" dirty="0" smtClean="0">
                <a:ea typeface="楷体_GB2312" pitchFamily="49" charset="-122"/>
              </a:rPr>
              <a:t>”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而存在。</a:t>
            </a:r>
          </a:p>
          <a:p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SzPct val="70000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Circle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Style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类之间是聚集关系。如果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circle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这个对象不存在了，并不意味着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Style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这个对象也消失了。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469603" y="533400"/>
            <a:ext cx="60547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类之间的关系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----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聚集</a:t>
            </a:r>
            <a:endParaRPr kumimoji="1" lang="zh-CN" altLang="en-US" sz="2400" dirty="0">
              <a:solidFill>
                <a:srgbClr val="FFCC66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068638"/>
            <a:ext cx="489585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2" t="19380" r="30058" b="48216"/>
          <a:stretch>
            <a:fillRect/>
          </a:stretch>
        </p:blipFill>
        <p:spPr bwMode="auto">
          <a:xfrm>
            <a:off x="2192901" y="2726729"/>
            <a:ext cx="1089259" cy="264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8343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043533" y="1341438"/>
            <a:ext cx="5400675" cy="4754562"/>
          </a:xfrm>
        </p:spPr>
        <p:txBody>
          <a:bodyPr/>
          <a:lstStyle/>
          <a:p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组合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      组合也表示类之间的整体与部分的关系，又被称为强聚合。在组合中，部分与整体具有相同的生命周期，</a:t>
            </a:r>
            <a:r>
              <a:rPr lang="zh-CN" altLang="en-US" sz="2800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部分</a:t>
            </a:r>
            <a:r>
              <a:rPr lang="zh-CN" altLang="en-US" sz="2800" dirty="0" smtClean="0">
                <a:latin typeface="Arial" pitchFamily="34" charset="0"/>
                <a:ea typeface="楷体_GB2312" pitchFamily="49" charset="-122"/>
              </a:rPr>
              <a:t>”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完全依赖于</a:t>
            </a:r>
            <a:r>
              <a:rPr lang="zh-CN" altLang="en-US" sz="2800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整体</a:t>
            </a:r>
            <a:r>
              <a:rPr lang="zh-CN" altLang="en-US" sz="2800" dirty="0" smtClean="0">
                <a:latin typeface="Arial" pitchFamily="34" charset="0"/>
                <a:ea typeface="楷体_GB2312" pitchFamily="49" charset="-122"/>
              </a:rPr>
              <a:t>“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类。</a:t>
            </a:r>
          </a:p>
          <a:p>
            <a:pPr>
              <a:buFont typeface="Wingdings" pitchFamily="2" charset="2"/>
              <a:buNone/>
            </a:pPr>
            <a:endParaRPr lang="en-US" altLang="zh-CN" sz="2800" dirty="0" smtClean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541611" y="533400"/>
            <a:ext cx="60547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类之间的关系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----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组合</a:t>
            </a:r>
            <a:r>
              <a:rPr kumimoji="1" lang="zh-CN" altLang="en-US" sz="2400" dirty="0">
                <a:solidFill>
                  <a:srgbClr val="FFCC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1" t="19380" r="27354" b="48837"/>
          <a:stretch>
            <a:fillRect/>
          </a:stretch>
        </p:blipFill>
        <p:spPr bwMode="auto">
          <a:xfrm>
            <a:off x="6732240" y="1700808"/>
            <a:ext cx="2235482" cy="316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326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7308850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619672" y="527785"/>
            <a:ext cx="6054725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黑体" pitchFamily="49" charset="-122"/>
                <a:ea typeface="黑体" pitchFamily="49" charset="-122"/>
              </a:rPr>
              <a:t>类之间的关系</a:t>
            </a:r>
            <a:r>
              <a:rPr kumimoji="1" lang="en-US" altLang="zh-CN" sz="2400" dirty="0">
                <a:latin typeface="黑体" pitchFamily="49" charset="-122"/>
                <a:ea typeface="黑体" pitchFamily="49" charset="-122"/>
              </a:rPr>
              <a:t>----</a:t>
            </a: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组合</a:t>
            </a:r>
            <a:r>
              <a:rPr kumimoji="1" lang="zh-CN" altLang="en-US" sz="2400" dirty="0">
                <a:solidFill>
                  <a:srgbClr val="FFCC66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941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PRE" val="127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heme/theme1.xml><?xml version="1.0" encoding="utf-8"?>
<a:theme xmlns:a="http://schemas.openxmlformats.org/drawingml/2006/main" name="A000120140530A99PPBG">
  <a:themeElements>
    <a:clrScheme name="自定义 40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B80000"/>
      </a:accent1>
      <a:accent2>
        <a:srgbClr val="DD5302"/>
      </a:accent2>
      <a:accent3>
        <a:srgbClr val="C68F2C"/>
      </a:accent3>
      <a:accent4>
        <a:srgbClr val="DBC335"/>
      </a:accent4>
      <a:accent5>
        <a:srgbClr val="F69582"/>
      </a:accent5>
      <a:accent6>
        <a:srgbClr val="9FBE3C"/>
      </a:accent6>
      <a:hlink>
        <a:srgbClr val="00B0F0"/>
      </a:hlink>
      <a:folHlink>
        <a:srgbClr val="AFB2B4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637024239013986364</Template>
  <TotalTime>511</TotalTime>
  <Words>2606</Words>
  <Application>Microsoft Office PowerPoint</Application>
  <PresentationFormat>全屏显示(4:3)</PresentationFormat>
  <Paragraphs>287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A000120140530A99PPBG</vt:lpstr>
      <vt:lpstr>类图</vt:lpstr>
      <vt:lpstr>类图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依赖关系和关联关系在代码上的区别</vt:lpstr>
      <vt:lpstr>实现关系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将用例行为分配给类</vt:lpstr>
      <vt:lpstr>顺序图Sequence Diagram</vt:lpstr>
      <vt:lpstr>顺序图剖析</vt:lpstr>
      <vt:lpstr>顺序图——顺序图建模</vt:lpstr>
      <vt:lpstr>PowerPoint 演示文稿</vt:lpstr>
      <vt:lpstr>常见的交互片段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类图</dc:title>
  <dc:creator>zhang</dc:creator>
  <cp:lastModifiedBy>zhang</cp:lastModifiedBy>
  <cp:revision>84</cp:revision>
  <dcterms:created xsi:type="dcterms:W3CDTF">2019-08-26T05:36:03Z</dcterms:created>
  <dcterms:modified xsi:type="dcterms:W3CDTF">2024-06-02T13:59:38Z</dcterms:modified>
</cp:coreProperties>
</file>