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62" r:id="rId3"/>
    <p:sldId id="263" r:id="rId4"/>
    <p:sldId id="264" r:id="rId5"/>
    <p:sldId id="268" r:id="rId6"/>
    <p:sldId id="270" r:id="rId7"/>
    <p:sldId id="271" r:id="rId8"/>
    <p:sldId id="273" r:id="rId9"/>
    <p:sldId id="274" r:id="rId10"/>
    <p:sldId id="276" r:id="rId11"/>
    <p:sldId id="277" r:id="rId12"/>
    <p:sldId id="278" r:id="rId13"/>
    <p:sldId id="27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40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2842A-B7BF-4EFD-B8AB-8871C88F6F0E}" type="datetimeFigureOut">
              <a:rPr lang="zh-CN" altLang="en-US" smtClean="0"/>
              <a:t>2024/05/26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94225-504D-4E1C-BD8C-246C50774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0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控制耦合是指一个模块通过控制流程，决定另一个模块的执行流程。</a:t>
            </a:r>
          </a:p>
          <a:p>
            <a:r>
              <a:rPr lang="zh-CN" altLang="en-US" smtClean="0"/>
              <a:t>例如，我们有一个电商网站，其中有两个模块：一个是“商品搜索模块”，另一个是“商品详情模块”。在这个情况下，用户首先会在“商品搜索模块”中搜索他们感兴趣的商品，然后“商品搜索模块”将控制“商品详情模块”显示用户所选商品的详细信息。</a:t>
            </a:r>
          </a:p>
          <a:p>
            <a:r>
              <a:rPr lang="zh-CN" altLang="en-US" smtClean="0"/>
              <a:t>在这个例子中，“商品搜索模块”与“商品详情模块”是控制耦合的。因为“商品搜索模块”通过控制流程（即用户选择了哪种商品）来决定“商品详情模块”的执行（显示所选商品的详细信息）。</a:t>
            </a:r>
          </a:p>
          <a:p>
            <a:r>
              <a:rPr lang="zh-CN" altLang="en-US" smtClean="0"/>
              <a:t>这就是控制耦合的一个例子。</a:t>
            </a:r>
          </a:p>
          <a:p>
            <a:pPr>
              <a:buFont typeface="Monotype Sorts" charset="0"/>
              <a:buNone/>
            </a:pPr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fld id="{75FCCB5A-557E-4355-BA35-D6AF8EFF8379}" type="slidenum">
              <a:rPr lang="en-US" altLang="zh-CN" sz="1200" smtClean="0"/>
              <a:pPr eaLnBrk="1" hangingPunct="1"/>
              <a:t>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35-FA2F-4FDF-8DAB-EFC48CC968EB}" type="datetimeFigureOut">
              <a:rPr lang="zh-CN" altLang="en-US" smtClean="0"/>
              <a:t>2024/05/26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7F64-69C0-4192-8B1D-724D48584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1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35-FA2F-4FDF-8DAB-EFC48CC968EB}" type="datetimeFigureOut">
              <a:rPr lang="zh-CN" altLang="en-US" smtClean="0"/>
              <a:t>2024/05/26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7F64-69C0-4192-8B1D-724D48584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35-FA2F-4FDF-8DAB-EFC48CC968EB}" type="datetimeFigureOut">
              <a:rPr lang="zh-CN" altLang="en-US" smtClean="0"/>
              <a:t>2024/05/26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7F64-69C0-4192-8B1D-724D48584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35-FA2F-4FDF-8DAB-EFC48CC968EB}" type="datetimeFigureOut">
              <a:rPr lang="zh-CN" altLang="en-US" smtClean="0"/>
              <a:t>2024/05/26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7F64-69C0-4192-8B1D-724D48584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2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35-FA2F-4FDF-8DAB-EFC48CC968EB}" type="datetimeFigureOut">
              <a:rPr lang="zh-CN" altLang="en-US" smtClean="0"/>
              <a:t>2024/05/26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7F64-69C0-4192-8B1D-724D48584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35-FA2F-4FDF-8DAB-EFC48CC968EB}" type="datetimeFigureOut">
              <a:rPr lang="zh-CN" altLang="en-US" smtClean="0"/>
              <a:t>2024/05/26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7F64-69C0-4192-8B1D-724D48584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1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35-FA2F-4FDF-8DAB-EFC48CC968EB}" type="datetimeFigureOut">
              <a:rPr lang="zh-CN" altLang="en-US" smtClean="0"/>
              <a:t>2024/05/26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7F64-69C0-4192-8B1D-724D48584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5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35-FA2F-4FDF-8DAB-EFC48CC968EB}" type="datetimeFigureOut">
              <a:rPr lang="zh-CN" altLang="en-US" smtClean="0"/>
              <a:t>2024/05/26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7F64-69C0-4192-8B1D-724D48584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4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35-FA2F-4FDF-8DAB-EFC48CC968EB}" type="datetimeFigureOut">
              <a:rPr lang="zh-CN" altLang="en-US" smtClean="0"/>
              <a:t>2024/05/26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7F64-69C0-4192-8B1D-724D48584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3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35-FA2F-4FDF-8DAB-EFC48CC968EB}" type="datetimeFigureOut">
              <a:rPr lang="zh-CN" altLang="en-US" smtClean="0"/>
              <a:t>2024/05/26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7F64-69C0-4192-8B1D-724D48584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5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35-FA2F-4FDF-8DAB-EFC48CC968EB}" type="datetimeFigureOut">
              <a:rPr lang="zh-CN" altLang="en-US" smtClean="0"/>
              <a:t>2024/05/26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7F64-69C0-4192-8B1D-724D48584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4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B035-FA2F-4FDF-8DAB-EFC48CC968EB}" type="datetimeFigureOut">
              <a:rPr lang="zh-CN" altLang="en-US" smtClean="0"/>
              <a:t>2024/05/26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7F64-69C0-4192-8B1D-724D48584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8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sz="quarter" idx="1"/>
          </p:nvPr>
        </p:nvSpPr>
        <p:spPr>
          <a:xfrm>
            <a:off x="250825" y="333375"/>
            <a:ext cx="8497888" cy="63357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400" smtClean="0"/>
              <a:t>一个计算器模块，他能进行基本的算术运算，另一个是时钟模块，他能显示当前时间</a:t>
            </a:r>
            <a:endParaRPr lang="en-US" altLang="zh-CN" sz="2400" smtClean="0"/>
          </a:p>
          <a:p>
            <a:pPr marL="0" indent="0">
              <a:buFont typeface="Wingdings" pitchFamily="2" charset="2"/>
              <a:buNone/>
            </a:pPr>
            <a:r>
              <a:rPr lang="zh-CN" altLang="en-US" sz="2400" smtClean="0"/>
              <a:t>一个是“订单处理模块”，一个是“库存管理模块”“订单处理模块”处理订单时，需要检查全局的商品的库存量，“库存管理模块”在商品入库和出库时，也需要检查库存量。</a:t>
            </a:r>
            <a:endParaRPr lang="en-US" altLang="zh-CN" sz="2400" smtClean="0"/>
          </a:p>
          <a:p>
            <a:pPr marL="0" indent="0">
              <a:buFont typeface="Wingdings" pitchFamily="2" charset="2"/>
              <a:buNone/>
            </a:pPr>
            <a:r>
              <a:rPr lang="zh-CN" altLang="en-US" sz="2400" smtClean="0"/>
              <a:t>一个是“用户登录模块”，一个是“用户界面模块”，“用户登录模块”负责验证用户的用户名和密码，如果验证成功，“用户界面模块”加载用户个人界面，如果失败，“用户界面模块”显示错误信息。</a:t>
            </a:r>
            <a:endParaRPr lang="en-US" altLang="zh-CN" sz="2400" smtClean="0"/>
          </a:p>
          <a:p>
            <a:pPr marL="0" indent="0">
              <a:buFont typeface="Wingdings" pitchFamily="2" charset="2"/>
              <a:buNone/>
            </a:pPr>
            <a:r>
              <a:rPr lang="zh-CN" altLang="en-US" sz="2400" smtClean="0"/>
              <a:t>一个是“航班搜索模块”，一个是“航班预订模块”，“航班搜索模块”提供航班搜索结果，并将结果传递给“航班预订模块”</a:t>
            </a:r>
            <a:endParaRPr lang="en-US" altLang="zh-CN" sz="2400" smtClean="0"/>
          </a:p>
          <a:p>
            <a:pPr marL="0" indent="0">
              <a:buFont typeface="Wingdings" pitchFamily="2" charset="2"/>
              <a:buNone/>
            </a:pPr>
            <a:r>
              <a:rPr lang="zh-CN" altLang="en-US" sz="2400" smtClean="0"/>
              <a:t>用户首先从“商品搜索模块”中搜索感兴趣的商品，然后通过“商品详情模块”显示用户所选商品的详细信息。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0DFC222-7D93-42B9-8CCC-AFD1487083CE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56325" y="692150"/>
            <a:ext cx="1776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独立耦合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524750" y="19891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公共耦合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043738" y="35004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控制耦合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043738" y="47244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数据耦合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065963" y="55165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数据耦合</a:t>
            </a:r>
          </a:p>
        </p:txBody>
      </p:sp>
    </p:spTree>
    <p:extLst>
      <p:ext uri="{BB962C8B-B14F-4D97-AF65-F5344CB8AC3E}">
        <p14:creationId xmlns:p14="http://schemas.microsoft.com/office/powerpoint/2010/main" val="417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在一个文本编辑器软件中，有一个模块负责处理用户的文本格式化请求。这个模块可能包括以下几个部分：</a:t>
            </a:r>
          </a:p>
          <a:p>
            <a:pPr>
              <a:defRPr/>
            </a:pPr>
            <a:r>
              <a:rPr lang="zh-CN" altLang="en-US" sz="2400" dirty="0" smtClean="0"/>
              <a:t>加粗：将选中的文本加粗。</a:t>
            </a:r>
          </a:p>
          <a:p>
            <a:pPr>
              <a:defRPr/>
            </a:pPr>
            <a:r>
              <a:rPr lang="zh-CN" altLang="en-US" sz="2400" dirty="0" smtClean="0"/>
              <a:t>斜体：将选中的文本变为斜体。</a:t>
            </a:r>
          </a:p>
          <a:p>
            <a:pPr>
              <a:defRPr/>
            </a:pPr>
            <a:r>
              <a:rPr lang="zh-CN" altLang="en-US" sz="2400" dirty="0" smtClean="0"/>
              <a:t>下划线：在选中的文本下方添加下划线。</a:t>
            </a:r>
          </a:p>
          <a:p>
            <a:pPr>
              <a:defRPr/>
            </a:pPr>
            <a:r>
              <a:rPr lang="zh-CN" altLang="en-US" sz="2400" dirty="0" smtClean="0"/>
              <a:t>删除线：在选中的文本上方添加删除线。</a:t>
            </a:r>
          </a:p>
          <a:p>
            <a:pPr>
              <a:defRPr/>
            </a:pPr>
            <a:endParaRPr lang="zh-CN" altLang="en-US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56E9F52-7DFF-4EFB-844F-696DC9A65C3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0964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0063" y="404813"/>
            <a:ext cx="7924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华文仿宋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华文仿宋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华文仿宋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华文仿宋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华文仿宋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华文仿宋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华文仿宋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algn="ctr">
              <a:defRPr/>
            </a:pPr>
            <a:r>
              <a:rPr lang="zh-CN" altLang="en-US" sz="32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逻辑内聚（</a:t>
            </a:r>
            <a:r>
              <a:rPr lang="en-US" altLang="zh-CN" sz="32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Logical Cohesion</a:t>
            </a:r>
            <a:r>
              <a:rPr lang="zh-CN" altLang="en-US" sz="32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32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4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sz="quarter" idx="1"/>
          </p:nvPr>
        </p:nvSpPr>
        <p:spPr>
          <a:xfrm>
            <a:off x="179388" y="188913"/>
            <a:ext cx="8586787" cy="5907087"/>
          </a:xfrm>
        </p:spPr>
        <p:txBody>
          <a:bodyPr/>
          <a:lstStyle/>
          <a:p>
            <a:r>
              <a:rPr lang="zh-CN" altLang="en-US" sz="2400" dirty="0" smtClean="0"/>
              <a:t>一个“报告生成模块” 的任务可以分为三个顺序步骤：收集数据，对数据进行处理和分析，然后生成和输出报告。</a:t>
            </a:r>
          </a:p>
          <a:p>
            <a:r>
              <a:rPr lang="zh-CN" altLang="en-US" sz="2400" dirty="0" smtClean="0"/>
              <a:t>“支付处理模块” 的元素为验证支付信息、扣款、记录支付信息。</a:t>
            </a:r>
            <a:endParaRPr lang="en-US" altLang="zh-CN" sz="2400" dirty="0" smtClean="0"/>
          </a:p>
          <a:p>
            <a:r>
              <a:rPr lang="zh-CN" altLang="en-US" sz="2400" dirty="0" smtClean="0"/>
              <a:t>“用户信息处理模块”的元素为验证用户信息、保存用户信息、更新用户信息</a:t>
            </a:r>
          </a:p>
          <a:p>
            <a:r>
              <a:rPr lang="zh-CN" altLang="en-US" sz="2400" dirty="0" smtClean="0"/>
              <a:t>“日终处理模块” 的所有元素为计算销售总额、生成销售报告、清除临时数据都在同一时间（即一天结束时）进行处理。</a:t>
            </a:r>
          </a:p>
          <a:p>
            <a:r>
              <a:rPr lang="zh-CN" altLang="en-US" sz="2400" dirty="0" smtClean="0"/>
              <a:t>“文档转换模块”的所有元素是 读取</a:t>
            </a:r>
            <a:r>
              <a:rPr lang="en-US" altLang="zh-CN" sz="2400" dirty="0" smtClean="0"/>
              <a:t>Word</a:t>
            </a:r>
            <a:r>
              <a:rPr lang="zh-CN" altLang="en-US" sz="2400" dirty="0" smtClean="0"/>
              <a:t>文档、解析</a:t>
            </a:r>
            <a:r>
              <a:rPr lang="en-US" altLang="zh-CN" sz="2400" dirty="0" smtClean="0"/>
              <a:t>Word</a:t>
            </a:r>
            <a:r>
              <a:rPr lang="zh-CN" altLang="en-US" sz="2400" dirty="0" smtClean="0"/>
              <a:t>文档、转换为</a:t>
            </a:r>
            <a:r>
              <a:rPr lang="en-US" altLang="zh-CN" sz="2400" dirty="0" smtClean="0"/>
              <a:t>PDF</a:t>
            </a:r>
          </a:p>
          <a:p>
            <a:r>
              <a:rPr lang="zh-CN" altLang="en-US" sz="2400" dirty="0" smtClean="0"/>
              <a:t>“客户信息处理模块” 所有元素为验证客户信息、保存客户信息、更新客户信息、查询客户信息</a:t>
            </a:r>
            <a:endParaRPr lang="en-US" altLang="zh-CN" sz="2400" dirty="0" smtClean="0"/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一个模块，接收一个远程传来的信息文件，保存，同时马上打印该文件。</a:t>
            </a:r>
          </a:p>
          <a:p>
            <a:endParaRPr lang="zh-CN" altLang="en-US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0B520C7-E6C3-470C-BFA9-F258FED7788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754938" y="6477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顺序内聚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24750" y="148431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过程内聚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16725" y="2276475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通信内聚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787736" y="319578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时间内聚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965950" y="3789040"/>
            <a:ext cx="141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顺序内聚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979410" y="454126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通信内聚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988646" y="5487987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通信内聚</a:t>
            </a:r>
          </a:p>
        </p:txBody>
      </p:sp>
    </p:spTree>
    <p:extLst>
      <p:ext uri="{BB962C8B-B14F-4D97-AF65-F5344CB8AC3E}">
        <p14:creationId xmlns:p14="http://schemas.microsoft.com/office/powerpoint/2010/main" val="350615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188" y="260350"/>
            <a:ext cx="8154987" cy="583565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sz="2400" dirty="0" smtClean="0"/>
              <a:t>一个模块</a:t>
            </a:r>
            <a:r>
              <a:rPr lang="en-US" altLang="zh-CN" sz="2400" dirty="0" err="1" smtClean="0"/>
              <a:t>UserProfileManager</a:t>
            </a:r>
            <a:r>
              <a:rPr lang="zh-CN" altLang="en-US" sz="2400" dirty="0" smtClean="0"/>
              <a:t>负责管理用户的个人信息。它包含以下功能：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获取用户的基本信息（姓名、年龄、性别）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修改用户的联系方式（邮箱、电话）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更新用户的地址信息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计算用户的积分和等级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这个模块属于哪种内聚类型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400" dirty="0" smtClean="0"/>
          </a:p>
          <a:p>
            <a:pPr>
              <a:defRPr/>
            </a:pPr>
            <a:r>
              <a:rPr lang="zh-CN" altLang="en-US" sz="2400" dirty="0" smtClean="0"/>
              <a:t>一个模块</a:t>
            </a:r>
            <a:r>
              <a:rPr lang="en-US" altLang="zh-CN" sz="2400" dirty="0" err="1" smtClean="0"/>
              <a:t>UtilityFunctions</a:t>
            </a:r>
            <a:r>
              <a:rPr lang="zh-CN" altLang="en-US" sz="2400" dirty="0" smtClean="0"/>
              <a:t>包含了一系列与数据库交互的函数，如：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连接数据库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执行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查询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断开数据库连接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发送电子邮件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格式化日期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这个模块属于哪种内聚类型？</a:t>
            </a:r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AE5B124-DE02-4E2A-8782-6396302EFE4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18837" y="908720"/>
            <a:ext cx="31686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逻辑内聚。</a:t>
            </a:r>
            <a:r>
              <a:rPr lang="zh-CN" altLang="en-US" dirty="0"/>
              <a:t>如果所有这些功能都是为了完成一个完整的“管理用户个人信息”的任务，那么它也可以被认为是</a:t>
            </a:r>
            <a:r>
              <a:rPr lang="zh-CN" altLang="en-US" b="1" dirty="0">
                <a:solidFill>
                  <a:srgbClr val="FF0000"/>
                </a:solidFill>
              </a:rPr>
              <a:t>功能内聚</a:t>
            </a:r>
            <a:r>
              <a:rPr lang="zh-CN" altLang="en-US" dirty="0"/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57925" y="47244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偶然内聚</a:t>
            </a:r>
          </a:p>
        </p:txBody>
      </p:sp>
    </p:spTree>
    <p:extLst>
      <p:ext uri="{BB962C8B-B14F-4D97-AF65-F5344CB8AC3E}">
        <p14:creationId xmlns:p14="http://schemas.microsoft.com/office/powerpoint/2010/main" val="272950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750" y="188913"/>
            <a:ext cx="8226425" cy="59070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2400" dirty="0" smtClean="0"/>
              <a:t>一个模块</a:t>
            </a:r>
            <a:r>
              <a:rPr lang="en-US" altLang="zh-CN" sz="2400" dirty="0" err="1" smtClean="0"/>
              <a:t>PaymentGateway</a:t>
            </a:r>
            <a:r>
              <a:rPr lang="zh-CN" altLang="en-US" sz="2400" dirty="0" smtClean="0"/>
              <a:t>负责处理支付请求。它包含以下功能：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验证支付请求的有效性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调用支付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进行支付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处理支付结果（成功或失败）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更新订单状态和记录支付日志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这个模块属于哪种内聚类型？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一个模块</a:t>
            </a:r>
            <a:r>
              <a:rPr lang="en-US" altLang="zh-CN" sz="2400" dirty="0" err="1" smtClean="0"/>
              <a:t>UserAuthentication</a:t>
            </a:r>
            <a:r>
              <a:rPr lang="zh-CN" altLang="en-US" sz="2400" dirty="0" smtClean="0"/>
              <a:t>负责处理用户登录和认证。它包含以下功能：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检查用户输入的用户名和密码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查询数据库验证用户身份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创建和管理用户的会话（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）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记录登录日志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这个模块属于哪种内聚类型？</a:t>
            </a:r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8594A80-25B4-42AE-A5CF-3FB9060FA06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338888" y="17732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功能内聚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59563" y="47244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功能内聚</a:t>
            </a:r>
          </a:p>
        </p:txBody>
      </p:sp>
    </p:spTree>
    <p:extLst>
      <p:ext uri="{BB962C8B-B14F-4D97-AF65-F5344CB8AC3E}">
        <p14:creationId xmlns:p14="http://schemas.microsoft.com/office/powerpoint/2010/main" val="404579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sz="quarter" idx="1"/>
          </p:nvPr>
        </p:nvSpPr>
        <p:spPr>
          <a:xfrm>
            <a:off x="612775" y="188913"/>
            <a:ext cx="8153400" cy="5907087"/>
          </a:xfrm>
        </p:spPr>
        <p:txBody>
          <a:bodyPr/>
          <a:lstStyle/>
          <a:p>
            <a:r>
              <a:rPr lang="zh-CN" altLang="en-US" sz="2400" smtClean="0"/>
              <a:t>在软件开发中，一个实例可能是两个微服务。一个是负责用户认证的微服务，另一个是负责日志记录的微服务。</a:t>
            </a:r>
            <a:endParaRPr lang="en-US" altLang="zh-CN" sz="2400" smtClean="0"/>
          </a:p>
          <a:p>
            <a:endParaRPr lang="en-US" altLang="zh-CN" sz="2400" smtClean="0"/>
          </a:p>
          <a:p>
            <a:r>
              <a:rPr lang="zh-CN" altLang="en-US" sz="2400" smtClean="0"/>
              <a:t>假设有一个电子商务应用，其中有一个全局的购物车对象。在添加商品到购物车的部分、查看购物车的部分、结账的部分该对象都被被访问和修改。</a:t>
            </a:r>
            <a:endParaRPr lang="en-US" altLang="zh-CN" sz="2400" smtClean="0"/>
          </a:p>
          <a:p>
            <a:endParaRPr lang="zh-CN" altLang="en-US" sz="24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B1353FE-A975-4F43-A6E8-E85C86149D7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10325" y="1052513"/>
            <a:ext cx="1776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独立耦合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948488" y="2276475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公共耦合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738438"/>
            <a:ext cx="3511550" cy="392588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med" len="lg"/>
              </a14:hiddenLine>
            </a:ext>
          </a:extLst>
        </p:spPr>
      </p:pic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571750" y="41195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控制耦合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1813" y="2924175"/>
            <a:ext cx="3733800" cy="376872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med" len="lg"/>
              </a14:hiddenLine>
            </a:ext>
          </a:extLst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591300" y="35004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内容耦合</a:t>
            </a:r>
          </a:p>
        </p:txBody>
      </p:sp>
    </p:spTree>
    <p:extLst>
      <p:ext uri="{BB962C8B-B14F-4D97-AF65-F5344CB8AC3E}">
        <p14:creationId xmlns:p14="http://schemas.microsoft.com/office/powerpoint/2010/main" val="53496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850" y="115888"/>
            <a:ext cx="8569325" cy="59769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2400" dirty="0" smtClean="0"/>
              <a:t>假设有一个电商系统，其中有两个模块：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b="1" dirty="0" smtClean="0"/>
              <a:t>     用户管理模块</a:t>
            </a:r>
            <a:r>
              <a:rPr lang="zh-CN" altLang="en-US" sz="2400" dirty="0" smtClean="0"/>
              <a:t>：负责用户注册、登录、个人信息管理等。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b="1" dirty="0" smtClean="0"/>
              <a:t>     商品搜索模块</a:t>
            </a:r>
            <a:r>
              <a:rPr lang="zh-CN" altLang="en-US" sz="2400" dirty="0" smtClean="0"/>
              <a:t>：允许用户搜索并浏览商品。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从用户需求来看，这两个模块是属于什么耦合类型？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在一个订单处理系统中，有两个模块：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b="1" dirty="0" smtClean="0"/>
              <a:t>    订单创建模块</a:t>
            </a:r>
            <a:r>
              <a:rPr lang="zh-CN" altLang="en-US" sz="2400" dirty="0" smtClean="0"/>
              <a:t>：允许用户创建新的订单。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b="1" dirty="0" smtClean="0"/>
              <a:t>    库存管理模块</a:t>
            </a:r>
            <a:r>
              <a:rPr lang="zh-CN" altLang="en-US" sz="2400" dirty="0" smtClean="0"/>
              <a:t>：负责跟踪和管理商品的库存数量。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当订单创建时，需要直接从库存中扣除相应商品的数量。从用户需求来看，这两个模块属于什么耦合类型？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在一个视频流服务中，有两个模块：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b="1" dirty="0" smtClean="0"/>
              <a:t>    用户认证模块</a:t>
            </a:r>
            <a:r>
              <a:rPr lang="zh-CN" altLang="en-US" sz="2400" dirty="0" smtClean="0"/>
              <a:t>：负责验证用户的身份和权限。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b="1" dirty="0" smtClean="0"/>
              <a:t>    视频播放模块</a:t>
            </a:r>
            <a:r>
              <a:rPr lang="zh-CN" altLang="en-US" sz="2400" dirty="0" smtClean="0"/>
              <a:t>：允许用户播放视频内容。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根据用户需求，只有经过认证的用户才能播放视频。从用户需求来看，这两个模块属于什么耦合类型？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1D8CA77-8E88-44E9-A1BE-2583F8F7FC0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948488" y="960438"/>
            <a:ext cx="1776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独立耦合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127875" y="2349500"/>
            <a:ext cx="141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内容耦合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162800" y="47244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控制耦合</a:t>
            </a:r>
          </a:p>
        </p:txBody>
      </p:sp>
    </p:spTree>
    <p:extLst>
      <p:ext uri="{BB962C8B-B14F-4D97-AF65-F5344CB8AC3E}">
        <p14:creationId xmlns:p14="http://schemas.microsoft.com/office/powerpoint/2010/main" val="138084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775" y="404813"/>
            <a:ext cx="8153400" cy="5691187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/>
              <a:t>在一个在线教育平台上，有两个模块：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b="1" dirty="0" smtClean="0"/>
              <a:t>   课程管理模块</a:t>
            </a:r>
            <a:r>
              <a:rPr lang="zh-CN" altLang="en-US" sz="2400" dirty="0" smtClean="0"/>
              <a:t>：负责添加、编辑和删除课程信息。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b="1" dirty="0" smtClean="0"/>
              <a:t>   学生管理模块</a:t>
            </a:r>
            <a:r>
              <a:rPr lang="zh-CN" altLang="en-US" sz="2400" dirty="0" smtClean="0"/>
              <a:t>：负责添加、编辑和删除学生信息，以及跟踪学生的学习进度。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两个模块都需要访问学生的选课信息。从用户需求来看，这两个模块属于什么耦合类型？</a:t>
            </a:r>
          </a:p>
          <a:p>
            <a:pPr>
              <a:defRPr/>
            </a:pPr>
            <a:r>
              <a:rPr lang="zh-CN" altLang="en-US" sz="2400" dirty="0" smtClean="0"/>
              <a:t>在一个新闻阅读应用中，有两个模块：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b="1" dirty="0" smtClean="0"/>
              <a:t>    新闻列表模块</a:t>
            </a:r>
            <a:r>
              <a:rPr lang="zh-CN" altLang="en-US" sz="2400" dirty="0" smtClean="0"/>
              <a:t>：显示新闻标题和摘要的列表。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b="1" dirty="0" smtClean="0"/>
              <a:t>    新闻详情模块</a:t>
            </a:r>
            <a:r>
              <a:rPr lang="zh-CN" altLang="en-US" sz="2400" dirty="0" smtClean="0"/>
              <a:t>：显示选中新闻的详细内容。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当用户点击新闻列表中的某条新闻时，新闻详情模块会显示该新闻的详细内容。从用户需求来看，这两个模块属于什么耦合类型？</a:t>
            </a:r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ED669B3-20C6-4BBD-8222-F6E33F79C35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981825" y="47625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公共耦合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451725" y="35734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数据耦合</a:t>
            </a:r>
          </a:p>
        </p:txBody>
      </p:sp>
    </p:spTree>
    <p:extLst>
      <p:ext uri="{BB962C8B-B14F-4D97-AF65-F5344CB8AC3E}">
        <p14:creationId xmlns:p14="http://schemas.microsoft.com/office/powerpoint/2010/main" val="31220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zh-CN" altLang="en-US" smtClean="0"/>
              <a:t>顺序内聚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一个图像处理软件中，有一个模块负责图像的预处理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>
              <a:defRPr/>
            </a:pPr>
            <a:r>
              <a:rPr lang="zh-CN" altLang="en-US" sz="2400" dirty="0"/>
              <a:t>图像加载：从磁盘中读取图像文件并加载到内存中。</a:t>
            </a:r>
          </a:p>
          <a:p>
            <a:pPr>
              <a:defRPr/>
            </a:pPr>
            <a:r>
              <a:rPr lang="zh-CN" altLang="en-US" sz="2400" dirty="0"/>
              <a:t>图像解码：对加载到内存中的图像文件进行解码，将其转换为可以进行处理的图像数据。</a:t>
            </a:r>
          </a:p>
          <a:p>
            <a:pPr>
              <a:defRPr/>
            </a:pPr>
            <a:r>
              <a:rPr lang="zh-CN" altLang="en-US" sz="2400" dirty="0"/>
              <a:t>图像缩放：根据用户的需求，对解码后的图像进行缩放，例如将图像的大小调整到特定的分辨率。</a:t>
            </a:r>
          </a:p>
          <a:p>
            <a:pPr>
              <a:defRPr/>
            </a:pPr>
            <a:r>
              <a:rPr lang="zh-CN" altLang="en-US" sz="2400" dirty="0"/>
              <a:t>图像增强：对缩放后的图像进行一些增强处理，例如调整图像的亮度和对比度。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/>
              <a:t>在这个模块中，各个步骤必须按照特定的顺序执行，后一步骤的输入正是前一步骤的</a:t>
            </a:r>
            <a:r>
              <a:rPr lang="zh-CN" altLang="en-US" sz="2400" dirty="0" smtClean="0"/>
              <a:t>输出。</a:t>
            </a: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6B82FAD-43CD-486B-AD40-93CFAEAED7C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7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假设</a:t>
            </a:r>
            <a:r>
              <a:rPr lang="zh-CN" altLang="en-US" sz="2400" dirty="0"/>
              <a:t>有一个报告生成模块，其主要任务是从数据库中获取数据，然后生成各种类型的报告，如</a:t>
            </a:r>
            <a:r>
              <a:rPr lang="en-US" altLang="zh-CN" sz="2400" dirty="0"/>
              <a:t>HTML</a:t>
            </a:r>
            <a:r>
              <a:rPr lang="zh-CN" altLang="en-US" sz="2400" dirty="0"/>
              <a:t>报告、</a:t>
            </a:r>
            <a:r>
              <a:rPr lang="en-US" altLang="zh-CN" sz="2400" dirty="0"/>
              <a:t>PDF</a:t>
            </a:r>
            <a:r>
              <a:rPr lang="zh-CN" altLang="en-US" sz="2400" dirty="0"/>
              <a:t>报告、</a:t>
            </a:r>
            <a:r>
              <a:rPr lang="en-US" altLang="zh-CN" sz="2400" dirty="0"/>
              <a:t>Excel</a:t>
            </a:r>
            <a:r>
              <a:rPr lang="zh-CN" altLang="en-US" sz="2400" dirty="0"/>
              <a:t>报告等。这个模块可能包括以下几个部分：</a:t>
            </a:r>
          </a:p>
          <a:p>
            <a:pPr>
              <a:defRPr/>
            </a:pPr>
            <a:r>
              <a:rPr lang="zh-CN" altLang="en-US" sz="2400" dirty="0"/>
              <a:t>数据获取：从数据库中获取需要生成报告的数据。</a:t>
            </a:r>
          </a:p>
          <a:p>
            <a:pPr>
              <a:defRPr/>
            </a:pPr>
            <a:r>
              <a:rPr lang="en-US" altLang="zh-CN" sz="2400" dirty="0"/>
              <a:t>HTML</a:t>
            </a:r>
            <a:r>
              <a:rPr lang="zh-CN" altLang="en-US" sz="2400" dirty="0"/>
              <a:t>报告生成：使用获取的数据生成</a:t>
            </a:r>
            <a:r>
              <a:rPr lang="en-US" altLang="zh-CN" sz="2400" dirty="0"/>
              <a:t>HTML</a:t>
            </a:r>
            <a:r>
              <a:rPr lang="zh-CN" altLang="en-US" sz="2400" dirty="0"/>
              <a:t>格式的报告。</a:t>
            </a:r>
          </a:p>
          <a:p>
            <a:pPr>
              <a:defRPr/>
            </a:pPr>
            <a:r>
              <a:rPr lang="en-US" altLang="zh-CN" sz="2400" dirty="0"/>
              <a:t>PDF</a:t>
            </a:r>
            <a:r>
              <a:rPr lang="zh-CN" altLang="en-US" sz="2400" dirty="0"/>
              <a:t>报告生成：使用获取的数据生成</a:t>
            </a:r>
            <a:r>
              <a:rPr lang="en-US" altLang="zh-CN" sz="2400" dirty="0"/>
              <a:t>PDF</a:t>
            </a:r>
            <a:r>
              <a:rPr lang="zh-CN" altLang="en-US" sz="2400" dirty="0"/>
              <a:t>格式的报告。</a:t>
            </a:r>
          </a:p>
          <a:p>
            <a:pPr>
              <a:defRPr/>
            </a:pPr>
            <a:r>
              <a:rPr lang="en-US" altLang="zh-CN" sz="2400" dirty="0"/>
              <a:t>Excel</a:t>
            </a:r>
            <a:r>
              <a:rPr lang="zh-CN" altLang="en-US" sz="2400" dirty="0"/>
              <a:t>报告生成：使用获取的数据生成</a:t>
            </a:r>
            <a:r>
              <a:rPr lang="en-US" altLang="zh-CN" sz="2400" dirty="0"/>
              <a:t>Excel</a:t>
            </a:r>
            <a:r>
              <a:rPr lang="zh-CN" altLang="en-US" sz="2400" dirty="0"/>
              <a:t>格式的报告。</a:t>
            </a:r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92753CA-DC4C-4517-8624-50DC031A712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7850" y="436563"/>
            <a:ext cx="7924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华文仿宋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华文仿宋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华文仿宋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华文仿宋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华文仿宋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华文仿宋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华文仿宋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algn="ctr">
              <a:defRPr/>
            </a:pPr>
            <a:r>
              <a:rPr lang="zh-CN" altLang="en-US" sz="32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通信内聚</a:t>
            </a:r>
            <a:r>
              <a:rPr lang="en-US" altLang="zh-CN" sz="32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(Communication Cohesion)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8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sz="quarter" idx="4294967295"/>
          </p:nvPr>
        </p:nvSpPr>
        <p:spPr>
          <a:xfrm>
            <a:off x="971550" y="1844675"/>
            <a:ext cx="77041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假设有一个按给出的生日计算雇员年龄、退休时间的子程序，如果它是利用所计算的年龄来确定雇员将要退休的时间。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如果它是分别计算年龄和退休时间的，但使用相同生日数据。</a:t>
            </a:r>
          </a:p>
          <a:p>
            <a:pPr>
              <a:lnSpc>
                <a:spcPct val="150000"/>
              </a:lnSpc>
              <a:defRPr/>
            </a:pPr>
            <a:endParaRPr lang="zh-CN" altLang="en-US" sz="28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508625" y="3357563"/>
            <a:ext cx="1414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宋体" pitchFamily="2" charset="-122"/>
              </a:rPr>
              <a:t>顺序内聚</a:t>
            </a:r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478463" y="47672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宋体" pitchFamily="2" charset="-122"/>
              </a:rPr>
              <a:t>通信内聚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280400" cy="478155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假设</a:t>
            </a:r>
            <a:r>
              <a:rPr lang="zh-CN" altLang="en-US" sz="2400" dirty="0"/>
              <a:t>有一个</a:t>
            </a:r>
            <a:r>
              <a:rPr lang="en-US" altLang="zh-CN" sz="2400" dirty="0"/>
              <a:t>ATM</a:t>
            </a:r>
            <a:r>
              <a:rPr lang="zh-CN" altLang="en-US" sz="2400" dirty="0"/>
              <a:t>机的软件模块，负责处理用户的取款操作。这个模块可能包括以下步骤：</a:t>
            </a:r>
          </a:p>
          <a:p>
            <a:pPr>
              <a:defRPr/>
            </a:pPr>
            <a:r>
              <a:rPr lang="zh-CN" altLang="en-US" sz="2400" dirty="0"/>
              <a:t>验证用户输入的密码是否正确。</a:t>
            </a:r>
          </a:p>
          <a:p>
            <a:pPr>
              <a:defRPr/>
            </a:pPr>
            <a:r>
              <a:rPr lang="zh-CN" altLang="en-US" sz="2400" dirty="0"/>
              <a:t>如果密码正确，询问用户取款金额。</a:t>
            </a:r>
          </a:p>
          <a:p>
            <a:pPr>
              <a:defRPr/>
            </a:pPr>
            <a:r>
              <a:rPr lang="zh-CN" altLang="en-US" sz="2400" dirty="0"/>
              <a:t>检查用户账户余额是否足够。</a:t>
            </a:r>
          </a:p>
          <a:p>
            <a:pPr>
              <a:defRPr/>
            </a:pPr>
            <a:r>
              <a:rPr lang="zh-CN" altLang="en-US" sz="2400" dirty="0"/>
              <a:t>如果余额足够，从用户账户中扣除相应的金额。</a:t>
            </a:r>
          </a:p>
          <a:p>
            <a:pPr>
              <a:defRPr/>
            </a:pPr>
            <a:r>
              <a:rPr lang="zh-CN" altLang="en-US" sz="2400" dirty="0"/>
              <a:t>发放现金给用户。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/>
              <a:t>这个模块的各个部分形成一个控制过程，按照特定的顺序执行。并且必须在同一个控制结构中，因为每一步的执行都取决于前一步的结果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501F6DF-9205-486B-989E-CD1F667ED0E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0350"/>
            <a:ext cx="7924800" cy="720725"/>
          </a:xfrm>
        </p:spPr>
        <p:txBody>
          <a:bodyPr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过程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内聚（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Procedural Cohesion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1339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zh-CN" altLang="en-US" smtClean="0"/>
              <a:t>时间内聚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一个日常任务调度系统中，有一个模块负责每天早上</a:t>
            </a:r>
            <a:r>
              <a:rPr lang="en-US" altLang="zh-CN" sz="2400" dirty="0"/>
              <a:t>8</a:t>
            </a:r>
            <a:r>
              <a:rPr lang="zh-CN" altLang="en-US" sz="2400" dirty="0"/>
              <a:t>点执行一系列任务，包括检查新邮件、更新系统、备份数据等。这个模块可能包括以下几个部分：</a:t>
            </a:r>
          </a:p>
          <a:p>
            <a:pPr>
              <a:defRPr/>
            </a:pPr>
            <a:r>
              <a:rPr lang="zh-CN" altLang="en-US" sz="2400" dirty="0"/>
              <a:t>检查新邮件：连接到邮件服务器，检查是否有新邮件。</a:t>
            </a:r>
          </a:p>
          <a:p>
            <a:pPr>
              <a:defRPr/>
            </a:pPr>
            <a:r>
              <a:rPr lang="zh-CN" altLang="en-US" sz="2400" dirty="0"/>
              <a:t>更新系统：连接到更新服务器，检查是否有系统更新，如果有则下载并安装。</a:t>
            </a:r>
          </a:p>
          <a:p>
            <a:pPr>
              <a:defRPr/>
            </a:pPr>
            <a:r>
              <a:rPr lang="zh-CN" altLang="en-US" sz="2400" dirty="0"/>
              <a:t>备份数据：将重要数据备份到另一个安全的地方。</a:t>
            </a:r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4D68696-DF75-4777-AC3F-3A44D18E407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1719</Words>
  <Application>Microsoft Office PowerPoint</Application>
  <PresentationFormat>全屏显示(4:3)</PresentationFormat>
  <Paragraphs>140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顺序内聚</vt:lpstr>
      <vt:lpstr>PowerPoint 演示文稿</vt:lpstr>
      <vt:lpstr>PowerPoint 演示文稿</vt:lpstr>
      <vt:lpstr>过程内聚（Procedural Cohesion）</vt:lpstr>
      <vt:lpstr>时间内聚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1</cp:revision>
  <dcterms:created xsi:type="dcterms:W3CDTF">2024-05-26T14:29:03Z</dcterms:created>
  <dcterms:modified xsi:type="dcterms:W3CDTF">2024-05-26T14:30:53Z</dcterms:modified>
</cp:coreProperties>
</file>