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28530F-35C3-40F3-862C-CB3BEDF78350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5C622B-3E0E-413B-A257-8888DEFE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需求层次划分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业务需求</a:t>
            </a:r>
            <a:endParaRPr lang="en-US" altLang="zh-CN" dirty="0" smtClean="0"/>
          </a:p>
          <a:p>
            <a:r>
              <a:rPr lang="zh-CN" altLang="en-US" dirty="0" smtClean="0"/>
              <a:t>用户需求</a:t>
            </a:r>
            <a:endParaRPr lang="en-US" altLang="zh-CN" dirty="0" smtClean="0"/>
          </a:p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r>
              <a:rPr lang="zh-CN" altLang="en-US" dirty="0" smtClean="0"/>
              <a:t>软件需求规格说明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5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716574" y="620714"/>
            <a:ext cx="7710854" cy="2833687"/>
          </a:xfrm>
        </p:spPr>
        <p:txBody>
          <a:bodyPr>
            <a:noAutofit/>
          </a:bodyPr>
          <a:lstStyle/>
          <a:p>
            <a:pPr marL="0">
              <a:spcBef>
                <a:spcPct val="0"/>
              </a:spcBef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在系统使用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个月后，销售人员进行销售处理的工作效率应该提高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收银员可以使用系统完成销售处理。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在收银员请求计算已输入商品的总价时，系统应根据规则</a:t>
            </a:r>
            <a:r>
              <a:rPr lang="en-US" altLang="zh-CN" sz="2400" dirty="0" smtClean="0"/>
              <a:t>Rule1</a:t>
            </a:r>
            <a:r>
              <a:rPr lang="zh-CN" altLang="en-US" sz="2400" dirty="0" smtClean="0"/>
              <a:t>计算总价并显示。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发展会员，提高顾客回头率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帮助收银员处理销售与退货任务。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收银员可以使用系统为顾客打印收据</a:t>
            </a:r>
            <a:endParaRPr lang="en-US" altLang="zh-CN" sz="2400" dirty="0" smtClean="0"/>
          </a:p>
          <a:p>
            <a:pPr marL="0">
              <a:spcBef>
                <a:spcPct val="0"/>
              </a:spcBef>
            </a:pPr>
            <a:r>
              <a:rPr lang="en-US" altLang="zh-CN" sz="2400" dirty="0" smtClean="0"/>
              <a:t>7.</a:t>
            </a:r>
            <a:r>
              <a:rPr lang="zh-CN" altLang="en-US" sz="2400" dirty="0" smtClean="0"/>
              <a:t>在显示商品信息</a:t>
            </a:r>
            <a:r>
              <a:rPr lang="en-US" altLang="zh-CN" sz="2400" dirty="0" smtClean="0"/>
              <a:t>0.5s</a:t>
            </a:r>
            <a:r>
              <a:rPr lang="zh-CN" altLang="en-US" sz="2400" dirty="0" smtClean="0"/>
              <a:t>后，系统显示已输入商品列表，并将新输入商品列表添加到列表中。</a:t>
            </a: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DBFC47-9825-4D67-9A1D-18FC1BF80371}" type="slidenum">
              <a:rPr lang="zh-CN" altLang="en-US" smtClean="0">
                <a:solidFill>
                  <a:schemeClr val="tx2"/>
                </a:solidFill>
                <a:latin typeface="Rage Italic" pitchFamily="66" charset="0"/>
              </a:rPr>
              <a:pPr eaLnBrk="1" hangingPunct="1"/>
              <a:t>2</a:t>
            </a:fld>
            <a:endParaRPr lang="zh-CN" altLang="en-US" smtClean="0">
              <a:solidFill>
                <a:schemeClr val="tx2"/>
              </a:solidFill>
              <a:latin typeface="Rage Italic" pitchFamily="66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059724" y="4724401"/>
            <a:ext cx="521168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ea typeface="微软雅黑" pitchFamily="34" charset="-122"/>
              </a:rPr>
              <a:t>以上分别属于哪个层次的需求？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4868864"/>
            <a:ext cx="8802410" cy="13726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ea typeface="微软雅黑" pitchFamily="34" charset="-122"/>
              </a:rPr>
              <a:t>讨论总结：</a:t>
            </a:r>
            <a:endParaRPr lang="en-US" altLang="zh-CN" sz="3200" dirty="0">
              <a:solidFill>
                <a:srgbClr val="FF0000"/>
              </a:solidFill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ea typeface="微软雅黑" pitchFamily="34" charset="-122"/>
              </a:rPr>
              <a:t>给定一个需求如何判断其属于哪个层次的需求。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9599" y="980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业务需求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0276" y="1403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953" y="21235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功能需求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441" y="24115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业务需求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0953" y="26996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0348" y="32036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723" y="39957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软件需求规格说明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78" y="692696"/>
            <a:ext cx="7178644" cy="51845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一家在线零售公司希望开发一个电子商务网站，以扩大其在线销售渠道，提高销售额，并为客户提供更好的购物体验。</a:t>
            </a:r>
            <a:endParaRPr lang="en-US" altLang="zh-CN" dirty="0" smtClean="0"/>
          </a:p>
          <a:p>
            <a:r>
              <a:rPr lang="zh-CN" altLang="en-US" dirty="0" smtClean="0"/>
              <a:t>客户（在线购物者）希望能够在电子商务网站上浏览商品，将商品添加到购物车，进行结账，并使用信用卡或第三方支付平台完成支付。</a:t>
            </a:r>
            <a:endParaRPr lang="en-US" altLang="zh-CN" dirty="0" smtClean="0"/>
          </a:p>
          <a:p>
            <a:r>
              <a:rPr lang="zh-CN" altLang="en-US" dirty="0" smtClean="0"/>
              <a:t>电子商务网站需要实现商品展示功能，允许用户搜索商品、查看商品详情、添加商品到购物车，并支持用户结账时选择支付方式（如信用卡、第三方支付平台）。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医生需要能够在电子病历系统中快速查找和更新患者的医疗记录，包括诊断、治疗计划、药物处方等。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4324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业务需求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4316" y="26996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5839" y="42210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功能需求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4534" y="54452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209" y="692697"/>
            <a:ext cx="7311582" cy="503024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电子商务网站应提供一个直观的用户界面，允许用户轻松浏览和搜索商品。网站应展示商品的详细信息，包括名称、价格、描述、库存状态等。用户可以将商品添加到购物车，并在结账时查看购物车内商品的总价和数量。网站应支持多种支付方式，并在用户支付成功后生成订单确认信息。网站应保证用户数据的安全性，包括加密存储敏感信息（如信用卡号）和采取适当的安全措施以防止未经授权的访问。</a:t>
            </a:r>
            <a:endParaRPr lang="en-US" altLang="zh-CN" sz="2400" dirty="0" smtClean="0"/>
          </a:p>
          <a:p>
            <a:r>
              <a:rPr lang="zh-CN" altLang="en-US" sz="2400" dirty="0" smtClean="0"/>
              <a:t>一家医疗机构计划开发一个电子病历系统，以提高医疗记录的管理效率，减少医疗错误，并满足医疗法规的要求。</a:t>
            </a:r>
            <a:endParaRPr lang="en-US" altLang="zh-CN" sz="2400" dirty="0" smtClean="0"/>
          </a:p>
          <a:p>
            <a:r>
              <a:rPr lang="zh-CN" altLang="en-US" sz="2400" dirty="0" smtClean="0"/>
              <a:t>电子病历系统应提供患者信息录入功能，支持医生输入患者的诊断结果、治疗计划、药物处方等信息，并能够生成详细的医疗报告。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34317" y="37077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软件需求规格说明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723" y="48598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业务需求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723" y="60840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功能需求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209" y="764705"/>
            <a:ext cx="7311582" cy="54005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一家航空公司希望建立一个新的订票系统，以提高客户满意度，减少电话预订的等待时间，并增加在线预订的比例。</a:t>
            </a:r>
            <a:endParaRPr lang="en-US" altLang="zh-CN" dirty="0" smtClean="0"/>
          </a:p>
          <a:p>
            <a:r>
              <a:rPr lang="zh-CN" altLang="en-US" dirty="0" smtClean="0"/>
              <a:t>乘客需要能够在订票系统上搜索航班、选择座位、支付票款，并收到航班状态更新和确认邮件。</a:t>
            </a:r>
            <a:endParaRPr lang="en-US" altLang="zh-CN" dirty="0" smtClean="0"/>
          </a:p>
          <a:p>
            <a:r>
              <a:rPr lang="zh-CN" altLang="en-US" dirty="0" smtClean="0"/>
              <a:t>订票系统应支持多平台访问（如网页、手机应用），提供航班搜索、座位选择、票款支付等功能，并能够发送航班状态更新和确认邮件给用户。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7563" y="17635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业务需求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5414" y="3059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5414" y="48598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功能需求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741" y="764705"/>
            <a:ext cx="7444519" cy="5400599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 smtClean="0"/>
              <a:t>电子病历系统应有一个易于使用的用户界面，允许医生通过患者姓名、</a:t>
            </a:r>
            <a:r>
              <a:rPr lang="en-US" altLang="zh-CN" sz="2200" dirty="0" smtClean="0"/>
              <a:t>ID</a:t>
            </a:r>
            <a:r>
              <a:rPr lang="zh-CN" altLang="en-US" sz="2200" dirty="0" smtClean="0"/>
              <a:t>或其他关键字搜索患者记录。系统应支持多种数据输入方式（如键盘输入、扫描上传），并能自动保存和备份患者记录。系统应提供权限管理功能，确保只有授权的医生才能访问和修改患者记录。系统应支持生成详细的医疗报告，并能以</a:t>
            </a:r>
            <a:r>
              <a:rPr lang="en-US" altLang="zh-CN" sz="2200" dirty="0" smtClean="0"/>
              <a:t>PDF</a:t>
            </a:r>
            <a:r>
              <a:rPr lang="zh-CN" altLang="en-US" sz="2200" dirty="0" smtClean="0"/>
              <a:t>或其他格式导出。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订票系统应提供一个直观的航班搜索界面，允许用户根据出发地、目的地、日期等条件搜索航班。系统应提供航班详情页面，展示航班的起飞时间、降落时间、机型、座位图等信息。用户应能够在航班详情页面选择座位，并输入乘客信息和联系方式进行预订。系统应支持多种支付方式（如信用卡、借记卡、第三方支付平台），并能生成支付确认页面和订单号。系统应能自动发送航班状态更新和确认邮件给用户，并提供客服联系方式以便用户咨询和投诉。</a:t>
            </a:r>
          </a:p>
          <a:p>
            <a:endParaRPr lang="zh-CN" altLang="en-US" sz="2200" dirty="0" smtClean="0"/>
          </a:p>
          <a:p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167255" y="269962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软件需求规格说明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9728" y="593998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软件需求规格说明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需求类型划分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r>
              <a:rPr lang="zh-CN" altLang="en-US" dirty="0" smtClean="0"/>
              <a:t>性能需求：速度、容量、吞吐量、负载、实时性</a:t>
            </a:r>
            <a:endParaRPr lang="en-US" altLang="zh-CN" dirty="0" smtClean="0"/>
          </a:p>
          <a:p>
            <a:r>
              <a:rPr lang="zh-CN" altLang="en-US" dirty="0"/>
              <a:t>质量</a:t>
            </a:r>
            <a:r>
              <a:rPr lang="zh-CN" altLang="en-US" dirty="0" smtClean="0"/>
              <a:t>属性：功能性（安全性）、可靠性、易用性、效率、可维护性、可移植性</a:t>
            </a:r>
            <a:endParaRPr lang="en-US" altLang="zh-CN" dirty="0" smtClean="0"/>
          </a:p>
          <a:p>
            <a:r>
              <a:rPr lang="zh-CN" altLang="en-US" dirty="0" smtClean="0"/>
              <a:t>对外接口</a:t>
            </a:r>
            <a:endParaRPr lang="en-US" altLang="zh-CN" dirty="0" smtClean="0"/>
          </a:p>
          <a:p>
            <a:r>
              <a:rPr lang="zh-CN" altLang="en-US" dirty="0"/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11449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070" y="584200"/>
            <a:ext cx="7600950" cy="32400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系统应该能够存储至少</a:t>
            </a:r>
            <a:r>
              <a:rPr lang="en-US" altLang="zh-CN" dirty="0"/>
              <a:t>10</a:t>
            </a:r>
            <a:r>
              <a:rPr lang="zh-CN" altLang="en-US" dirty="0"/>
              <a:t>万条销售记录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所有的用户查询都必须在</a:t>
            </a:r>
            <a:r>
              <a:rPr lang="en-US" altLang="zh-CN" dirty="0" smtClean="0"/>
              <a:t>10s</a:t>
            </a:r>
            <a:r>
              <a:rPr lang="zh-CN" altLang="en-US" dirty="0" smtClean="0"/>
              <a:t>内完成。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监测病人异常后，监控器必须在</a:t>
            </a:r>
            <a:r>
              <a:rPr lang="en-US" altLang="zh-CN" dirty="0" smtClean="0"/>
              <a:t>0.5s</a:t>
            </a:r>
            <a:r>
              <a:rPr lang="zh-CN" altLang="en-US" dirty="0" smtClean="0"/>
              <a:t>内发出警报。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系统</a:t>
            </a:r>
            <a:r>
              <a:rPr lang="zh-CN" altLang="en-US" dirty="0"/>
              <a:t>应该允许</a:t>
            </a:r>
            <a:r>
              <a:rPr lang="en-US" altLang="zh-CN" dirty="0"/>
              <a:t>200</a:t>
            </a:r>
            <a:r>
              <a:rPr lang="zh-CN" altLang="en-US" dirty="0"/>
              <a:t>个用户同时进行正常的工作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解释器每分钟应该至少解析</a:t>
            </a:r>
            <a:r>
              <a:rPr lang="en-US" altLang="zh-CN" dirty="0"/>
              <a:t>50000</a:t>
            </a:r>
            <a:r>
              <a:rPr lang="zh-CN" altLang="en-US" dirty="0"/>
              <a:t>条没有错误的语句。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AB61797-1876-414B-B468-A40192AAE5A7}" type="slidenum">
              <a:rPr lang="zh-CN" altLang="en-US" smtClean="0">
                <a:solidFill>
                  <a:schemeClr val="tx2"/>
                </a:solidFill>
                <a:latin typeface="Rage Italic" pitchFamily="66" charset="0"/>
              </a:rPr>
              <a:pPr eaLnBrk="1" hangingPunct="1"/>
              <a:t>8</a:t>
            </a:fld>
            <a:endParaRPr lang="zh-CN" altLang="en-US" smtClean="0">
              <a:solidFill>
                <a:schemeClr val="tx2"/>
              </a:solidFill>
              <a:latin typeface="Rage Italic" pitchFamily="66" charset="0"/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979736" y="4437064"/>
            <a:ext cx="428835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>
                <a:ea typeface="微软雅黑" pitchFamily="34" charset="-122"/>
              </a:rPr>
              <a:t>属于哪一种性能需求？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90289" y="549275"/>
            <a:ext cx="80021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</a:rPr>
              <a:t>容量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99689" y="1270000"/>
            <a:ext cx="80021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</a:rPr>
              <a:t>速度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4484" y="1809750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实时性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88205" y="2348880"/>
            <a:ext cx="80021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负载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05651" y="3429000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吞吐量</a:t>
            </a:r>
          </a:p>
        </p:txBody>
      </p:sp>
    </p:spTree>
    <p:extLst>
      <p:ext uri="{BB962C8B-B14F-4D97-AF65-F5344CB8AC3E}">
        <p14:creationId xmlns:p14="http://schemas.microsoft.com/office/powerpoint/2010/main" val="3840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395536" y="692150"/>
            <a:ext cx="7927849" cy="50307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发生故障重新连接后，分店子系统可以继续之前的工作。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服务器能够在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人月内从</a:t>
            </a:r>
            <a:r>
              <a:rPr lang="en-US" altLang="zh-CN" dirty="0" smtClean="0"/>
              <a:t>windows7</a:t>
            </a:r>
            <a:r>
              <a:rPr lang="zh-CN" altLang="en-US" dirty="0" smtClean="0"/>
              <a:t>转换到</a:t>
            </a:r>
            <a:r>
              <a:rPr lang="en-US" altLang="zh-CN" dirty="0" err="1" smtClean="0"/>
              <a:t>solaris</a:t>
            </a:r>
            <a:r>
              <a:rPr lang="en-US" altLang="zh-CN" dirty="0" smtClean="0"/>
              <a:t> 10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如果系统要增加新的特价类型，要能够从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人月内完成。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收银员只能查看，不能修改、删除会员信息。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使用系统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个月的收银员进行销售处理的效率要达到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件商品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在进行数据的下载或上传中，如果网络出现故障，系统不能出现故障。</a:t>
            </a:r>
            <a:endParaRPr lang="en-US" altLang="zh-CN" dirty="0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275C6F1-D7D7-4180-BF47-0C025916E77E}" type="slidenum">
              <a:rPr lang="zh-CN" altLang="en-US" smtClean="0">
                <a:solidFill>
                  <a:schemeClr val="tx2"/>
                </a:solidFill>
                <a:latin typeface="Rage Italic" pitchFamily="66" charset="0"/>
              </a:rPr>
              <a:pPr eaLnBrk="1" hangingPunct="1"/>
              <a:t>9</a:t>
            </a:fld>
            <a:endParaRPr lang="zh-CN" altLang="en-US" smtClean="0">
              <a:solidFill>
                <a:schemeClr val="tx2"/>
              </a:solidFill>
              <a:latin typeface="Rage Italic" pitchFamily="66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4312" y="5516563"/>
            <a:ext cx="428835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ea typeface="微软雅黑" pitchFamily="34" charset="-122"/>
              </a:rPr>
              <a:t>属于哪一</a:t>
            </a:r>
            <a:r>
              <a:rPr lang="zh-CN" altLang="en-US" sz="3200" dirty="0" smtClean="0">
                <a:ea typeface="微软雅黑" pitchFamily="34" charset="-122"/>
              </a:rPr>
              <a:t>种质量属性？</a:t>
            </a:r>
            <a:endParaRPr lang="zh-CN" altLang="en-US" sz="3200" dirty="0"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0047" y="1035050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可靠性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09946" y="1831975"/>
            <a:ext cx="141577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可移植性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58354" y="2564904"/>
            <a:ext cx="141577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可维护性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784484" y="3000552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ea typeface="微软雅黑" pitchFamily="34" charset="-122"/>
              </a:rPr>
              <a:t>功能性</a:t>
            </a:r>
            <a:endParaRPr lang="zh-CN" altLang="en-US" sz="2400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00496" y="3861048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易用性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82132" y="5230020"/>
            <a:ext cx="11079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164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1033</Words>
  <Application>Microsoft Office PowerPoint</Application>
  <PresentationFormat>全屏显示(4:3)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顶峰</vt:lpstr>
      <vt:lpstr>需求层次划分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需求类型划分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需求层次划分</dc:title>
  <dc:creator>zhang</dc:creator>
  <cp:lastModifiedBy>zhang</cp:lastModifiedBy>
  <cp:revision>1</cp:revision>
  <dcterms:created xsi:type="dcterms:W3CDTF">2024-05-12T12:38:07Z</dcterms:created>
  <dcterms:modified xsi:type="dcterms:W3CDTF">2024-05-12T12:42:13Z</dcterms:modified>
</cp:coreProperties>
</file>