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77" r:id="rId6"/>
    <p:sldId id="291" r:id="rId7"/>
    <p:sldId id="319" r:id="rId8"/>
    <p:sldId id="320" r:id="rId9"/>
    <p:sldId id="259" r:id="rId10"/>
    <p:sldId id="278" r:id="rId11"/>
    <p:sldId id="306" r:id="rId12"/>
    <p:sldId id="321" r:id="rId13"/>
    <p:sldId id="281" r:id="rId14"/>
    <p:sldId id="282" r:id="rId15"/>
    <p:sldId id="307" r:id="rId16"/>
    <p:sldId id="308" r:id="rId17"/>
    <p:sldId id="345" r:id="rId18"/>
    <p:sldId id="284" r:id="rId19"/>
    <p:sldId id="285" r:id="rId20"/>
    <p:sldId id="286" r:id="rId21"/>
    <p:sldId id="287" r:id="rId22"/>
    <p:sldId id="288" r:id="rId23"/>
    <p:sldId id="337" r:id="rId24"/>
    <p:sldId id="289" r:id="rId25"/>
    <p:sldId id="290" r:id="rId26"/>
    <p:sldId id="356" r:id="rId27"/>
    <p:sldId id="359" r:id="rId28"/>
    <p:sldId id="357" r:id="rId29"/>
    <p:sldId id="358" r:id="rId30"/>
    <p:sldId id="26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9" autoAdjust="0"/>
    <p:restoredTop sz="93692"/>
  </p:normalViewPr>
  <p:slideViewPr>
    <p:cSldViewPr snapToGrid="0" snapToObjects="1">
      <p:cViewPr varScale="1">
        <p:scale>
          <a:sx n="67" d="100"/>
          <a:sy n="67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microsoft.com/office/2007/relationships/hdphoto" Target="../media/image10.wdp"/><Relationship Id="rId4" Type="http://schemas.openxmlformats.org/officeDocument/2006/relationships/image" Target="../media/image9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microsoft.com/office/2007/relationships/hdphoto" Target="../media/image10.wdp"/><Relationship Id="rId6" Type="http://schemas.openxmlformats.org/officeDocument/2006/relationships/image" Target="../media/image9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3.png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/>
          <p:cNvSpPr/>
          <p:nvPr userDrawn="1"/>
        </p:nvSpPr>
        <p:spPr>
          <a:xfrm rot="16200000">
            <a:off x="941786" y="23473"/>
            <a:ext cx="1857805" cy="1810856"/>
          </a:xfrm>
          <a:custGeom>
            <a:avLst/>
            <a:gdLst/>
            <a:ahLst/>
            <a:cxnLst/>
            <a:rect l="l" t="t" r="r" b="b"/>
            <a:pathLst>
              <a:path w="2857638" h="1799012">
                <a:moveTo>
                  <a:pt x="0" y="0"/>
                </a:moveTo>
                <a:lnTo>
                  <a:pt x="1084844" y="0"/>
                </a:lnTo>
                <a:lnTo>
                  <a:pt x="1181991" y="0"/>
                </a:lnTo>
                <a:lnTo>
                  <a:pt x="2857638" y="0"/>
                </a:lnTo>
                <a:lnTo>
                  <a:pt x="2857638" y="1799012"/>
                </a:lnTo>
                <a:lnTo>
                  <a:pt x="1181991" y="1799012"/>
                </a:lnTo>
                <a:lnTo>
                  <a:pt x="1084844" y="1799012"/>
                </a:lnTo>
                <a:lnTo>
                  <a:pt x="0" y="1799012"/>
                </a:lnTo>
                <a:lnTo>
                  <a:pt x="643722" y="899506"/>
                </a:lnTo>
                <a:close/>
              </a:path>
            </a:pathLst>
          </a:custGeom>
          <a:solidFill>
            <a:srgbClr val="000000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06761" y="279400"/>
            <a:ext cx="60959" cy="6495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894280"/>
            <a:ext cx="101981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8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BUSINESS PLAN</a:t>
            </a:r>
            <a:endParaRPr lang="en-US" altLang="zh-CN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294062" y="3979469"/>
            <a:ext cx="8428038" cy="132343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8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项目策划</a:t>
            </a:r>
            <a:endParaRPr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367720" y="219429"/>
            <a:ext cx="1096080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LOGO</a:t>
            </a:r>
            <a:endParaRPr lang="en-US" altLang="zh-CN" dirty="0"/>
          </a:p>
          <a:p>
            <a:pPr lvl="0"/>
            <a:r>
              <a:rPr lang="en-US" altLang="zh-CN" dirty="0"/>
              <a:t>HERE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宋体" panose="02010600030101010101" pitchFamily="2" charset="-122"/>
                <a:cs typeface="Segoe UI Light" panose="020B0502040204020203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宋体" panose="02010600030101010101" pitchFamily="2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一键调整模板颜色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选择“设计”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“变体”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“颜色”；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选择你喜欢的颜色搭配，模板一秒调整为你选颜色。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随时添加模板样式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选择“开始”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“新建幻灯片”；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选择你需要的页面，如封面页，目录页，副标题页，内容页等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6"/>
          <p:cNvCxnSpPr/>
          <p:nvPr userDrawn="1"/>
        </p:nvCxnSpPr>
        <p:spPr>
          <a:xfrm>
            <a:off x="7269410" y="1455212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10"/>
          <p:cNvCxnSpPr/>
          <p:nvPr userDrawn="1"/>
        </p:nvCxnSpPr>
        <p:spPr>
          <a:xfrm>
            <a:off x="7269410" y="2588771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4"/>
          <p:cNvCxnSpPr/>
          <p:nvPr userDrawn="1"/>
        </p:nvCxnSpPr>
        <p:spPr>
          <a:xfrm>
            <a:off x="7269410" y="3674577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6088814" y="1238053"/>
            <a:ext cx="159207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6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81225" y="460069"/>
            <a:ext cx="5084575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  <a:endParaRPr lang="en-US" altLang="zh-CN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523613" y="1569298"/>
            <a:ext cx="3868287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市场分析</a:t>
            </a:r>
            <a:endParaRPr lang="zh-CN" altLang="en-US" dirty="0"/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088814" y="2354075"/>
            <a:ext cx="159207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6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7523613" y="2685320"/>
            <a:ext cx="3868287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市场分析</a:t>
            </a:r>
            <a:endParaRPr lang="zh-CN" altLang="en-US" dirty="0"/>
          </a:p>
        </p:txBody>
      </p:sp>
      <p:sp>
        <p:nvSpPr>
          <p:cNvPr id="25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6088814" y="3470097"/>
            <a:ext cx="159207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6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7523613" y="3801342"/>
            <a:ext cx="3868287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市场分析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6"/>
          <p:cNvCxnSpPr/>
          <p:nvPr userDrawn="1"/>
        </p:nvCxnSpPr>
        <p:spPr>
          <a:xfrm>
            <a:off x="7269410" y="1455212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10"/>
          <p:cNvCxnSpPr/>
          <p:nvPr userDrawn="1"/>
        </p:nvCxnSpPr>
        <p:spPr>
          <a:xfrm>
            <a:off x="7269410" y="2588771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4"/>
          <p:cNvCxnSpPr/>
          <p:nvPr userDrawn="1"/>
        </p:nvCxnSpPr>
        <p:spPr>
          <a:xfrm>
            <a:off x="7269410" y="3674577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8"/>
          <p:cNvCxnSpPr/>
          <p:nvPr userDrawn="1"/>
        </p:nvCxnSpPr>
        <p:spPr>
          <a:xfrm>
            <a:off x="7269410" y="4811184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6088814" y="1238053"/>
            <a:ext cx="159207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6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81225" y="460069"/>
            <a:ext cx="5084575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  <a:endParaRPr lang="en-US" altLang="zh-CN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523613" y="1569298"/>
            <a:ext cx="3868287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市场分析</a:t>
            </a:r>
            <a:endParaRPr lang="zh-CN" altLang="en-US" dirty="0"/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088814" y="2354075"/>
            <a:ext cx="159207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6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7523613" y="2685320"/>
            <a:ext cx="3868287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市场分析</a:t>
            </a:r>
            <a:endParaRPr lang="zh-CN" altLang="en-US" dirty="0"/>
          </a:p>
        </p:txBody>
      </p:sp>
      <p:sp>
        <p:nvSpPr>
          <p:cNvPr id="25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6088814" y="3470097"/>
            <a:ext cx="159207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6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7523613" y="3801342"/>
            <a:ext cx="3868287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市场分析</a:t>
            </a:r>
            <a:endParaRPr lang="zh-CN" altLang="en-US" dirty="0"/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6088814" y="4578883"/>
            <a:ext cx="159207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6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8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7523613" y="4910128"/>
            <a:ext cx="3868287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市场分析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6"/>
          <p:cNvCxnSpPr/>
          <p:nvPr userDrawn="1"/>
        </p:nvCxnSpPr>
        <p:spPr>
          <a:xfrm>
            <a:off x="7269410" y="1455212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10"/>
          <p:cNvCxnSpPr/>
          <p:nvPr userDrawn="1"/>
        </p:nvCxnSpPr>
        <p:spPr>
          <a:xfrm>
            <a:off x="7269410" y="2588771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4"/>
          <p:cNvCxnSpPr/>
          <p:nvPr userDrawn="1"/>
        </p:nvCxnSpPr>
        <p:spPr>
          <a:xfrm>
            <a:off x="7269410" y="3674577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8"/>
          <p:cNvCxnSpPr/>
          <p:nvPr userDrawn="1"/>
        </p:nvCxnSpPr>
        <p:spPr>
          <a:xfrm>
            <a:off x="7269410" y="4811184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6088814" y="1238053"/>
            <a:ext cx="159207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6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81225" y="460069"/>
            <a:ext cx="5084575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  <a:endParaRPr lang="en-US" altLang="zh-CN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523613" y="1569298"/>
            <a:ext cx="3868287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市场分析</a:t>
            </a:r>
            <a:endParaRPr lang="zh-CN" altLang="en-US" dirty="0"/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088814" y="2354075"/>
            <a:ext cx="159207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6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7523613" y="2685320"/>
            <a:ext cx="3868287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市场分析</a:t>
            </a:r>
            <a:endParaRPr lang="zh-CN" altLang="en-US" dirty="0"/>
          </a:p>
        </p:txBody>
      </p:sp>
      <p:sp>
        <p:nvSpPr>
          <p:cNvPr id="25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6088814" y="3470097"/>
            <a:ext cx="159207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6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7523613" y="3801342"/>
            <a:ext cx="3868287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市场分析</a:t>
            </a:r>
            <a:endParaRPr lang="zh-CN" altLang="en-US" dirty="0"/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6088814" y="4578883"/>
            <a:ext cx="159207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6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8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7523613" y="4910128"/>
            <a:ext cx="3868287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市场分析</a:t>
            </a:r>
            <a:endParaRPr lang="zh-CN" altLang="en-US" dirty="0"/>
          </a:p>
        </p:txBody>
      </p:sp>
      <p:cxnSp>
        <p:nvCxnSpPr>
          <p:cNvPr id="15" name="直线连接符 18"/>
          <p:cNvCxnSpPr/>
          <p:nvPr userDrawn="1"/>
        </p:nvCxnSpPr>
        <p:spPr>
          <a:xfrm>
            <a:off x="7269410" y="5916962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6088814" y="5684661"/>
            <a:ext cx="159207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6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7523613" y="6015906"/>
            <a:ext cx="3868287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市场分析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6"/>
          <p:cNvCxnSpPr/>
          <p:nvPr userDrawn="1"/>
        </p:nvCxnSpPr>
        <p:spPr>
          <a:xfrm>
            <a:off x="7269410" y="709239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10"/>
          <p:cNvCxnSpPr/>
          <p:nvPr userDrawn="1"/>
        </p:nvCxnSpPr>
        <p:spPr>
          <a:xfrm>
            <a:off x="7269410" y="1628198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6088814" y="492080"/>
            <a:ext cx="159207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6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81225" y="460069"/>
            <a:ext cx="5084575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  <a:endParaRPr lang="en-US" altLang="zh-CN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523613" y="823325"/>
            <a:ext cx="3868287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市场分析</a:t>
            </a:r>
            <a:endParaRPr lang="zh-CN" altLang="en-US" dirty="0"/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088814" y="1393502"/>
            <a:ext cx="159207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6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7523613" y="1724747"/>
            <a:ext cx="3868287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市场分析</a:t>
            </a:r>
            <a:endParaRPr lang="zh-CN" altLang="en-US" dirty="0"/>
          </a:p>
        </p:txBody>
      </p:sp>
      <p:cxnSp>
        <p:nvCxnSpPr>
          <p:cNvPr id="15" name="直线连接符 6"/>
          <p:cNvCxnSpPr/>
          <p:nvPr userDrawn="1"/>
        </p:nvCxnSpPr>
        <p:spPr>
          <a:xfrm>
            <a:off x="7269410" y="2541827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0"/>
          <p:cNvCxnSpPr/>
          <p:nvPr userDrawn="1"/>
        </p:nvCxnSpPr>
        <p:spPr>
          <a:xfrm>
            <a:off x="7269410" y="3460786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6088814" y="2324668"/>
            <a:ext cx="159207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6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7523613" y="2655913"/>
            <a:ext cx="3868287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市场分析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6088814" y="3226090"/>
            <a:ext cx="159207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6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9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7523613" y="3557335"/>
            <a:ext cx="3868287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市场分析</a:t>
            </a:r>
            <a:endParaRPr lang="zh-CN" altLang="en-US" dirty="0"/>
          </a:p>
        </p:txBody>
      </p:sp>
      <p:cxnSp>
        <p:nvCxnSpPr>
          <p:cNvPr id="30" name="直线连接符 6"/>
          <p:cNvCxnSpPr/>
          <p:nvPr userDrawn="1"/>
        </p:nvCxnSpPr>
        <p:spPr>
          <a:xfrm>
            <a:off x="7269410" y="4360353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10"/>
          <p:cNvCxnSpPr/>
          <p:nvPr userDrawn="1"/>
        </p:nvCxnSpPr>
        <p:spPr>
          <a:xfrm>
            <a:off x="7269410" y="5279312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6088814" y="4143194"/>
            <a:ext cx="159207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6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7523613" y="4474439"/>
            <a:ext cx="3868287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市场分析</a:t>
            </a:r>
            <a:endParaRPr lang="zh-CN" altLang="en-US" dirty="0"/>
          </a:p>
        </p:txBody>
      </p:sp>
      <p:sp>
        <p:nvSpPr>
          <p:cNvPr id="34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6088814" y="5044616"/>
            <a:ext cx="159207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6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5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7523613" y="5375861"/>
            <a:ext cx="3868287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市场分析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9"/>
          <p:cNvCxnSpPr/>
          <p:nvPr userDrawn="1"/>
        </p:nvCxnSpPr>
        <p:spPr>
          <a:xfrm>
            <a:off x="4969263" y="1225521"/>
            <a:ext cx="6465084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10"/>
          <p:cNvCxnSpPr/>
          <p:nvPr userDrawn="1"/>
        </p:nvCxnSpPr>
        <p:spPr>
          <a:xfrm>
            <a:off x="4969263" y="5099712"/>
            <a:ext cx="6465084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4969263" y="2368598"/>
            <a:ext cx="6465084" cy="6124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10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4969263" y="1515120"/>
            <a:ext cx="6465084" cy="9325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4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市场分析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626533" y="1225521"/>
            <a:ext cx="4047067" cy="39560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-825099" y="371722"/>
            <a:ext cx="6950330" cy="54137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6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latin typeface="+mn-ea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21063" y="202786"/>
            <a:ext cx="6465084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en-US" altLang="zh-CN" dirty="0"/>
          </a:p>
          <a:p>
            <a:pPr lvl="0"/>
            <a:r>
              <a:rPr lang="zh-CN" altLang="en-US" dirty="0"/>
              <a:t>点击此处添加标题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 userDrawn="1"/>
        </p:nvSpPr>
        <p:spPr>
          <a:xfrm flipH="1">
            <a:off x="794" y="447"/>
            <a:ext cx="7772815" cy="6857107"/>
          </a:xfrm>
          <a:custGeom>
            <a:avLst/>
            <a:gdLst/>
            <a:ahLst/>
            <a:cxnLst/>
            <a:rect l="l" t="t" r="r" b="b"/>
            <a:pathLst>
              <a:path w="6330462" h="5143500">
                <a:moveTo>
                  <a:pt x="3157515" y="0"/>
                </a:moveTo>
                <a:lnTo>
                  <a:pt x="6330462" y="0"/>
                </a:lnTo>
                <a:lnTo>
                  <a:pt x="6330462" y="5143500"/>
                </a:lnTo>
                <a:lnTo>
                  <a:pt x="3157515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3200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96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9600" rtl="0" eaLnBrk="1" latinLnBrk="0" hangingPunct="1">
        <a:spcBef>
          <a:spcPct val="20000"/>
        </a:spcBef>
        <a:buFont typeface="Arial" panose="020B060402020202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9600" rtl="0" eaLnBrk="1" latinLnBrk="0" hangingPunct="1">
        <a:spcBef>
          <a:spcPct val="20000"/>
        </a:spcBef>
        <a:buFont typeface="Arial" panose="020B060402020202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9600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609600" rtl="0" eaLnBrk="1" latinLnBrk="0" hangingPunct="1">
        <a:spcBef>
          <a:spcPct val="20000"/>
        </a:spcBef>
        <a:buFont typeface="Arial" panose="020B060402020202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9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405822" y="4202354"/>
            <a:ext cx="8428038" cy="1323439"/>
          </a:xfrm>
        </p:spPr>
        <p:txBody>
          <a:bodyPr/>
          <a:lstStyle/>
          <a:p>
            <a:r>
              <a:rPr lang="zh-CN" altLang="en-US" dirty="0"/>
              <a:t>项目策划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395095" y="274955"/>
            <a:ext cx="1303655" cy="645160"/>
          </a:xfrm>
        </p:spPr>
        <p:txBody>
          <a:bodyPr wrap="square"/>
          <a:lstStyle/>
          <a:p>
            <a:r>
              <a:rPr lang="zh-CN" altLang="en-US" sz="3600" dirty="0"/>
              <a:t>五组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4969263" y="2051098"/>
            <a:ext cx="6465084" cy="1370965"/>
          </a:xfrm>
        </p:spPr>
        <p:txBody>
          <a:bodyPr/>
          <a:p>
            <a:r>
              <a:rPr lang="en-US" altLang="zh-CN"/>
              <a:t>	</a:t>
            </a:r>
            <a:r>
              <a:rPr lang="zh-CN" altLang="en-US" sz="1600"/>
              <a:t>试题</a:t>
            </a:r>
            <a:r>
              <a:rPr lang="zh-CN" altLang="en-US" sz="1600"/>
              <a:t>管理主要分为三个部分，添加试题、试题分类、查看试题。</a:t>
            </a:r>
            <a:endParaRPr lang="zh-CN" altLang="en-US" sz="1600"/>
          </a:p>
          <a:p>
            <a:r>
              <a:rPr lang="zh-CN" altLang="en-US" sz="1600"/>
              <a:t>添加试题主要就是向接口添加你需要的试题，</a:t>
            </a:r>
            <a:r>
              <a:rPr lang="zh-CN" altLang="en-US" sz="1600">
                <a:sym typeface="+mn-ea"/>
              </a:rPr>
              <a:t>添加分类主要就是向接口添加你需要的试题的类型，查看试题</a:t>
            </a:r>
            <a:r>
              <a:rPr lang="zh-CN" altLang="en-US" sz="1600">
                <a:sym typeface="+mn-ea"/>
              </a:rPr>
              <a:t>主要就是向接口发送请求查看、搜索你曾经添加过的试题</a:t>
            </a:r>
            <a:endParaRPr lang="zh-CN" altLang="en-US" sz="160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4969263" y="1361450"/>
            <a:ext cx="6465084" cy="570865"/>
          </a:xfrm>
        </p:spPr>
        <p:txBody>
          <a:bodyPr/>
          <a:p>
            <a:r>
              <a:rPr lang="zh-CN" altLang="en-US" sz="2400"/>
              <a:t>主要功能：</a:t>
            </a:r>
            <a:endParaRPr lang="zh-CN" altLang="en-US" sz="24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6430" y="2438400"/>
            <a:ext cx="3977005" cy="1411605"/>
          </a:xfrm>
        </p:spPr>
        <p:txBody>
          <a:bodyPr wrap="square"/>
          <a:p>
            <a:r>
              <a:rPr lang="zh-CN" altLang="en-US" sz="6600"/>
              <a:t>试题管理</a:t>
            </a:r>
            <a:endParaRPr lang="zh-CN" altLang="en-US" sz="660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7215" y="180669"/>
            <a:ext cx="5084575" cy="583565"/>
          </a:xfrm>
        </p:spPr>
        <p:txBody>
          <a:bodyPr/>
          <a:p>
            <a:r>
              <a:rPr lang="zh-CN" altLang="en-US" sz="3200"/>
              <a:t>添加试题</a:t>
            </a:r>
            <a:endParaRPr lang="zh-CN" altLang="en-US" sz="3200"/>
          </a:p>
        </p:txBody>
      </p:sp>
      <p:pic>
        <p:nvPicPr>
          <p:cNvPr id="2" name="图片 1" descr="91E(RXBR]R3%HI3{HN$M]5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115" y="3783965"/>
            <a:ext cx="3658870" cy="2635885"/>
          </a:xfrm>
          <a:prstGeom prst="rect">
            <a:avLst/>
          </a:prstGeom>
        </p:spPr>
      </p:pic>
      <p:pic>
        <p:nvPicPr>
          <p:cNvPr id="4" name="图片 3" descr="X78O@RSRI_2NURD6W9T7M~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15" y="764540"/>
            <a:ext cx="3658870" cy="2872105"/>
          </a:xfrm>
          <a:prstGeom prst="rect">
            <a:avLst/>
          </a:prstGeom>
        </p:spPr>
      </p:pic>
      <p:pic>
        <p:nvPicPr>
          <p:cNvPr id="6" name="图片 5" descr="QQ截图201906212112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170" y="764540"/>
            <a:ext cx="3414395" cy="1316355"/>
          </a:xfrm>
          <a:prstGeom prst="rect">
            <a:avLst/>
          </a:prstGeom>
        </p:spPr>
      </p:pic>
      <p:pic>
        <p:nvPicPr>
          <p:cNvPr id="5" name="图片 4" descr="QQ截图201906220758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170" y="2271395"/>
            <a:ext cx="3414395" cy="4148455"/>
          </a:xfrm>
          <a:prstGeom prst="rect">
            <a:avLst/>
          </a:prstGeom>
        </p:spPr>
      </p:pic>
      <p:pic>
        <p:nvPicPr>
          <p:cNvPr id="7" name="图片 6" descr="QQ截图201906220803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0" y="2218690"/>
            <a:ext cx="3893820" cy="1565275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94180" y="181939"/>
            <a:ext cx="5084575" cy="583565"/>
          </a:xfrm>
        </p:spPr>
        <p:txBody>
          <a:bodyPr/>
          <a:p>
            <a:r>
              <a:rPr lang="zh-CN" altLang="en-US" sz="3200"/>
              <a:t>试题分类</a:t>
            </a:r>
            <a:endParaRPr lang="zh-CN" altLang="en-US" sz="3200"/>
          </a:p>
        </p:txBody>
      </p:sp>
      <p:pic>
        <p:nvPicPr>
          <p:cNvPr id="2" name="图片 1" descr="QQ截图201906212108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965" y="1162685"/>
            <a:ext cx="4003675" cy="5212080"/>
          </a:xfrm>
          <a:prstGeom prst="rect">
            <a:avLst/>
          </a:prstGeom>
        </p:spPr>
      </p:pic>
      <p:pic>
        <p:nvPicPr>
          <p:cNvPr id="4" name="图片 3" descr="QQ截图201906220807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290" y="1162685"/>
            <a:ext cx="3627755" cy="2647315"/>
          </a:xfrm>
          <a:prstGeom prst="rect">
            <a:avLst/>
          </a:prstGeom>
        </p:spPr>
      </p:pic>
      <p:pic>
        <p:nvPicPr>
          <p:cNvPr id="5" name="图片 4" descr="QQ截图201906220809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460" y="4101465"/>
            <a:ext cx="3700780" cy="2046605"/>
          </a:xfrm>
          <a:prstGeom prst="rect">
            <a:avLst/>
          </a:prstGeom>
        </p:spPr>
      </p:pic>
      <p:pic>
        <p:nvPicPr>
          <p:cNvPr id="6" name="图片 5" descr="QQ截图201906220810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3440" y="1162685"/>
            <a:ext cx="3632200" cy="1216660"/>
          </a:xfrm>
          <a:prstGeom prst="rect">
            <a:avLst/>
          </a:prstGeom>
        </p:spPr>
      </p:pic>
      <p:pic>
        <p:nvPicPr>
          <p:cNvPr id="7" name="图片 6" descr="QQ截图201906220811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3440" y="2827655"/>
            <a:ext cx="3541395" cy="1202055"/>
          </a:xfrm>
          <a:prstGeom prst="rect">
            <a:avLst/>
          </a:prstGeom>
        </p:spPr>
      </p:pic>
      <p:pic>
        <p:nvPicPr>
          <p:cNvPr id="8" name="图片 7" descr="QQ截图201906220819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3440" y="4533265"/>
            <a:ext cx="3542030" cy="161480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291970" y="209879"/>
            <a:ext cx="5084575" cy="645160"/>
          </a:xfrm>
        </p:spPr>
        <p:txBody>
          <a:bodyPr/>
          <a:p>
            <a:r>
              <a:rPr lang="zh-CN" altLang="en-US" sz="3600"/>
              <a:t>查看试题</a:t>
            </a:r>
            <a:endParaRPr lang="zh-CN" altLang="en-US" sz="3600"/>
          </a:p>
        </p:txBody>
      </p:sp>
      <p:pic>
        <p:nvPicPr>
          <p:cNvPr id="9" name="图片 8" descr="@S1S`G%DNO3$P(PDX}1MU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2390140"/>
            <a:ext cx="3514090" cy="3987800"/>
          </a:xfrm>
          <a:prstGeom prst="rect">
            <a:avLst/>
          </a:prstGeom>
        </p:spPr>
      </p:pic>
      <p:pic>
        <p:nvPicPr>
          <p:cNvPr id="10" name="图片 9" descr="NAJA65FOS08}5H`{%PDA`B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" y="1093470"/>
            <a:ext cx="3514090" cy="1168400"/>
          </a:xfrm>
          <a:prstGeom prst="rect">
            <a:avLst/>
          </a:prstGeom>
        </p:spPr>
      </p:pic>
      <p:pic>
        <p:nvPicPr>
          <p:cNvPr id="12" name="图片 11" descr="V8H5Q1(L[5D%4X]_%06N9)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735" y="1094105"/>
            <a:ext cx="3961765" cy="5426710"/>
          </a:xfrm>
          <a:prstGeom prst="rect">
            <a:avLst/>
          </a:prstGeom>
        </p:spPr>
      </p:pic>
      <p:pic>
        <p:nvPicPr>
          <p:cNvPr id="2" name="图片 1" descr="QQ截图201906220822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950" y="1411605"/>
            <a:ext cx="3485515" cy="2869565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 descr="NAJA65FOS08}5H`{%PDA`B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626745"/>
            <a:ext cx="3749675" cy="1359535"/>
          </a:xfrm>
          <a:prstGeom prst="rect">
            <a:avLst/>
          </a:prstGeom>
        </p:spPr>
      </p:pic>
      <p:pic>
        <p:nvPicPr>
          <p:cNvPr id="9" name="图片 8" descr="@S1S`G%DNO3$P(PDX}1MU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" y="2110105"/>
            <a:ext cx="3749040" cy="4267835"/>
          </a:xfrm>
          <a:prstGeom prst="rect">
            <a:avLst/>
          </a:prstGeom>
        </p:spPr>
      </p:pic>
      <p:pic>
        <p:nvPicPr>
          <p:cNvPr id="11" name="图片 10" descr="QQ截图201906220823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870" y="626745"/>
            <a:ext cx="4048760" cy="1483995"/>
          </a:xfrm>
          <a:prstGeom prst="rect">
            <a:avLst/>
          </a:prstGeom>
        </p:spPr>
      </p:pic>
      <p:pic>
        <p:nvPicPr>
          <p:cNvPr id="12" name="图片 11" descr="QQ截图201906212109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760" y="2390140"/>
            <a:ext cx="7242175" cy="398780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4969263" y="2166668"/>
            <a:ext cx="6465084" cy="410845"/>
          </a:xfrm>
        </p:spPr>
        <p:txBody>
          <a:bodyPr/>
          <a:p>
            <a:r>
              <a:rPr lang="en-US" altLang="zh-CN"/>
              <a:t>	</a:t>
            </a:r>
            <a:r>
              <a:rPr lang="zh-CN" altLang="en-US" sz="1600"/>
              <a:t>考试管理主要分为</a:t>
            </a:r>
            <a:r>
              <a:rPr lang="en-US" altLang="zh-CN" sz="1600"/>
              <a:t>2</a:t>
            </a:r>
            <a:r>
              <a:rPr lang="zh-CN" altLang="en-US" sz="1600"/>
              <a:t>部分，添加考试 、试卷列表。</a:t>
            </a:r>
            <a:endParaRPr lang="zh-CN" altLang="en-US" sz="160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4969263" y="1355735"/>
            <a:ext cx="6465084" cy="650875"/>
          </a:xfrm>
        </p:spPr>
        <p:txBody>
          <a:bodyPr/>
          <a:p>
            <a:r>
              <a:rPr lang="zh-CN" altLang="en-US" sz="2800"/>
              <a:t>主要功能：</a:t>
            </a:r>
            <a:endParaRPr lang="zh-CN" altLang="en-US" sz="28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790575" y="2438400"/>
            <a:ext cx="3805555" cy="1411605"/>
          </a:xfrm>
        </p:spPr>
        <p:txBody>
          <a:bodyPr wrap="square"/>
          <a:p>
            <a:r>
              <a:rPr lang="zh-CN" altLang="en-US" sz="6600"/>
              <a:t>考试管理</a:t>
            </a:r>
            <a:endParaRPr lang="zh-CN" altLang="en-US" sz="6600"/>
          </a:p>
        </p:txBody>
      </p:sp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229870" y="177165"/>
            <a:ext cx="268922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添加考试</a:t>
            </a:r>
            <a:endParaRPr lang="zh-CN" altLang="en-US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 descr="Z{}V799GCB$KVHJ~QFK8S6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870" y="1099820"/>
            <a:ext cx="3514090" cy="5344160"/>
          </a:xfrm>
          <a:prstGeom prst="rect">
            <a:avLst/>
          </a:prstGeom>
        </p:spPr>
      </p:pic>
      <p:pic>
        <p:nvPicPr>
          <p:cNvPr id="3" name="图片 2" descr="9NQF79B8BY_URD]F1[4$AU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975" y="1099820"/>
            <a:ext cx="3409950" cy="5132070"/>
          </a:xfrm>
          <a:prstGeom prst="rect">
            <a:avLst/>
          </a:prstGeom>
        </p:spPr>
      </p:pic>
      <p:pic>
        <p:nvPicPr>
          <p:cNvPr id="4" name="图片 3" descr="08E4BFEF2E2B21C6D61BEF76C2D8515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525" y="1099820"/>
            <a:ext cx="3466465" cy="534416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511175" y="107950"/>
            <a:ext cx="160528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试卷管理</a:t>
            </a:r>
            <a:endParaRPr lang="zh-CN" altLang="en-US" sz="28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 descr="`~66E{N9R7E~6($6V1R03E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015" y="1047115"/>
            <a:ext cx="5365115" cy="2914650"/>
          </a:xfrm>
          <a:prstGeom prst="rect">
            <a:avLst/>
          </a:prstGeom>
        </p:spPr>
      </p:pic>
      <p:pic>
        <p:nvPicPr>
          <p:cNvPr id="3" name="图片 2" descr="J1YV[CP5$AXO)OBVFHK9(X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" y="4249420"/>
            <a:ext cx="5365115" cy="2247265"/>
          </a:xfrm>
          <a:prstGeom prst="rect">
            <a:avLst/>
          </a:prstGeom>
        </p:spPr>
      </p:pic>
      <p:pic>
        <p:nvPicPr>
          <p:cNvPr id="9" name="图片 8" descr="[P~D{2$O6J]K4_E~3IBPPL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755" y="1482725"/>
            <a:ext cx="5843905" cy="2914015"/>
          </a:xfrm>
          <a:prstGeom prst="rect">
            <a:avLst/>
          </a:prstGeom>
        </p:spPr>
      </p:pic>
      <p:pic>
        <p:nvPicPr>
          <p:cNvPr id="4" name="图片 3" descr="_$X0SZ58@2AG{~75SLQI)A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885" y="4792345"/>
            <a:ext cx="5695315" cy="1480185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4969263" y="2105073"/>
            <a:ext cx="6465084" cy="450850"/>
          </a:xfrm>
        </p:spPr>
        <p:txBody>
          <a:bodyPr/>
          <a:p>
            <a:r>
              <a:rPr lang="en-US" altLang="zh-CN"/>
              <a:t>	</a:t>
            </a:r>
            <a:r>
              <a:rPr lang="zh-CN" altLang="en-US" sz="1800"/>
              <a:t>班级管理主要有</a:t>
            </a:r>
            <a:r>
              <a:rPr lang="en-US" altLang="zh-CN" sz="1800"/>
              <a:t>3</a:t>
            </a:r>
            <a:r>
              <a:rPr lang="zh-CN" altLang="en-US" sz="1800"/>
              <a:t>部分，班级管理、教室管理、学生管理</a:t>
            </a:r>
            <a:endParaRPr lang="zh-CN" altLang="en-US" sz="180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4969263" y="1403995"/>
            <a:ext cx="6465084" cy="570865"/>
          </a:xfrm>
        </p:spPr>
        <p:txBody>
          <a:bodyPr/>
          <a:p>
            <a:r>
              <a:rPr lang="zh-CN" altLang="en-US" sz="2400"/>
              <a:t>主要功能：</a:t>
            </a:r>
            <a:endParaRPr lang="zh-CN" altLang="en-US" sz="24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843280" y="2555875"/>
            <a:ext cx="3683000" cy="1411605"/>
          </a:xfrm>
        </p:spPr>
        <p:txBody>
          <a:bodyPr wrap="square"/>
          <a:p>
            <a:r>
              <a:rPr lang="zh-CN" altLang="en-US" sz="6600"/>
              <a:t>班级管理</a:t>
            </a:r>
            <a:endParaRPr lang="zh-CN" altLang="en-US" sz="6600"/>
          </a:p>
        </p:txBody>
      </p:sp>
    </p:spTree>
  </p:cSld>
  <p:clrMapOvr>
    <a:masterClrMapping/>
  </p:clrMapOvr>
  <p:transition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73075" y="251460"/>
            <a:ext cx="1439545" cy="460375"/>
          </a:xfrm>
        </p:spPr>
        <p:txBody>
          <a:bodyPr wrap="square"/>
          <a:p>
            <a:r>
              <a:rPr lang="zh-CN" altLang="en-US" sz="2400"/>
              <a:t>班级管理</a:t>
            </a:r>
            <a:endParaRPr lang="zh-CN" altLang="en-US" sz="2400"/>
          </a:p>
        </p:txBody>
      </p:sp>
      <p:pic>
        <p:nvPicPr>
          <p:cNvPr id="9" name="图片 8" descr="Z)TL%UUTX5$A~{E(V`A~G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075" y="950595"/>
            <a:ext cx="5870575" cy="5499735"/>
          </a:xfrm>
          <a:prstGeom prst="rect">
            <a:avLst/>
          </a:prstGeom>
        </p:spPr>
      </p:pic>
      <p:pic>
        <p:nvPicPr>
          <p:cNvPr id="2" name="图片 1" descr="V8QM]VEN$OTOLCAS(BD5R2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995" y="711835"/>
            <a:ext cx="4441190" cy="2564130"/>
          </a:xfrm>
          <a:prstGeom prst="rect">
            <a:avLst/>
          </a:prstGeom>
        </p:spPr>
      </p:pic>
      <p:pic>
        <p:nvPicPr>
          <p:cNvPr id="4" name="图片 3" descr="A6(U]YF@60~_}OZC4]SNWS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490" y="3698875"/>
            <a:ext cx="4393565" cy="2576830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041018" y="2451783"/>
            <a:ext cx="6465084" cy="1170305"/>
          </a:xfrm>
        </p:spPr>
        <p:txBody>
          <a:bodyPr wrap="square"/>
          <a:p>
            <a:r>
              <a:rPr lang="zh-CN" altLang="en-US" sz="1800"/>
              <a:t>介绍：我们使用的框架是</a:t>
            </a:r>
            <a:r>
              <a:rPr lang="en-US" altLang="zh-CN" sz="1800"/>
              <a:t>vue</a:t>
            </a:r>
            <a:r>
              <a:rPr lang="zh-CN" altLang="en-US" sz="1800"/>
              <a:t>，</a:t>
            </a:r>
            <a:r>
              <a:rPr lang="en-US" altLang="zh-CN" sz="1800"/>
              <a:t>vuex</a:t>
            </a:r>
            <a:r>
              <a:rPr lang="zh-CN" altLang="en-US" sz="1800"/>
              <a:t>库，路由，路由守卫、组件，</a:t>
            </a:r>
            <a:r>
              <a:rPr lang="en-US" altLang="zh-CN" sz="1800"/>
              <a:t>Element-UI</a:t>
            </a:r>
            <a:r>
              <a:rPr lang="zh-CN" altLang="en-US" sz="1800"/>
              <a:t>。 项目主要功能分为</a:t>
            </a:r>
            <a:r>
              <a:rPr lang="en-US" altLang="zh-CN" sz="1800"/>
              <a:t>6</a:t>
            </a:r>
            <a:r>
              <a:rPr lang="zh-CN" altLang="en-US" sz="1800"/>
              <a:t>项，分别是登录、试题管理、用户管理、考试管理、班级管理、阅卷管理。</a:t>
            </a:r>
            <a:endParaRPr lang="zh-CN" altLang="en-US" sz="180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7153910" y="1362075"/>
            <a:ext cx="1875155" cy="491490"/>
          </a:xfrm>
        </p:spPr>
        <p:txBody>
          <a:bodyPr wrap="square"/>
          <a:p>
            <a:r>
              <a:rPr lang="zh-CN" altLang="en-US" sz="2000"/>
              <a:t>考试平台管理</a:t>
            </a:r>
            <a:endParaRPr lang="zh-CN" altLang="en-US" sz="20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509905" y="2451735"/>
            <a:ext cx="4211320" cy="1411605"/>
          </a:xfrm>
        </p:spPr>
        <p:txBody>
          <a:bodyPr wrap="square"/>
          <a:p>
            <a:r>
              <a:rPr lang="zh-CN" altLang="en-US" sz="6600"/>
              <a:t>项目简介</a:t>
            </a:r>
            <a:endParaRPr lang="zh-CN" altLang="en-US" sz="660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QFRL(C0$JCJEW@L3L@0N0A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2945" y="947420"/>
            <a:ext cx="3960495" cy="2385060"/>
          </a:xfrm>
          <a:prstGeom prst="rect">
            <a:avLst/>
          </a:prstGeom>
        </p:spPr>
      </p:pic>
      <p:pic>
        <p:nvPicPr>
          <p:cNvPr id="10" name="图片 9" descr="FZ)C]FND%VE72SXOS4WC90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530" y="3557270"/>
            <a:ext cx="3470910" cy="2456180"/>
          </a:xfrm>
          <a:prstGeom prst="rect">
            <a:avLst/>
          </a:prstGeom>
        </p:spPr>
      </p:pic>
      <p:pic>
        <p:nvPicPr>
          <p:cNvPr id="11" name="图片 10" descr="8UI[M7%NO1{SV{`0I]%PSH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440" y="2333625"/>
            <a:ext cx="3682365" cy="2485390"/>
          </a:xfrm>
          <a:prstGeom prst="rect">
            <a:avLst/>
          </a:prstGeom>
        </p:spPr>
      </p:pic>
      <p:pic>
        <p:nvPicPr>
          <p:cNvPr id="12" name="图片 11" descr="Z)TL%UUTX5$A~{E(V`A~GG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15" y="679450"/>
            <a:ext cx="4485005" cy="5499735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30530" y="237490"/>
            <a:ext cx="1690370" cy="521970"/>
          </a:xfrm>
        </p:spPr>
        <p:txBody>
          <a:bodyPr wrap="square"/>
          <a:p>
            <a:r>
              <a:rPr lang="zh-CN" altLang="en-US" sz="2800"/>
              <a:t>教室管理</a:t>
            </a:r>
            <a:endParaRPr lang="zh-CN" altLang="en-US" sz="2800"/>
          </a:p>
        </p:txBody>
      </p:sp>
      <p:pic>
        <p:nvPicPr>
          <p:cNvPr id="9" name="图片 8" descr="S7KN[VKZ97X[_PYWVRA5$F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530" y="1010285"/>
            <a:ext cx="4542790" cy="5551805"/>
          </a:xfrm>
          <a:prstGeom prst="rect">
            <a:avLst/>
          </a:prstGeom>
        </p:spPr>
      </p:pic>
      <p:pic>
        <p:nvPicPr>
          <p:cNvPr id="2" name="图片 1" descr="K1JQD{2DK(6BW($AEJA1F%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95" y="1381760"/>
            <a:ext cx="3940810" cy="3307715"/>
          </a:xfrm>
          <a:prstGeom prst="rect">
            <a:avLst/>
          </a:prstGeom>
        </p:spPr>
      </p:pic>
      <p:pic>
        <p:nvPicPr>
          <p:cNvPr id="4" name="图片 3" descr="66~{)T4T`_8%T0%AH`M0U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405" y="847725"/>
            <a:ext cx="3686175" cy="5551805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86280" y="307034"/>
            <a:ext cx="5084575" cy="521970"/>
          </a:xfrm>
        </p:spPr>
        <p:txBody>
          <a:bodyPr/>
          <a:p>
            <a:r>
              <a:rPr lang="zh-CN" altLang="en-US" sz="2800"/>
              <a:t>学生管理</a:t>
            </a:r>
            <a:endParaRPr lang="zh-CN" altLang="en-US" sz="2800"/>
          </a:p>
        </p:txBody>
      </p:sp>
      <p:pic>
        <p:nvPicPr>
          <p:cNvPr id="10" name="图片 9" descr="LZJIJSFSUNTO[H}10`_P2U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410" y="1113790"/>
            <a:ext cx="3840480" cy="5325745"/>
          </a:xfrm>
          <a:prstGeom prst="rect">
            <a:avLst/>
          </a:prstGeom>
        </p:spPr>
      </p:pic>
      <p:pic>
        <p:nvPicPr>
          <p:cNvPr id="2" name="图片 1" descr="(%Q]TU5E40N19]U2C)@X68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905" y="1113790"/>
            <a:ext cx="3542665" cy="5325110"/>
          </a:xfrm>
          <a:prstGeom prst="rect">
            <a:avLst/>
          </a:prstGeom>
        </p:spPr>
      </p:pic>
      <p:pic>
        <p:nvPicPr>
          <p:cNvPr id="4" name="图片 3" descr="5C0216258849FBD0C611AD68DE1D93C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060" y="1113790"/>
            <a:ext cx="3479165" cy="5324475"/>
          </a:xfrm>
          <a:prstGeom prst="rect">
            <a:avLst/>
          </a:prstGeom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4969263" y="2446068"/>
            <a:ext cx="6465084" cy="410845"/>
          </a:xfrm>
        </p:spPr>
        <p:txBody>
          <a:bodyPr/>
          <a:p>
            <a:r>
              <a:rPr lang="zh-CN" altLang="en-US" sz="1600"/>
              <a:t>主要应用</a:t>
            </a:r>
            <a:r>
              <a:rPr lang="en-US" altLang="zh-CN" sz="1600"/>
              <a:t>react </a:t>
            </a:r>
            <a:r>
              <a:rPr lang="zh-CN" altLang="en-US" sz="1600"/>
              <a:t>全家桶、</a:t>
            </a:r>
            <a:r>
              <a:rPr lang="en-US" altLang="zh-CN" sz="1600"/>
              <a:t>antd</a:t>
            </a:r>
            <a:r>
              <a:rPr lang="zh-CN" altLang="en-US" sz="1600"/>
              <a:t>、</a:t>
            </a:r>
            <a:endParaRPr lang="zh-CN" altLang="en-US" sz="160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4969263" y="1515120"/>
            <a:ext cx="6465084" cy="930910"/>
          </a:xfrm>
        </p:spPr>
        <p:txBody>
          <a:bodyPr/>
          <a:p>
            <a:r>
              <a:rPr lang="zh-CN" altLang="en-US"/>
              <a:t>项目简介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9605" y="2368550"/>
            <a:ext cx="3931920" cy="1851025"/>
          </a:xfrm>
        </p:spPr>
        <p:txBody>
          <a:bodyPr wrap="square"/>
          <a:p>
            <a:r>
              <a:rPr lang="zh-CN" altLang="en-US" sz="8800"/>
              <a:t>学生端</a:t>
            </a:r>
            <a:endParaRPr lang="zh-CN" altLang="en-US" sz="8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81225" y="460069"/>
            <a:ext cx="5084575" cy="706755"/>
          </a:xfrm>
        </p:spPr>
        <p:txBody>
          <a:bodyPr/>
          <a:p>
            <a:r>
              <a:rPr lang="zh-CN" altLang="en-US"/>
              <a:t>路由</a:t>
            </a:r>
            <a:endParaRPr lang="zh-CN" altLang="en-US"/>
          </a:p>
        </p:txBody>
      </p:sp>
      <p:pic>
        <p:nvPicPr>
          <p:cNvPr id="9" name="图片 8" descr="QQ截图201906290958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4100" y="1259840"/>
            <a:ext cx="8253730" cy="45916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75285" y="154305"/>
            <a:ext cx="5084445" cy="645160"/>
          </a:xfrm>
        </p:spPr>
        <p:txBody>
          <a:bodyPr wrap="square"/>
          <a:p>
            <a:r>
              <a:rPr lang="zh-CN" altLang="en-US" sz="3600"/>
              <a:t>登录</a:t>
            </a:r>
            <a:endParaRPr lang="zh-CN" altLang="en-US" sz="3600"/>
          </a:p>
        </p:txBody>
      </p:sp>
      <p:pic>
        <p:nvPicPr>
          <p:cNvPr id="9" name="图片 8" descr="}3CQ_L@TOBSK7)2FCH0LG[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5905" y="1109345"/>
            <a:ext cx="9490075" cy="46386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86280" y="223214"/>
            <a:ext cx="5084575" cy="645160"/>
          </a:xfrm>
        </p:spPr>
        <p:txBody>
          <a:bodyPr/>
          <a:p>
            <a:r>
              <a:rPr lang="zh-CN" altLang="en-US" sz="3600"/>
              <a:t>答题</a:t>
            </a:r>
            <a:endParaRPr lang="zh-CN" altLang="en-US" sz="3600"/>
          </a:p>
        </p:txBody>
      </p:sp>
      <p:pic>
        <p:nvPicPr>
          <p:cNvPr id="9" name="图片 8" descr="29DNLL48@37%Y66RDWIE57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410" y="987425"/>
            <a:ext cx="5379085" cy="3255645"/>
          </a:xfrm>
          <a:prstGeom prst="rect">
            <a:avLst/>
          </a:prstGeom>
        </p:spPr>
      </p:pic>
      <p:pic>
        <p:nvPicPr>
          <p:cNvPr id="10" name="图片 9" descr="YDE]O_6JB]E}($XM1]UJS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360" y="987425"/>
            <a:ext cx="5448935" cy="3255645"/>
          </a:xfrm>
          <a:prstGeom prst="rect">
            <a:avLst/>
          </a:prstGeom>
        </p:spPr>
      </p:pic>
      <p:pic>
        <p:nvPicPr>
          <p:cNvPr id="11" name="图片 10" descr="M572J}FMM`W2UA7(0]%R0C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" y="4547235"/>
            <a:ext cx="5651500" cy="2076450"/>
          </a:xfrm>
          <a:prstGeom prst="rect">
            <a:avLst/>
          </a:prstGeom>
        </p:spPr>
      </p:pic>
      <p:pic>
        <p:nvPicPr>
          <p:cNvPr id="12" name="图片 11" descr="JUV61@{IH8NTSYF](8)4WC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360" y="4547235"/>
            <a:ext cx="2792095" cy="1828800"/>
          </a:xfrm>
          <a:prstGeom prst="rect">
            <a:avLst/>
          </a:prstGeom>
        </p:spPr>
      </p:pic>
      <p:pic>
        <p:nvPicPr>
          <p:cNvPr id="13" name="图片 12" descr="JK}929AH9$`)U08]T9RSM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8985" y="4380865"/>
            <a:ext cx="1861185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16200000">
            <a:off x="941664" y="-5906984"/>
            <a:ext cx="1857563" cy="1810620"/>
          </a:xfrm>
          <a:custGeom>
            <a:avLst/>
            <a:gdLst/>
            <a:ahLst/>
            <a:cxnLst/>
            <a:rect l="l" t="t" r="r" b="b"/>
            <a:pathLst>
              <a:path w="2857638" h="1799012">
                <a:moveTo>
                  <a:pt x="0" y="0"/>
                </a:moveTo>
                <a:lnTo>
                  <a:pt x="1084844" y="0"/>
                </a:lnTo>
                <a:lnTo>
                  <a:pt x="1181991" y="0"/>
                </a:lnTo>
                <a:lnTo>
                  <a:pt x="2857638" y="0"/>
                </a:lnTo>
                <a:lnTo>
                  <a:pt x="2857638" y="1799012"/>
                </a:lnTo>
                <a:lnTo>
                  <a:pt x="1181991" y="1799012"/>
                </a:lnTo>
                <a:lnTo>
                  <a:pt x="1084844" y="1799012"/>
                </a:lnTo>
                <a:lnTo>
                  <a:pt x="0" y="1799012"/>
                </a:lnTo>
                <a:lnTo>
                  <a:pt x="643722" y="899506"/>
                </a:lnTo>
                <a:close/>
              </a:path>
            </a:pathLst>
          </a:custGeom>
          <a:solidFill>
            <a:srgbClr val="000000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32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02975" y="-2980915"/>
            <a:ext cx="6799375" cy="1446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kumimoji="1" lang="en-US" altLang="zh-CN" sz="8800" b="1" kern="0" dirty="0">
                <a:solidFill>
                  <a:schemeClr val="bg1"/>
                </a:solidFill>
                <a:cs typeface="+mn-ea"/>
                <a:sym typeface="+mn-lt"/>
              </a:rPr>
              <a:t>THANK</a:t>
            </a:r>
            <a:r>
              <a:rPr kumimoji="1" lang="zh-CN" altLang="en-US" sz="8800" b="1" kern="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kumimoji="1" lang="en-US" altLang="zh-CN" sz="8800" b="1" kern="0" dirty="0">
                <a:solidFill>
                  <a:schemeClr val="bg1"/>
                </a:solidFill>
                <a:cs typeface="+mn-ea"/>
                <a:sym typeface="+mn-lt"/>
              </a:rPr>
              <a:t>YOU!</a:t>
            </a:r>
            <a:endParaRPr kumimoji="1" lang="zh-CN" altLang="en-US" sz="88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2140" y="-5772600"/>
            <a:ext cx="1081678" cy="892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kumimoji="1" lang="en-US" altLang="zh-CN" sz="2000" kern="0" dirty="0">
                <a:solidFill>
                  <a:schemeClr val="bg1"/>
                </a:solidFill>
                <a:cs typeface="+mn-ea"/>
                <a:sym typeface="+mn-lt"/>
              </a:rPr>
              <a:t>LOGO</a:t>
            </a:r>
            <a:endParaRPr kumimoji="1" lang="en-US" altLang="zh-CN" sz="2000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400">
              <a:lnSpc>
                <a:spcPct val="130000"/>
              </a:lnSpc>
            </a:pPr>
            <a:r>
              <a:rPr kumimoji="1" lang="en-US" altLang="zh-CN" sz="2000" kern="0" dirty="0">
                <a:solidFill>
                  <a:schemeClr val="bg1"/>
                </a:solidFill>
                <a:cs typeface="+mn-ea"/>
                <a:sym typeface="+mn-lt"/>
              </a:rPr>
              <a:t>HERE</a:t>
            </a:r>
            <a:endParaRPr lang="zh-CN" altLang="en-US" sz="2000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06591" y="-5651089"/>
            <a:ext cx="60951" cy="6494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32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88767" y="-1740319"/>
            <a:ext cx="5313583" cy="1323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kumimoji="1" lang="zh-CN" altLang="en-US" sz="8000" b="1" kern="0" dirty="0">
                <a:solidFill>
                  <a:schemeClr val="bg1"/>
                </a:solidFill>
                <a:cs typeface="+mn-ea"/>
                <a:sym typeface="+mn-lt"/>
              </a:rPr>
              <a:t>感谢聆听！</a:t>
            </a:r>
            <a:endParaRPr kumimoji="1" lang="zh-CN" altLang="en-US" sz="80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1524000" y="2894280"/>
            <a:ext cx="10198100" cy="1323439"/>
          </a:xfrm>
        </p:spPr>
        <p:txBody>
          <a:bodyPr/>
          <a:lstStyle/>
          <a:p>
            <a:r>
              <a:rPr lang="en-US" altLang="zh-CN" dirty="0"/>
              <a:t>THANK YOU!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3294062" y="3979469"/>
            <a:ext cx="8428038" cy="1323439"/>
          </a:xfrm>
        </p:spPr>
        <p:txBody>
          <a:bodyPr/>
          <a:lstStyle/>
          <a:p>
            <a:r>
              <a:rPr lang="zh-CN" altLang="en-US" dirty="0"/>
              <a:t>感谢聆听！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1367720" y="219429"/>
            <a:ext cx="1096080" cy="769441"/>
          </a:xfrm>
        </p:spPr>
        <p:txBody>
          <a:bodyPr/>
          <a:lstStyle/>
          <a:p>
            <a:r>
              <a:rPr lang="en-US" altLang="zh-CN" dirty="0"/>
              <a:t>LOGO</a:t>
            </a:r>
            <a:endParaRPr lang="en-US" altLang="zh-CN" dirty="0"/>
          </a:p>
          <a:p>
            <a:r>
              <a:rPr lang="en-US" altLang="zh-CN" dirty="0"/>
              <a:t>HERE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over dir="d"/>
      </p:transition>
    </mc:Choice>
    <mc:Fallback>
      <p:transition spd="med">
        <p:cover dir="d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4810" y="250190"/>
            <a:ext cx="89408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介绍</a:t>
            </a:r>
            <a:endParaRPr lang="zh-CN" altLang="en-US" sz="28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4810" y="1042670"/>
            <a:ext cx="403352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vue</a:t>
            </a:r>
            <a:r>
              <a:rPr lang="zh-CN" altLang="en-US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是渐进式框架，Vue 被设计为可以自底向上逐层应用，Vue 的核心库只关注视图层，不仅易于上手，还便于与第三方库或既有项目整合。另一方面，当与现代化的工具链以及各种支持类库结合使用时，Vue 也完全能够为复杂的单页应用提供驱动。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810" y="4575810"/>
            <a:ext cx="4112895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vuex</a:t>
            </a: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是基于</a:t>
            </a:r>
            <a:r>
              <a:rPr lang="en-US" altLang="zh-CN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vue.js</a:t>
            </a: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状态管理库</a:t>
            </a:r>
            <a:endParaRPr lang="zh-CN" altLang="en-US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565785" y="2438400"/>
            <a:ext cx="4055745" cy="1411605"/>
          </a:xfrm>
        </p:spPr>
        <p:txBody>
          <a:bodyPr wrap="square"/>
          <a:p>
            <a:r>
              <a:rPr lang="zh-CN" altLang="en-US" sz="6600"/>
              <a:t>目录介绍</a:t>
            </a:r>
            <a:endParaRPr lang="zh-CN" altLang="en-US" sz="6600"/>
          </a:p>
        </p:txBody>
      </p:sp>
      <p:pic>
        <p:nvPicPr>
          <p:cNvPr id="5" name="图片 4" descr="D`0VZYI_AX$2HJ$9PI)XR}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4230" y="156845"/>
            <a:ext cx="3131185" cy="6508115"/>
          </a:xfrm>
          <a:prstGeom prst="rect">
            <a:avLst/>
          </a:prstGeom>
        </p:spPr>
      </p:pic>
      <p:pic>
        <p:nvPicPr>
          <p:cNvPr id="6" name="图片 5" descr="XUE~F$)XMTR~V3B3M3WW6U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045" y="156845"/>
            <a:ext cx="2890520" cy="6471920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 descr="NUO@IBORJ(_2(IAV{RO(7A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545" y="243840"/>
            <a:ext cx="4752340" cy="6370320"/>
          </a:xfrm>
          <a:prstGeom prst="rect">
            <a:avLst/>
          </a:prstGeom>
        </p:spPr>
      </p:pic>
      <p:pic>
        <p:nvPicPr>
          <p:cNvPr id="12" name="图片 11" descr="URU@2J_G{E28$4T}9}LXC~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505" y="711835"/>
            <a:ext cx="6581140" cy="505777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4969263" y="2245408"/>
            <a:ext cx="6465084" cy="810260"/>
          </a:xfrm>
        </p:spPr>
        <p:txBody>
          <a:bodyPr/>
          <a:lstStyle/>
          <a:p>
            <a:r>
              <a:rPr lang="en-US" altLang="zh-CN" dirty="0"/>
              <a:t>	</a:t>
            </a:r>
            <a:r>
              <a:rPr lang="zh-CN" altLang="en-US" sz="1800" dirty="0"/>
              <a:t>通过输入的参数接口向后台请求，判断你的身份，展示不同的视图，</a:t>
            </a:r>
            <a:endParaRPr lang="zh-CN" altLang="en-US" sz="1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4969263" y="1389390"/>
            <a:ext cx="6465084" cy="730885"/>
          </a:xfrm>
        </p:spPr>
        <p:txBody>
          <a:bodyPr/>
          <a:lstStyle/>
          <a:p>
            <a:r>
              <a:rPr lang="zh-CN" altLang="en-US" sz="3200" dirty="0"/>
              <a:t>主要功能：</a:t>
            </a:r>
            <a:endParaRPr lang="zh-CN" altLang="en-US" sz="32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718820" y="1981200"/>
            <a:ext cx="3890645" cy="2231390"/>
          </a:xfrm>
        </p:spPr>
        <p:txBody>
          <a:bodyPr wrap="square"/>
          <a:lstStyle/>
          <a:p>
            <a:r>
              <a:rPr lang="zh-CN" altLang="en-US" sz="10700" dirty="0"/>
              <a:t>登录</a:t>
            </a:r>
            <a:endParaRPr lang="zh-CN" altLang="en-US" sz="107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59105" y="224155"/>
            <a:ext cx="2288540" cy="583565"/>
          </a:xfrm>
        </p:spPr>
        <p:txBody>
          <a:bodyPr wrap="square"/>
          <a:p>
            <a:r>
              <a:rPr lang="zh-CN" altLang="en-US" sz="3200"/>
              <a:t>登录展示</a:t>
            </a:r>
            <a:endParaRPr lang="zh-CN" altLang="en-US" sz="3200"/>
          </a:p>
        </p:txBody>
      </p:sp>
      <p:pic>
        <p:nvPicPr>
          <p:cNvPr id="12" name="图片 11" descr="向后台发起请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2480" y="3874135"/>
            <a:ext cx="5602605" cy="2477770"/>
          </a:xfrm>
          <a:prstGeom prst="rect">
            <a:avLst/>
          </a:prstGeom>
        </p:spPr>
      </p:pic>
      <p:pic>
        <p:nvPicPr>
          <p:cNvPr id="14" name="图片 13" descr="7IIGGZ$B5`M0]63B$KQ72F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" y="1931035"/>
            <a:ext cx="4906010" cy="3413760"/>
          </a:xfrm>
          <a:prstGeom prst="rect">
            <a:avLst/>
          </a:prstGeom>
        </p:spPr>
      </p:pic>
      <p:pic>
        <p:nvPicPr>
          <p:cNvPr id="2" name="图片 1" descr="登录接口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140" y="1033145"/>
            <a:ext cx="5655945" cy="2524760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05305" y="195909"/>
            <a:ext cx="5084575" cy="583565"/>
          </a:xfrm>
        </p:spPr>
        <p:txBody>
          <a:bodyPr/>
          <a:p>
            <a:r>
              <a:rPr lang="zh-CN" altLang="en-US" sz="3200"/>
              <a:t>登录</a:t>
            </a:r>
            <a:endParaRPr lang="zh-CN" altLang="en-US" sz="3200"/>
          </a:p>
        </p:txBody>
      </p:sp>
      <p:pic>
        <p:nvPicPr>
          <p:cNvPr id="13" name="图片 12" descr="正则验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3950" y="1774190"/>
            <a:ext cx="5472430" cy="3524250"/>
          </a:xfrm>
          <a:prstGeom prst="rect">
            <a:avLst/>
          </a:prstGeom>
        </p:spPr>
      </p:pic>
      <p:pic>
        <p:nvPicPr>
          <p:cNvPr id="9" name="图片 8" descr="`9}[$WUKCX{9LAF2}394_D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5" y="1774190"/>
            <a:ext cx="4924425" cy="3524250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[D1%58C)FRW2L~O}ON95T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920" y="3594100"/>
            <a:ext cx="8436610" cy="3127375"/>
          </a:xfrm>
          <a:prstGeom prst="rect">
            <a:avLst/>
          </a:prstGeom>
        </p:spPr>
      </p:pic>
      <p:pic>
        <p:nvPicPr>
          <p:cNvPr id="10" name="图片 9" descr="L98F~M4R$CY~73T$PWQUPQ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920" y="838835"/>
            <a:ext cx="8094980" cy="25857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 flipH="1">
            <a:off x="417195" y="187960"/>
            <a:ext cx="249872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遇到的问题</a:t>
            </a:r>
            <a:endParaRPr lang="zh-CN" altLang="en-US" sz="28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0000"/>
      </a:accent1>
      <a:accent2>
        <a:srgbClr val="FFFFFF"/>
      </a:accent2>
      <a:accent3>
        <a:srgbClr val="000000"/>
      </a:accent3>
      <a:accent4>
        <a:srgbClr val="FFFFFF"/>
      </a:accent4>
      <a:accent5>
        <a:srgbClr val="000000"/>
      </a:accent5>
      <a:accent6>
        <a:srgbClr val="FFFFFF"/>
      </a:accent6>
      <a:hlink>
        <a:srgbClr val="CC9900"/>
      </a:hlink>
      <a:folHlink>
        <a:srgbClr val="96A9A9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4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580</Words>
  <Application>WPS 演示</Application>
  <PresentationFormat>宽屏</PresentationFormat>
  <Paragraphs>91</Paragraphs>
  <Slides>27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Arial</vt:lpstr>
      <vt:lpstr>Segoe UI Light</vt:lpstr>
      <vt:lpstr>Century Gothic</vt:lpstr>
      <vt:lpstr>Segoe UI Light</vt:lpstr>
      <vt:lpstr>Arial Unicode MS</vt:lpstr>
      <vt:lpstr>Calibri</vt:lpstr>
      <vt:lpstr>Century Gothic</vt:lpstr>
      <vt:lpstr>Office Theme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ASUS</cp:lastModifiedBy>
  <cp:revision>147</cp:revision>
  <dcterms:created xsi:type="dcterms:W3CDTF">2015-08-18T02:51:00Z</dcterms:created>
  <dcterms:modified xsi:type="dcterms:W3CDTF">2019-06-29T01:59:23Z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2017-12-21T08:53:27.0773261Z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KSOProductBuildVer">
    <vt:lpwstr>2052-11.1.0.8696</vt:lpwstr>
  </property>
</Properties>
</file>