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7775575" cy="5543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699768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88080" y="2976120"/>
            <a:ext cx="699768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973680" y="297612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88080" y="297612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88080" y="1297080"/>
            <a:ext cx="6997680" cy="3215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6997680" cy="321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321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321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388080" y="220680"/>
            <a:ext cx="6997680" cy="4291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88080" y="297612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321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88080" y="1297080"/>
            <a:ext cx="6997680" cy="3215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321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973680" y="297612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88080" y="2976120"/>
            <a:ext cx="699732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699768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88080" y="2976120"/>
            <a:ext cx="699768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973680" y="297612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388080" y="297612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6997680" cy="321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321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321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88080" y="220680"/>
            <a:ext cx="6997680" cy="4291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88080" y="297612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321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321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973680" y="297612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973680" y="1297080"/>
            <a:ext cx="341460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88080" y="2976120"/>
            <a:ext cx="6997320" cy="1533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4920" cy="873360"/>
          </a:xfrm>
          <a:prstGeom prst="rect">
            <a:avLst/>
          </a:prstGeom>
        </p:spPr>
      </p:pic>
      <p:pic>
        <p:nvPicPr>
          <p:cNvPr descr="" id="1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038480"/>
            <a:ext cx="7774920" cy="150480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46440" y="615960"/>
            <a:ext cx="5425920" cy="10468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6997680" cy="3215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4920" cy="873360"/>
          </a:xfrm>
          <a:prstGeom prst="rect">
            <a:avLst/>
          </a:prstGeom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88080" y="220680"/>
            <a:ext cx="6997680" cy="925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88080" y="1297080"/>
            <a:ext cx="6997680" cy="3215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44160" y="1483200"/>
            <a:ext cx="6219720" cy="14749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fr-FR" sz="3640">
                <a:solidFill>
                  <a:srgbClr val="ffffff"/>
                </a:solidFill>
                <a:latin typeface="Century Gothic"/>
              </a:rPr>
              <a:t>Cannonball de voitures autonomes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2869200" y="2669400"/>
            <a:ext cx="6219720" cy="554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1219">
                <a:solidFill>
                  <a:srgbClr val="ffffff"/>
                </a:solidFill>
                <a:latin typeface="Century Gothic"/>
              </a:rPr>
              <a:t>Jules Legros &amp; Benoit Perruche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846440" y="615960"/>
            <a:ext cx="5425920" cy="104652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90000"/>
              </a:lnSpc>
            </a:pPr>
            <a:r>
              <a:rPr lang="fr-FR" sz="2429">
                <a:solidFill>
                  <a:srgbClr val="ffffff"/>
                </a:solidFill>
                <a:latin typeface="Century Gothic"/>
              </a:rPr>
              <a:t>Cannonball RC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415800" y="3301920"/>
            <a:ext cx="2176200" cy="551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entury Gothic"/>
              </a:rPr>
              <a:t>Binarisation du marker coloré</a:t>
            </a: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415800" y="3854160"/>
            <a:ext cx="2176200" cy="1185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entury Gothic"/>
              </a:rPr>
              <a:t>L’utilisateur ajuste les valeurs Teinte Saturation Valeur (TSV) de son marker coloré.</a:t>
            </a:r>
            <a:endParaRPr/>
          </a:p>
        </p:txBody>
      </p:sp>
      <p:sp>
        <p:nvSpPr>
          <p:cNvPr id="76" name="CustomShape 4"/>
          <p:cNvSpPr/>
          <p:nvPr/>
        </p:nvSpPr>
        <p:spPr>
          <a:xfrm>
            <a:off x="2935800" y="3324960"/>
            <a:ext cx="2176200" cy="5515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entury Gothic"/>
              </a:rPr>
              <a:t>Position et taille du marker</a:t>
            </a:r>
            <a:endParaRPr/>
          </a:p>
        </p:txBody>
      </p:sp>
      <p:sp>
        <p:nvSpPr>
          <p:cNvPr id="77" name="CustomShape 5"/>
          <p:cNvSpPr/>
          <p:nvPr/>
        </p:nvSpPr>
        <p:spPr>
          <a:xfrm>
            <a:off x="2934720" y="3876840"/>
            <a:ext cx="2176200" cy="1185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entury Gothic"/>
              </a:rPr>
              <a:t>En analysant les données de la caméra, le marker coloré est repéré et sa position ainsi que sa taille sont envoyés à la partie contrôle du véhicule.</a:t>
            </a:r>
            <a:endParaRPr/>
          </a:p>
        </p:txBody>
      </p:sp>
      <p:sp>
        <p:nvSpPr>
          <p:cNvPr id="78" name="CustomShape 6"/>
          <p:cNvSpPr/>
          <p:nvPr/>
        </p:nvSpPr>
        <p:spPr>
          <a:xfrm>
            <a:off x="5455440" y="3325320"/>
            <a:ext cx="2176560" cy="5511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fr-FR" sz="1400">
                <a:solidFill>
                  <a:srgbClr val="ffffff"/>
                </a:solidFill>
                <a:latin typeface="Century Gothic"/>
              </a:rPr>
              <a:t>Déplacement du véhicule</a:t>
            </a:r>
            <a:endParaRPr/>
          </a:p>
        </p:txBody>
      </p:sp>
      <p:sp>
        <p:nvSpPr>
          <p:cNvPr id="79" name="CustomShape 7"/>
          <p:cNvSpPr/>
          <p:nvPr/>
        </p:nvSpPr>
        <p:spPr>
          <a:xfrm>
            <a:off x="5455440" y="3876840"/>
            <a:ext cx="2176200" cy="1185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entury Gothic"/>
              </a:rPr>
              <a:t>La position du marker sonne une information sur la direction que le véhicule doit prendre, et la taille du marker indique à la voiture si elle doit accélérer ou au contraire ralentir.</a:t>
            </a:r>
            <a:endParaRPr/>
          </a:p>
        </p:txBody>
      </p:sp>
      <p:pic>
        <p:nvPicPr>
          <p:cNvPr descr="" id="8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78840" y="1779840"/>
            <a:ext cx="2008080" cy="1460160"/>
          </a:xfrm>
          <a:prstGeom prst="rect">
            <a:avLst/>
          </a:prstGeom>
        </p:spPr>
      </p:pic>
      <p:pic>
        <p:nvPicPr>
          <p:cNvPr descr="" id="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02040" y="2664000"/>
            <a:ext cx="1886400" cy="550800"/>
          </a:xfrm>
          <a:prstGeom prst="rect">
            <a:avLst/>
          </a:prstGeom>
        </p:spPr>
      </p:pic>
      <p:pic>
        <p:nvPicPr>
          <p:cNvPr descr="" id="8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000" y="2232000"/>
            <a:ext cx="2516760" cy="9630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