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8">
  <p:sldMasterIdLst>
    <p:sldMasterId id="2147483879" r:id="rId4"/>
  </p:sldMasterIdLst>
  <p:notesMasterIdLst>
    <p:notesMasterId r:id="rId18"/>
  </p:notesMasterIdLst>
  <p:handoutMasterIdLst>
    <p:handoutMasterId r:id="rId19"/>
  </p:handoutMasterIdLst>
  <p:sldIdLst>
    <p:sldId id="550" r:id="rId5"/>
    <p:sldId id="530" r:id="rId6"/>
    <p:sldId id="534" r:id="rId7"/>
    <p:sldId id="546" r:id="rId8"/>
    <p:sldId id="516" r:id="rId9"/>
    <p:sldId id="540" r:id="rId10"/>
    <p:sldId id="535" r:id="rId11"/>
    <p:sldId id="541" r:id="rId12"/>
    <p:sldId id="536" r:id="rId13"/>
    <p:sldId id="542" r:id="rId14"/>
    <p:sldId id="537" r:id="rId15"/>
    <p:sldId id="549" r:id="rId16"/>
    <p:sldId id="548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0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0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1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186" algn="l" defTabSz="91407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224" algn="l" defTabSz="91407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260" algn="l" defTabSz="91407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296" algn="l" defTabSz="91407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Heyne" initials="JH" lastIdx="1" clrIdx="0">
    <p:extLst/>
  </p:cmAuthor>
  <p:cmAuthor id="2" name="jmoder" initials="jpm" lastIdx="6" clrIdx="1"/>
  <p:cmAuthor id="3" name="Gupta, Mohan L (FAA)" initials="GML(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03366"/>
    <a:srgbClr val="FFFF66"/>
    <a:srgbClr val="777777"/>
    <a:srgbClr val="CC3300"/>
    <a:srgbClr val="FF0000"/>
    <a:srgbClr val="CC9900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6" autoAdjust="0"/>
    <p:restoredTop sz="91943" autoAdjust="0"/>
  </p:normalViewPr>
  <p:slideViewPr>
    <p:cSldViewPr snapToGrid="0">
      <p:cViewPr varScale="1">
        <p:scale>
          <a:sx n="85" d="100"/>
          <a:sy n="85" d="100"/>
        </p:scale>
        <p:origin x="8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1956" y="-7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A90A2E-F0B9-49EB-A4BF-63C367F8CDAE}" type="datetimeFigureOut">
              <a:rPr lang="en-US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858B4E-370F-4F37-873A-D22B2CCF7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0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7920E0-8D45-4CAB-8B8C-E1BDB5AC0940}" type="datetimeFigureOut">
              <a:rPr lang="en-US"/>
              <a:pPr>
                <a:defRPr/>
              </a:pPr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50D613-B915-4E47-9A9C-1E8EC19FA4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75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86" algn="l" defTabSz="9140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24" algn="l" defTabSz="9140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60" algn="l" defTabSz="9140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96" algn="l" defTabSz="9140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3C30CA21-89C5-A040-B01E-D208A7FA3D8D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59037"/>
            <a:ext cx="8229600" cy="4525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7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44488"/>
            <a:ext cx="8472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Select to edit master title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08125"/>
            <a:ext cx="805021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Select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14356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0696" y="6509982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40109AE-3481-4B61-8836-613F66C1818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6349" name="Text Box 29" hidden="1"/>
          <p:cNvSpPr txBox="1">
            <a:spLocks noChangeArrowheads="1"/>
          </p:cNvSpPr>
          <p:nvPr/>
        </p:nvSpPr>
        <p:spPr bwMode="auto">
          <a:xfrm>
            <a:off x="449267" y="6205542"/>
            <a:ext cx="4784725" cy="2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56350" name="Text Box 30" hidden="1"/>
          <p:cNvSpPr txBox="1">
            <a:spLocks noChangeArrowheads="1"/>
          </p:cNvSpPr>
          <p:nvPr/>
        </p:nvSpPr>
        <p:spPr bwMode="auto">
          <a:xfrm>
            <a:off x="441325" y="6384929"/>
            <a:ext cx="3740150" cy="2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  <p:sp>
        <p:nvSpPr>
          <p:cNvPr id="16" name="Text Box 29" hidden="1"/>
          <p:cNvSpPr txBox="1">
            <a:spLocks noChangeArrowheads="1"/>
          </p:cNvSpPr>
          <p:nvPr/>
        </p:nvSpPr>
        <p:spPr bwMode="auto">
          <a:xfrm>
            <a:off x="449267" y="6205542"/>
            <a:ext cx="4784725" cy="2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C0C0"/>
                </a:solidFill>
              </a:rPr>
              <a:t>&lt;Presentation Title – Change on Master Slide&gt;</a:t>
            </a:r>
            <a:endParaRPr lang="en-US" sz="1200" dirty="0">
              <a:solidFill>
                <a:srgbClr val="C0C0C0"/>
              </a:solidFill>
            </a:endParaRPr>
          </a:p>
        </p:txBody>
      </p:sp>
      <p:sp>
        <p:nvSpPr>
          <p:cNvPr id="17" name="Text Box 30" hidden="1"/>
          <p:cNvSpPr txBox="1">
            <a:spLocks noChangeArrowheads="1"/>
          </p:cNvSpPr>
          <p:nvPr/>
        </p:nvSpPr>
        <p:spPr bwMode="auto">
          <a:xfrm>
            <a:off x="441325" y="6384929"/>
            <a:ext cx="3740150" cy="27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rgbClr val="C0C0C0"/>
                </a:solidFill>
              </a:rPr>
              <a:t>&lt;Date of Presentation – Change on Master Slide&gt;</a:t>
            </a:r>
          </a:p>
        </p:txBody>
      </p:sp>
      <p:sp>
        <p:nvSpPr>
          <p:cNvPr id="18" name="Rounded Rectangle 17"/>
          <p:cNvSpPr/>
          <p:nvPr userDrawn="1"/>
        </p:nvSpPr>
        <p:spPr>
          <a:xfrm>
            <a:off x="0" y="0"/>
            <a:ext cx="9144000" cy="17907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8" tIns="45704" rIns="91408" bIns="45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9" name="Group 15"/>
          <p:cNvGrpSpPr>
            <a:grpSpLocks noChangeAspect="1"/>
          </p:cNvGrpSpPr>
          <p:nvPr userDrawn="1"/>
        </p:nvGrpSpPr>
        <p:grpSpPr bwMode="auto">
          <a:xfrm>
            <a:off x="-1" y="1170844"/>
            <a:ext cx="9144001" cy="665575"/>
            <a:chOff x="-3905251" y="4294188"/>
            <a:chExt cx="13027839" cy="1892300"/>
          </a:xfrm>
        </p:grpSpPr>
        <p:sp>
          <p:nvSpPr>
            <p:cNvPr id="20" name="Freeform 14"/>
            <p:cNvSpPr>
              <a:spLocks/>
            </p:cNvSpPr>
            <p:nvPr/>
          </p:nvSpPr>
          <p:spPr bwMode="hidden">
            <a:xfrm>
              <a:off x="4810006" y="4497661"/>
              <a:ext cx="4295986" cy="1017364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484119 h 640"/>
                <a:gd name="T6" fmla="*/ 2147483647 w 2706"/>
                <a:gd name="T7" fmla="*/ 96023265 h 640"/>
                <a:gd name="T8" fmla="*/ 2147483647 w 2706"/>
                <a:gd name="T9" fmla="*/ 151615849 h 640"/>
                <a:gd name="T10" fmla="*/ 2147483647 w 2706"/>
                <a:gd name="T11" fmla="*/ 207208433 h 640"/>
                <a:gd name="T12" fmla="*/ 2147483647 w 2706"/>
                <a:gd name="T13" fmla="*/ 272907893 h 640"/>
                <a:gd name="T14" fmla="*/ 2147483647 w 2706"/>
                <a:gd name="T15" fmla="*/ 338608942 h 640"/>
                <a:gd name="T16" fmla="*/ 2147483647 w 2706"/>
                <a:gd name="T17" fmla="*/ 414416867 h 640"/>
                <a:gd name="T18" fmla="*/ 2147483647 w 2706"/>
                <a:gd name="T19" fmla="*/ 490223202 h 640"/>
                <a:gd name="T20" fmla="*/ 2147483647 w 2706"/>
                <a:gd name="T21" fmla="*/ 490223202 h 640"/>
                <a:gd name="T22" fmla="*/ 2147483647 w 2706"/>
                <a:gd name="T23" fmla="*/ 636785614 h 640"/>
                <a:gd name="T24" fmla="*/ 2147483647 w 2706"/>
                <a:gd name="T25" fmla="*/ 768186122 h 640"/>
                <a:gd name="T26" fmla="*/ 2147483647 w 2706"/>
                <a:gd name="T27" fmla="*/ 889478166 h 640"/>
                <a:gd name="T28" fmla="*/ 1996160218 w 2706"/>
                <a:gd name="T29" fmla="*/ 1005716772 h 640"/>
                <a:gd name="T30" fmla="*/ 1471916569 w 2706"/>
                <a:gd name="T31" fmla="*/ 1106793475 h 640"/>
                <a:gd name="T32" fmla="*/ 962794601 w 2706"/>
                <a:gd name="T33" fmla="*/ 1197763302 h 640"/>
                <a:gd name="T34" fmla="*/ 473836460 w 2706"/>
                <a:gd name="T35" fmla="*/ 1283679692 h 640"/>
                <a:gd name="T36" fmla="*/ 0 w 2706"/>
                <a:gd name="T37" fmla="*/ 1359487617 h 640"/>
                <a:gd name="T38" fmla="*/ 0 w 2706"/>
                <a:gd name="T39" fmla="*/ 1359487617 h 640"/>
                <a:gd name="T40" fmla="*/ 327652280 w 2706"/>
                <a:gd name="T41" fmla="*/ 1404971736 h 640"/>
                <a:gd name="T42" fmla="*/ 640182880 w 2706"/>
                <a:gd name="T43" fmla="*/ 1445402417 h 640"/>
                <a:gd name="T44" fmla="*/ 942630773 w 2706"/>
                <a:gd name="T45" fmla="*/ 1480779661 h 640"/>
                <a:gd name="T46" fmla="*/ 1240038105 w 2706"/>
                <a:gd name="T47" fmla="*/ 1511101877 h 640"/>
                <a:gd name="T48" fmla="*/ 1527364317 w 2706"/>
                <a:gd name="T49" fmla="*/ 1541425682 h 640"/>
                <a:gd name="T50" fmla="*/ 1804609410 w 2706"/>
                <a:gd name="T51" fmla="*/ 1561641023 h 640"/>
                <a:gd name="T52" fmla="*/ 2071771794 w 2706"/>
                <a:gd name="T53" fmla="*/ 1581856364 h 640"/>
                <a:gd name="T54" fmla="*/ 2147483647 w 2706"/>
                <a:gd name="T55" fmla="*/ 1597018266 h 640"/>
                <a:gd name="T56" fmla="*/ 2147483647 w 2706"/>
                <a:gd name="T57" fmla="*/ 1607125142 h 640"/>
                <a:gd name="T58" fmla="*/ 2147483647 w 2706"/>
                <a:gd name="T59" fmla="*/ 1612180169 h 640"/>
                <a:gd name="T60" fmla="*/ 2147483647 w 2706"/>
                <a:gd name="T61" fmla="*/ 1617233607 h 640"/>
                <a:gd name="T62" fmla="*/ 2147483647 w 2706"/>
                <a:gd name="T63" fmla="*/ 1617233607 h 640"/>
                <a:gd name="T64" fmla="*/ 2147483647 w 2706"/>
                <a:gd name="T65" fmla="*/ 1612180169 h 640"/>
                <a:gd name="T66" fmla="*/ 2147483647 w 2706"/>
                <a:gd name="T67" fmla="*/ 1607125142 h 640"/>
                <a:gd name="T68" fmla="*/ 2147483647 w 2706"/>
                <a:gd name="T69" fmla="*/ 1597018266 h 640"/>
                <a:gd name="T70" fmla="*/ 2147483647 w 2706"/>
                <a:gd name="T71" fmla="*/ 1581856364 h 640"/>
                <a:gd name="T72" fmla="*/ 2147483647 w 2706"/>
                <a:gd name="T73" fmla="*/ 1566694461 h 640"/>
                <a:gd name="T74" fmla="*/ 2147483647 w 2706"/>
                <a:gd name="T75" fmla="*/ 1546479120 h 640"/>
                <a:gd name="T76" fmla="*/ 2147483647 w 2706"/>
                <a:gd name="T77" fmla="*/ 1521210342 h 640"/>
                <a:gd name="T78" fmla="*/ 2147483647 w 2706"/>
                <a:gd name="T79" fmla="*/ 1495941563 h 640"/>
                <a:gd name="T80" fmla="*/ 2147483647 w 2706"/>
                <a:gd name="T81" fmla="*/ 1465617758 h 640"/>
                <a:gd name="T82" fmla="*/ 2147483647 w 2706"/>
                <a:gd name="T83" fmla="*/ 1435295542 h 640"/>
                <a:gd name="T84" fmla="*/ 2147483647 w 2706"/>
                <a:gd name="T85" fmla="*/ 1399918298 h 640"/>
                <a:gd name="T86" fmla="*/ 2147483647 w 2706"/>
                <a:gd name="T87" fmla="*/ 1364541055 h 640"/>
                <a:gd name="T88" fmla="*/ 2147483647 w 2706"/>
                <a:gd name="T89" fmla="*/ 1324110373 h 640"/>
                <a:gd name="T90" fmla="*/ 2147483647 w 2706"/>
                <a:gd name="T91" fmla="*/ 1283679692 h 640"/>
                <a:gd name="T92" fmla="*/ 2147483647 w 2706"/>
                <a:gd name="T93" fmla="*/ 1238193984 h 640"/>
                <a:gd name="T94" fmla="*/ 2147483647 w 2706"/>
                <a:gd name="T95" fmla="*/ 1192709865 h 640"/>
                <a:gd name="T96" fmla="*/ 2147483647 w 2706"/>
                <a:gd name="T97" fmla="*/ 1091633162 h 640"/>
                <a:gd name="T98" fmla="*/ 2147483647 w 2706"/>
                <a:gd name="T99" fmla="*/ 985501431 h 640"/>
                <a:gd name="T100" fmla="*/ 2147483647 w 2706"/>
                <a:gd name="T101" fmla="*/ 985501431 h 640"/>
                <a:gd name="T102" fmla="*/ 2147483647 w 2706"/>
                <a:gd name="T103" fmla="*/ 980447993 h 640"/>
                <a:gd name="T104" fmla="*/ 2147483647 w 2706"/>
                <a:gd name="T105" fmla="*/ 980447993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hidden">
            <a:xfrm>
              <a:off x="-308667" y="4321318"/>
              <a:ext cx="8279020" cy="1207272"/>
            </a:xfrm>
            <a:custGeom>
              <a:avLst/>
              <a:gdLst>
                <a:gd name="T0" fmla="*/ 2147483647 w 5216"/>
                <a:gd name="T1" fmla="*/ 1792249152 h 762"/>
                <a:gd name="T2" fmla="*/ 2147483647 w 5216"/>
                <a:gd name="T3" fmla="*/ 1721965959 h 762"/>
                <a:gd name="T4" fmla="*/ 2147483647 w 5216"/>
                <a:gd name="T5" fmla="*/ 1531193217 h 762"/>
                <a:gd name="T6" fmla="*/ 2147483647 w 5216"/>
                <a:gd name="T7" fmla="*/ 1275158077 h 762"/>
                <a:gd name="T8" fmla="*/ 2147483647 w 5216"/>
                <a:gd name="T9" fmla="*/ 938798156 h 762"/>
                <a:gd name="T10" fmla="*/ 2147483647 w 5216"/>
                <a:gd name="T11" fmla="*/ 743006205 h 762"/>
                <a:gd name="T12" fmla="*/ 2147483647 w 5216"/>
                <a:gd name="T13" fmla="*/ 592396646 h 762"/>
                <a:gd name="T14" fmla="*/ 2147483647 w 5216"/>
                <a:gd name="T15" fmla="*/ 461868679 h 762"/>
                <a:gd name="T16" fmla="*/ 2147483647 w 5216"/>
                <a:gd name="T17" fmla="*/ 351422303 h 762"/>
                <a:gd name="T18" fmla="*/ 2147483647 w 5216"/>
                <a:gd name="T19" fmla="*/ 256035140 h 762"/>
                <a:gd name="T20" fmla="*/ 2147483647 w 5216"/>
                <a:gd name="T21" fmla="*/ 180731153 h 762"/>
                <a:gd name="T22" fmla="*/ 2147483647 w 5216"/>
                <a:gd name="T23" fmla="*/ 70284778 h 762"/>
                <a:gd name="T24" fmla="*/ 2147483647 w 5216"/>
                <a:gd name="T25" fmla="*/ 10040003 h 762"/>
                <a:gd name="T26" fmla="*/ 1622440311 w 5216"/>
                <a:gd name="T27" fmla="*/ 0 h 762"/>
                <a:gd name="T28" fmla="*/ 901914788 w 5216"/>
                <a:gd name="T29" fmla="*/ 25100801 h 762"/>
                <a:gd name="T30" fmla="*/ 277124957 w 5216"/>
                <a:gd name="T31" fmla="*/ 80324781 h 762"/>
                <a:gd name="T32" fmla="*/ 0 w 5216"/>
                <a:gd name="T33" fmla="*/ 120487964 h 762"/>
                <a:gd name="T34" fmla="*/ 791065440 w 5216"/>
                <a:gd name="T35" fmla="*/ 215873542 h 762"/>
                <a:gd name="T36" fmla="*/ 1642595027 w 5216"/>
                <a:gd name="T37" fmla="*/ 351422303 h 762"/>
                <a:gd name="T38" fmla="*/ 2147483647 w 5216"/>
                <a:gd name="T39" fmla="*/ 527132663 h 762"/>
                <a:gd name="T40" fmla="*/ 2147483647 w 5216"/>
                <a:gd name="T41" fmla="*/ 743006205 h 762"/>
                <a:gd name="T42" fmla="*/ 2147483647 w 5216"/>
                <a:gd name="T43" fmla="*/ 948838159 h 762"/>
                <a:gd name="T44" fmla="*/ 2147483647 w 5216"/>
                <a:gd name="T45" fmla="*/ 1295239668 h 762"/>
                <a:gd name="T46" fmla="*/ 2147483647 w 5216"/>
                <a:gd name="T47" fmla="*/ 1435807639 h 762"/>
                <a:gd name="T48" fmla="*/ 2147483647 w 5216"/>
                <a:gd name="T49" fmla="*/ 1556295603 h 762"/>
                <a:gd name="T50" fmla="*/ 2147483647 w 5216"/>
                <a:gd name="T51" fmla="*/ 1661721185 h 762"/>
                <a:gd name="T52" fmla="*/ 2147483647 w 5216"/>
                <a:gd name="T53" fmla="*/ 1742045966 h 762"/>
                <a:gd name="T54" fmla="*/ 2147483647 w 5216"/>
                <a:gd name="T55" fmla="*/ 1812330743 h 762"/>
                <a:gd name="T56" fmla="*/ 2147483647 w 5216"/>
                <a:gd name="T57" fmla="*/ 1857513135 h 762"/>
                <a:gd name="T58" fmla="*/ 2147483647 w 5216"/>
                <a:gd name="T59" fmla="*/ 1892655524 h 762"/>
                <a:gd name="T60" fmla="*/ 2147483647 w 5216"/>
                <a:gd name="T61" fmla="*/ 1912737115 h 762"/>
                <a:gd name="T62" fmla="*/ 2147483647 w 5216"/>
                <a:gd name="T63" fmla="*/ 1912737115 h 762"/>
                <a:gd name="T64" fmla="*/ 2147483647 w 5216"/>
                <a:gd name="T65" fmla="*/ 1902697112 h 762"/>
                <a:gd name="T66" fmla="*/ 2147483647 w 5216"/>
                <a:gd name="T67" fmla="*/ 1877594727 h 762"/>
                <a:gd name="T68" fmla="*/ 2147483647 w 5216"/>
                <a:gd name="T69" fmla="*/ 1837433128 h 762"/>
                <a:gd name="T70" fmla="*/ 2147483647 w 5216"/>
                <a:gd name="T71" fmla="*/ 1792249152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hidden">
            <a:xfrm>
              <a:off x="4286" y="4334883"/>
              <a:ext cx="8165219" cy="1105538"/>
            </a:xfrm>
            <a:custGeom>
              <a:avLst/>
              <a:gdLst>
                <a:gd name="T0" fmla="*/ 0 w 5144"/>
                <a:gd name="T1" fmla="*/ 177634787 h 694"/>
                <a:gd name="T2" fmla="*/ 0 w 5144"/>
                <a:gd name="T3" fmla="*/ 177634787 h 694"/>
                <a:gd name="T4" fmla="*/ 45353157 w 5144"/>
                <a:gd name="T5" fmla="*/ 167484228 h 694"/>
                <a:gd name="T6" fmla="*/ 181412626 w 5144"/>
                <a:gd name="T7" fmla="*/ 142107830 h 694"/>
                <a:gd name="T8" fmla="*/ 413216590 w 5144"/>
                <a:gd name="T9" fmla="*/ 106580872 h 694"/>
                <a:gd name="T10" fmla="*/ 564393779 w 5144"/>
                <a:gd name="T11" fmla="*/ 86279754 h 694"/>
                <a:gd name="T12" fmla="*/ 740766636 w 5144"/>
                <a:gd name="T13" fmla="*/ 65978635 h 694"/>
                <a:gd name="T14" fmla="*/ 937295394 w 5144"/>
                <a:gd name="T15" fmla="*/ 50752796 h 694"/>
                <a:gd name="T16" fmla="*/ 1164061177 w 5144"/>
                <a:gd name="T17" fmla="*/ 35526957 h 694"/>
                <a:gd name="T18" fmla="*/ 1410982860 w 5144"/>
                <a:gd name="T19" fmla="*/ 20301119 h 694"/>
                <a:gd name="T20" fmla="*/ 1688139980 w 5144"/>
                <a:gd name="T21" fmla="*/ 10150559 h 694"/>
                <a:gd name="T22" fmla="*/ 1990494357 w 5144"/>
                <a:gd name="T23" fmla="*/ 5075280 h 694"/>
                <a:gd name="T24" fmla="*/ 2147483647 w 5144"/>
                <a:gd name="T25" fmla="*/ 0 h 694"/>
                <a:gd name="T26" fmla="*/ 2147483647 w 5144"/>
                <a:gd name="T27" fmla="*/ 5075280 h 694"/>
                <a:gd name="T28" fmla="*/ 2147483647 w 5144"/>
                <a:gd name="T29" fmla="*/ 15225839 h 694"/>
                <a:gd name="T30" fmla="*/ 2147483647 w 5144"/>
                <a:gd name="T31" fmla="*/ 35526957 h 694"/>
                <a:gd name="T32" fmla="*/ 2147483647 w 5144"/>
                <a:gd name="T33" fmla="*/ 60903356 h 694"/>
                <a:gd name="T34" fmla="*/ 2147483647 w 5144"/>
                <a:gd name="T35" fmla="*/ 101505593 h 694"/>
                <a:gd name="T36" fmla="*/ 2147483647 w 5144"/>
                <a:gd name="T37" fmla="*/ 147183109 h 694"/>
                <a:gd name="T38" fmla="*/ 2147483647 w 5144"/>
                <a:gd name="T39" fmla="*/ 203011185 h 694"/>
                <a:gd name="T40" fmla="*/ 2147483647 w 5144"/>
                <a:gd name="T41" fmla="*/ 268988228 h 694"/>
                <a:gd name="T42" fmla="*/ 2147483647 w 5144"/>
                <a:gd name="T43" fmla="*/ 350192702 h 694"/>
                <a:gd name="T44" fmla="*/ 2147483647 w 5144"/>
                <a:gd name="T45" fmla="*/ 441547735 h 694"/>
                <a:gd name="T46" fmla="*/ 2147483647 w 5144"/>
                <a:gd name="T47" fmla="*/ 548128608 h 694"/>
                <a:gd name="T48" fmla="*/ 2147483647 w 5144"/>
                <a:gd name="T49" fmla="*/ 675009006 h 694"/>
                <a:gd name="T50" fmla="*/ 2147483647 w 5144"/>
                <a:gd name="T51" fmla="*/ 812041556 h 694"/>
                <a:gd name="T52" fmla="*/ 2147483647 w 5144"/>
                <a:gd name="T53" fmla="*/ 964299945 h 694"/>
                <a:gd name="T54" fmla="*/ 2147483647 w 5144"/>
                <a:gd name="T55" fmla="*/ 1136857860 h 694"/>
                <a:gd name="T56" fmla="*/ 2147483647 w 5144"/>
                <a:gd name="T57" fmla="*/ 1324643206 h 694"/>
                <a:gd name="T58" fmla="*/ 2147483647 w 5144"/>
                <a:gd name="T59" fmla="*/ 1532729671 h 694"/>
                <a:gd name="T60" fmla="*/ 2147483647 w 5144"/>
                <a:gd name="T61" fmla="*/ 1761115662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hidden">
            <a:xfrm>
              <a:off x="4155651" y="4314537"/>
              <a:ext cx="4940859" cy="929191"/>
            </a:xfrm>
            <a:custGeom>
              <a:avLst/>
              <a:gdLst>
                <a:gd name="T0" fmla="*/ 0 w 3112"/>
                <a:gd name="T1" fmla="*/ 1478417662 h 584"/>
                <a:gd name="T2" fmla="*/ 0 w 3112"/>
                <a:gd name="T3" fmla="*/ 1478417662 h 584"/>
                <a:gd name="T4" fmla="*/ 226865130 w 3112"/>
                <a:gd name="T5" fmla="*/ 1417660663 h 584"/>
                <a:gd name="T6" fmla="*/ 846963574 w 3112"/>
                <a:gd name="T7" fmla="*/ 1260705347 h 584"/>
                <a:gd name="T8" fmla="*/ 1275487831 w 3112"/>
                <a:gd name="T9" fmla="*/ 1154381393 h 584"/>
                <a:gd name="T10" fmla="*/ 1769549916 w 3112"/>
                <a:gd name="T11" fmla="*/ 1037930213 h 584"/>
                <a:gd name="T12" fmla="*/ 2147483647 w 3112"/>
                <a:gd name="T13" fmla="*/ 911353397 h 584"/>
                <a:gd name="T14" fmla="*/ 2147483647 w 3112"/>
                <a:gd name="T15" fmla="*/ 774650944 h 584"/>
                <a:gd name="T16" fmla="*/ 2147483647 w 3112"/>
                <a:gd name="T17" fmla="*/ 643009718 h 584"/>
                <a:gd name="T18" fmla="*/ 2147483647 w 3112"/>
                <a:gd name="T19" fmla="*/ 511370084 h 584"/>
                <a:gd name="T20" fmla="*/ 2147483647 w 3112"/>
                <a:gd name="T21" fmla="*/ 389856086 h 584"/>
                <a:gd name="T22" fmla="*/ 2147483647 w 3112"/>
                <a:gd name="T23" fmla="*/ 273406496 h 584"/>
                <a:gd name="T24" fmla="*/ 2147483647 w 3112"/>
                <a:gd name="T25" fmla="*/ 222775133 h 584"/>
                <a:gd name="T26" fmla="*/ 2147483647 w 3112"/>
                <a:gd name="T27" fmla="*/ 172143770 h 584"/>
                <a:gd name="T28" fmla="*/ 2147483647 w 3112"/>
                <a:gd name="T29" fmla="*/ 131639635 h 584"/>
                <a:gd name="T30" fmla="*/ 2147483647 w 3112"/>
                <a:gd name="T31" fmla="*/ 91135499 h 584"/>
                <a:gd name="T32" fmla="*/ 2147483647 w 3112"/>
                <a:gd name="T33" fmla="*/ 60756999 h 584"/>
                <a:gd name="T34" fmla="*/ 2147483647 w 3112"/>
                <a:gd name="T35" fmla="*/ 35441318 h 584"/>
                <a:gd name="T36" fmla="*/ 2147483647 w 3112"/>
                <a:gd name="T37" fmla="*/ 15188454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 useBgFill="1">
          <p:nvSpPr>
            <p:cNvPr id="24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9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5pPr>
      <a:lvl6pPr marL="457036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6pPr>
      <a:lvl7pPr marL="91407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7pPr>
      <a:lvl8pPr marL="137110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8pPr>
      <a:lvl9pPr marL="1828148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1D2F68"/>
          </a:solidFill>
          <a:latin typeface="Arial" charset="0"/>
        </a:defRPr>
      </a:lvl9pPr>
    </p:titleStyle>
    <p:bodyStyle>
      <a:lvl1pPr marL="342778" indent="-342778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685" indent="-285648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2592" indent="-22852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99629" indent="-22852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6668" indent="-22852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3704" indent="-22852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0742" indent="-22852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7778" indent="-22852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4814" indent="-22852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2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emf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56" y="1670756"/>
            <a:ext cx="8472488" cy="40188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Skeletal &amp; Reduced Models for Cat A2, C1, C5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0" dirty="0"/>
              <a:t>Yang Gao &amp; Tianfeng Lu</a:t>
            </a:r>
            <a:br>
              <a:rPr lang="en-US" sz="2800" b="0" dirty="0"/>
            </a:br>
            <a:r>
              <a:rPr lang="en-US" sz="2800" b="0" dirty="0"/>
              <a:t>University of </a:t>
            </a:r>
            <a:r>
              <a:rPr lang="en-US" sz="2800" b="0" dirty="0" smtClean="0"/>
              <a:t>Connecticut</a:t>
            </a:r>
            <a:br>
              <a:rPr lang="en-US" sz="2800" b="0" dirty="0" smtClean="0"/>
            </a:b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b="0" dirty="0" smtClean="0"/>
              <a:t>Email: tianfeng.lu@uconn.edu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4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Development of Reduced C5 Kinetic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Detailed </a:t>
            </a:r>
            <a:r>
              <a:rPr lang="en-US" sz="2200" i="1" dirty="0" err="1"/>
              <a:t>HyChem</a:t>
            </a:r>
            <a:r>
              <a:rPr lang="en-US" sz="2200" dirty="0"/>
              <a:t> model</a:t>
            </a:r>
          </a:p>
          <a:p>
            <a:pPr lvl="1"/>
            <a:r>
              <a:rPr lang="en-US" sz="1700" dirty="0"/>
              <a:t>Cat C5 (POSF12345) with 119 species and 843 reactions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Methods</a:t>
            </a:r>
          </a:p>
          <a:p>
            <a:pPr lvl="1"/>
            <a:r>
              <a:rPr lang="en-US" sz="1700" dirty="0"/>
              <a:t>Skeletal reduction with DRG, sensitivity analysis and further removal of unimportant reactions</a:t>
            </a:r>
          </a:p>
          <a:p>
            <a:pPr lvl="2"/>
            <a:r>
              <a:rPr lang="en-US" sz="1700" dirty="0"/>
              <a:t>Error tolerance in DRG and sensitivity analysis: 30%, 20%</a:t>
            </a:r>
          </a:p>
          <a:p>
            <a:pPr lvl="2"/>
            <a:r>
              <a:rPr lang="en-US" sz="1700" dirty="0"/>
              <a:t>Error tolerance in removing unimportant reactions: 20%</a:t>
            </a:r>
          </a:p>
          <a:p>
            <a:pPr lvl="2"/>
            <a:r>
              <a:rPr lang="en-US" sz="1700" dirty="0"/>
              <a:t>Targets in sensitivity analysis: auto-ignition delay, PSR extinction 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Parameter space (auto-ignition and PSR)</a:t>
            </a:r>
          </a:p>
          <a:p>
            <a:pPr lvl="1"/>
            <a:r>
              <a:rPr lang="en-US" sz="1700" dirty="0"/>
              <a:t>𝜙 = 0.5-1.5, </a:t>
            </a:r>
            <a:r>
              <a:rPr lang="en-US" sz="1700" i="1" dirty="0"/>
              <a:t>p</a:t>
            </a:r>
            <a:r>
              <a:rPr lang="en-US" sz="1700" dirty="0"/>
              <a:t> = 0.5-30 </a:t>
            </a:r>
            <a:r>
              <a:rPr lang="en-US" sz="1700" dirty="0" err="1"/>
              <a:t>atm</a:t>
            </a:r>
            <a:r>
              <a:rPr lang="en-US" sz="1700" dirty="0"/>
              <a:t>, T</a:t>
            </a:r>
            <a:r>
              <a:rPr lang="en-US" sz="1700" baseline="-25000" dirty="0"/>
              <a:t>in</a:t>
            </a:r>
            <a:r>
              <a:rPr lang="en-US" sz="1700" dirty="0"/>
              <a:t> = 300 K for PSR, T</a:t>
            </a:r>
            <a:r>
              <a:rPr lang="en-US" sz="1700" baseline="-25000" dirty="0"/>
              <a:t>0</a:t>
            </a:r>
            <a:r>
              <a:rPr lang="en-US" sz="1700" dirty="0"/>
              <a:t> = 1000-1600 K for auto-ignition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Results</a:t>
            </a:r>
          </a:p>
          <a:p>
            <a:pPr lvl="1"/>
            <a:r>
              <a:rPr lang="en-US" sz="1700" dirty="0"/>
              <a:t>Skeletal model: 41 species and 200 reactions</a:t>
            </a:r>
          </a:p>
          <a:p>
            <a:pPr lvl="1"/>
            <a:r>
              <a:rPr lang="en-US" sz="1700" dirty="0"/>
              <a:t>Reduced model: 31 species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476064"/>
            <a:ext cx="3200400" cy="236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476063"/>
            <a:ext cx="3200400" cy="2368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484530"/>
            <a:ext cx="3200400" cy="236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5008"/>
            <a:ext cx="3200400" cy="236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6400" y="3695008"/>
            <a:ext cx="3200400" cy="2402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800" y="3695008"/>
            <a:ext cx="3200400" cy="2402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" y="6097917"/>
            <a:ext cx="4650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Solid lines     : detailed </a:t>
            </a:r>
            <a:r>
              <a:rPr lang="en-US" sz="1400" i="1" dirty="0" err="1"/>
              <a:t>HyChem</a:t>
            </a:r>
            <a:r>
              <a:rPr lang="en-US" sz="1400" dirty="0"/>
              <a:t> C5 model (119 species)</a:t>
            </a:r>
          </a:p>
          <a:p>
            <a:r>
              <a:rPr lang="en-US" sz="1400" dirty="0"/>
              <a:t>Dashed lines: skeletal C5 model (41 species)</a:t>
            </a:r>
          </a:p>
          <a:p>
            <a:r>
              <a:rPr lang="en-US" sz="1400" dirty="0"/>
              <a:t>Symbols        : reduced C5 model (31 species)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1669" y="5903893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Blue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0.5 atm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Red 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1 atm</a:t>
            </a:r>
          </a:p>
          <a:p>
            <a:r>
              <a:rPr lang="en-US" sz="1400" dirty="0"/>
              <a:t>Black      : </a:t>
            </a:r>
            <a:r>
              <a:rPr lang="en-US" sz="1400" i="1" dirty="0"/>
              <a:t>p</a:t>
            </a:r>
            <a:r>
              <a:rPr lang="en-US" sz="1400" dirty="0"/>
              <a:t> = 5 atm</a:t>
            </a:r>
          </a:p>
          <a:p>
            <a:r>
              <a:rPr lang="en-US" sz="1400" dirty="0">
                <a:solidFill>
                  <a:srgbClr val="FF00FF"/>
                </a:solidFill>
              </a:rPr>
              <a:t>Magenta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30 atm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Validations of Reduced Cat C5 Model</a:t>
            </a:r>
          </a:p>
        </p:txBody>
      </p:sp>
    </p:spTree>
    <p:extLst>
      <p:ext uri="{BB962C8B-B14F-4D97-AF65-F5344CB8AC3E}">
        <p14:creationId xmlns:p14="http://schemas.microsoft.com/office/powerpoint/2010/main" val="12691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" y="344488"/>
            <a:ext cx="8472488" cy="609600"/>
          </a:xfrm>
        </p:spPr>
        <p:txBody>
          <a:bodyPr/>
          <a:lstStyle/>
          <a:p>
            <a:r>
              <a:rPr lang="en-US" sz="2800" dirty="0" smtClean="0"/>
              <a:t>Laminar </a:t>
            </a:r>
            <a:r>
              <a:rPr lang="en-US" sz="2800" dirty="0"/>
              <a:t>Flame </a:t>
            </a:r>
            <a:r>
              <a:rPr lang="en-US" sz="2800" dirty="0" smtClean="0"/>
              <a:t>Speed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" y="2068211"/>
            <a:ext cx="3200400" cy="236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515" y="2068211"/>
            <a:ext cx="3200400" cy="2402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910" y="2102456"/>
            <a:ext cx="3200400" cy="236866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1202509" y="1925747"/>
            <a:ext cx="907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A2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182146" y="1934456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C1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03169" y="1932528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C5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0655" y="4812333"/>
            <a:ext cx="33505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Solid lines     : detailed </a:t>
            </a:r>
            <a:r>
              <a:rPr lang="en-US" sz="1400" i="1" dirty="0" err="1"/>
              <a:t>HyChem</a:t>
            </a:r>
            <a:r>
              <a:rPr lang="en-US" sz="1400" dirty="0"/>
              <a:t> </a:t>
            </a:r>
            <a:r>
              <a:rPr lang="en-US" sz="1400" dirty="0" smtClean="0"/>
              <a:t>models</a:t>
            </a:r>
            <a:endParaRPr lang="en-US" sz="1400" dirty="0"/>
          </a:p>
          <a:p>
            <a:r>
              <a:rPr lang="en-US" sz="1400" dirty="0"/>
              <a:t>Dashed lines: skeletal </a:t>
            </a:r>
            <a:r>
              <a:rPr lang="en-US" sz="1400" dirty="0" smtClean="0"/>
              <a:t>models</a:t>
            </a:r>
            <a:endParaRPr lang="en-US" sz="1400" dirty="0"/>
          </a:p>
          <a:p>
            <a:r>
              <a:rPr lang="en-US" sz="1400" dirty="0"/>
              <a:t>Symbols        : reduced </a:t>
            </a:r>
            <a:r>
              <a:rPr lang="en-US" sz="1400" dirty="0" smtClean="0"/>
              <a:t>models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28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10" y="2402154"/>
            <a:ext cx="3200400" cy="2368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" y="344488"/>
            <a:ext cx="8472488" cy="609600"/>
          </a:xfrm>
        </p:spPr>
        <p:txBody>
          <a:bodyPr/>
          <a:lstStyle/>
          <a:p>
            <a:r>
              <a:rPr lang="en-US" sz="2800" dirty="0" smtClean="0"/>
              <a:t>Non-Stiff Versions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23" y="2425584"/>
            <a:ext cx="3200400" cy="24029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36" y="2402154"/>
            <a:ext cx="3200400" cy="24029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3688599" y="3359769"/>
            <a:ext cx="21122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200" dirty="0">
                <a:solidFill>
                  <a:srgbClr val="0000FF"/>
                </a:solidFill>
              </a:rPr>
              <a:t>Solid lines</a:t>
            </a:r>
            <a:r>
              <a:rPr lang="en-US" sz="1200" dirty="0"/>
              <a:t>: SENKIN with implicit DASAC</a:t>
            </a:r>
          </a:p>
          <a:p>
            <a:pPr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Symbols</a:t>
            </a:r>
            <a:r>
              <a:rPr lang="en-US" sz="1200" dirty="0"/>
              <a:t>: SENKIN with explicit RKF45, </a:t>
            </a:r>
            <a:r>
              <a:rPr lang="en-US" sz="1200" i="1" dirty="0"/>
              <a:t>h</a:t>
            </a:r>
            <a:r>
              <a:rPr lang="en-US" sz="1200" dirty="0"/>
              <a:t> = 10 ns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77593" y="1864238"/>
            <a:ext cx="78706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stiffness removal (Lu et al., CNF 2009) enables explicit time integration with time step ~&lt; 20ns, suitable for compressible flow simulations</a:t>
            </a:r>
          </a:p>
        </p:txBody>
      </p:sp>
    </p:spTree>
    <p:extLst>
      <p:ext uri="{BB962C8B-B14F-4D97-AF65-F5344CB8AC3E}">
        <p14:creationId xmlns:p14="http://schemas.microsoft.com/office/powerpoint/2010/main" val="222006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" y="344488"/>
            <a:ext cx="8472488" cy="609600"/>
          </a:xfrm>
        </p:spPr>
        <p:txBody>
          <a:bodyPr/>
          <a:lstStyle/>
          <a:p>
            <a:r>
              <a:rPr lang="en-US" sz="2800" dirty="0"/>
              <a:t>Development of Fuel Specific Reduced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398580" y="1532842"/>
                <a:ext cx="8375307" cy="495435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200" dirty="0"/>
                  <a:t>Detailed </a:t>
                </a:r>
                <a:r>
                  <a:rPr lang="en-US" sz="4200" i="1" dirty="0" err="1"/>
                  <a:t>HyChem</a:t>
                </a:r>
                <a:r>
                  <a:rPr lang="en-US" sz="4200" dirty="0"/>
                  <a:t> models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400" b="0" dirty="0"/>
                  <a:t>Cat A2, C1 and C5</a:t>
                </a:r>
              </a:p>
              <a:p>
                <a:r>
                  <a:rPr lang="en-US" sz="4200" dirty="0"/>
                  <a:t>Methods</a:t>
                </a:r>
                <a:r>
                  <a:rPr lang="en-US" sz="3300" dirty="0"/>
                  <a:t> </a:t>
                </a:r>
                <a:r>
                  <a:rPr lang="en-US" sz="2900" dirty="0"/>
                  <a:t>(Lu &amp; Law, PECS 2009)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300" b="0" dirty="0"/>
                  <a:t>Directed Relation Graph (DRG)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300" b="0" dirty="0"/>
                  <a:t>DRG-Aided Sensitivity Analysis (DRGASA)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300" dirty="0"/>
                  <a:t>Removal of unimportant reactions</a:t>
                </a:r>
                <a:endParaRPr lang="en-US" sz="3300" b="0" dirty="0"/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300" b="0" dirty="0"/>
                  <a:t>Quasi Steady State Assumption (QSSA)</a:t>
                </a:r>
              </a:p>
              <a:p>
                <a:pPr marL="342778" lvl="1" indent="-342778">
                  <a:buChar char="•"/>
                </a:pPr>
                <a:r>
                  <a:rPr lang="en-US" sz="4200" b="1" dirty="0">
                    <a:ea typeface="+mn-ea"/>
                    <a:cs typeface="+mn-cs"/>
                  </a:rPr>
                  <a:t>Parameter range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14:m>
                  <m:oMath xmlns:m="http://schemas.openxmlformats.org/officeDocument/2006/math">
                    <m:r>
                      <a:rPr lang="en-US" sz="3400" b="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3400" b="0" dirty="0"/>
                  <a:t> = 0.5-1.5, </a:t>
                </a:r>
                <a:r>
                  <a:rPr lang="en-US" sz="3400" b="0" i="1" dirty="0"/>
                  <a:t>p</a:t>
                </a:r>
                <a:r>
                  <a:rPr lang="en-US" sz="3400" b="0" dirty="0"/>
                  <a:t> = 0.5-30 </a:t>
                </a:r>
                <a:r>
                  <a:rPr lang="en-US" sz="3400" b="0" dirty="0" err="1"/>
                  <a:t>atm</a:t>
                </a:r>
                <a:r>
                  <a:rPr lang="en-US" sz="3400" b="0" dirty="0"/>
                  <a:t>, T</a:t>
                </a:r>
                <a:r>
                  <a:rPr lang="en-US" sz="3400" b="0" baseline="-25000" dirty="0"/>
                  <a:t>in</a:t>
                </a:r>
                <a:r>
                  <a:rPr lang="en-US" sz="3400" b="0" dirty="0"/>
                  <a:t> = 300 K for PSR, T</a:t>
                </a:r>
                <a:r>
                  <a:rPr lang="en-US" sz="3400" b="0" baseline="-25000" dirty="0"/>
                  <a:t>0</a:t>
                </a:r>
                <a:r>
                  <a:rPr lang="en-US" sz="3400" b="0" dirty="0"/>
                  <a:t> = 1000-1600 K for auto-ignition</a:t>
                </a:r>
              </a:p>
              <a:p>
                <a:pPr marL="342778" lvl="1" indent="-342778">
                  <a:buChar char="•"/>
                </a:pPr>
                <a:r>
                  <a:rPr lang="en-US" sz="4200" b="1" dirty="0">
                    <a:ea typeface="+mn-ea"/>
                    <a:cs typeface="+mn-cs"/>
                  </a:rPr>
                  <a:t>Results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900" dirty="0"/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900" dirty="0"/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900" dirty="0"/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900" dirty="0"/>
              </a:p>
              <a:p>
                <a:pPr marL="228600" lvl="1">
                  <a:lnSpc>
                    <a:spcPct val="100000"/>
                  </a:lnSpc>
                  <a:spcBef>
                    <a:spcPts val="1000"/>
                  </a:spcBef>
                </a:pPr>
                <a:endParaRPr lang="en-US" sz="2900" dirty="0"/>
              </a:p>
              <a:p>
                <a:pPr marL="342778" lvl="1" indent="-342778">
                  <a:buChar char="•"/>
                </a:pPr>
                <a:r>
                  <a:rPr lang="en-US" sz="4200" b="1" dirty="0">
                    <a:ea typeface="+mn-ea"/>
                    <a:cs typeface="+mn-cs"/>
                  </a:rPr>
                  <a:t>Validation targets</a:t>
                </a:r>
              </a:p>
              <a:p>
                <a:pPr lvl="1">
                  <a:buFont typeface="Arial" panose="020B0604020202020204" pitchFamily="34" charset="0"/>
                  <a:buChar char="−"/>
                </a:pPr>
                <a:r>
                  <a:rPr lang="en-US" sz="3400" b="0" dirty="0"/>
                  <a:t>Ignition delay, extinction of PSR and laminar flame speed</a:t>
                </a:r>
              </a:p>
            </p:txBody>
          </p:sp>
        </mc:Choice>
        <mc:Fallback xmlns="">
          <p:sp>
            <p:nvSpPr>
              <p:cNvPr id="5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580" y="1532842"/>
                <a:ext cx="8375307" cy="4954355"/>
              </a:xfrm>
              <a:blipFill>
                <a:blip r:embed="rId2"/>
                <a:stretch>
                  <a:fillRect l="-655" t="-1722" b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22715"/>
              </p:ext>
            </p:extLst>
          </p:nvPr>
        </p:nvGraphicFramePr>
        <p:xfrm>
          <a:off x="971591" y="4510053"/>
          <a:ext cx="678456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5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2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51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363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Cat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Cat 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Cat C5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637">
                <a:tc>
                  <a:txBody>
                    <a:bodyPr/>
                    <a:lstStyle/>
                    <a:p>
                      <a:r>
                        <a:rPr lang="en-US" sz="1400" dirty="0"/>
                        <a:t>Detailed </a:t>
                      </a:r>
                      <a:r>
                        <a:rPr lang="en-US" sz="1400" i="1" dirty="0" err="1"/>
                        <a:t>HyChem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637">
                <a:tc>
                  <a:txBody>
                    <a:bodyPr/>
                    <a:lstStyle/>
                    <a:p>
                      <a:r>
                        <a:rPr lang="en-US" sz="1400" dirty="0"/>
                        <a:t>Skeletal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637">
                <a:tc>
                  <a:txBody>
                    <a:bodyPr/>
                    <a:lstStyle/>
                    <a:p>
                      <a:r>
                        <a:rPr lang="en-US" sz="1400" dirty="0"/>
                        <a:t>Reduced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3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" y="344488"/>
            <a:ext cx="8472488" cy="609600"/>
          </a:xfrm>
        </p:spPr>
        <p:txBody>
          <a:bodyPr/>
          <a:lstStyle/>
          <a:p>
            <a:r>
              <a:rPr lang="en-US" sz="2800" dirty="0"/>
              <a:t>Selected Validations in Auto-Ignition &amp; Laminar Flame Speed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" y="1411127"/>
            <a:ext cx="3200400" cy="2368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96" y="1386994"/>
            <a:ext cx="3200400" cy="2368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988" y="1425964"/>
            <a:ext cx="3200400" cy="23686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500" y="6033913"/>
            <a:ext cx="3260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Solid lines     : detailed </a:t>
            </a:r>
            <a:r>
              <a:rPr lang="en-US" sz="1400" i="1" dirty="0" err="1"/>
              <a:t>HyChem</a:t>
            </a:r>
            <a:r>
              <a:rPr lang="en-US" sz="1400" dirty="0"/>
              <a:t> model</a:t>
            </a:r>
          </a:p>
          <a:p>
            <a:r>
              <a:rPr lang="en-US" sz="1400" dirty="0"/>
              <a:t>Dashed lines : skeletal model</a:t>
            </a:r>
          </a:p>
          <a:p>
            <a:r>
              <a:rPr lang="en-US" sz="1400" dirty="0"/>
              <a:t>Symbols        : reduced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5287" y="5945066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Blue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0.5 atm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Red 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1 atm</a:t>
            </a:r>
          </a:p>
          <a:p>
            <a:r>
              <a:rPr lang="en-US" sz="1400" dirty="0"/>
              <a:t>Black      : </a:t>
            </a:r>
            <a:r>
              <a:rPr lang="en-US" sz="1400" i="1" dirty="0"/>
              <a:t>p</a:t>
            </a:r>
            <a:r>
              <a:rPr lang="en-US" sz="1400" dirty="0"/>
              <a:t> = 5 atm</a:t>
            </a:r>
          </a:p>
          <a:p>
            <a:r>
              <a:rPr lang="en-US" sz="1400" dirty="0">
                <a:solidFill>
                  <a:srgbClr val="FF00FF"/>
                </a:solidFill>
              </a:rPr>
              <a:t>Magenta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30 atm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09245" y="1254516"/>
            <a:ext cx="907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A2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88882" y="1254516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C1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09905" y="1226461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Cat C5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5376035" y="6257087"/>
                <a:ext cx="359072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Similar agreements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0.5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1.5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6035" y="6257087"/>
                <a:ext cx="3590727" cy="307777"/>
              </a:xfrm>
              <a:prstGeom prst="rect">
                <a:avLst/>
              </a:prstGeom>
              <a:blipFill>
                <a:blip r:embed="rId8"/>
                <a:stretch>
                  <a:fillRect l="-509" t="-1961" b="-19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5" y="3678571"/>
            <a:ext cx="3200400" cy="23686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1734" y="3678571"/>
            <a:ext cx="3200400" cy="24029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0129" y="3712816"/>
            <a:ext cx="3200400" cy="236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8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" y="344488"/>
            <a:ext cx="8472488" cy="609600"/>
          </a:xfrm>
        </p:spPr>
        <p:txBody>
          <a:bodyPr/>
          <a:lstStyle/>
          <a:p>
            <a:r>
              <a:rPr lang="en-US" sz="2800" dirty="0"/>
              <a:t>Changes in Year 1 &amp; 2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59037"/>
            <a:ext cx="4872446" cy="452543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Detailed models:</a:t>
            </a:r>
          </a:p>
          <a:p>
            <a:pPr marL="560070" lvl="2" indent="-285750">
              <a:buFont typeface="Wingdings" panose="05000000000000000000" pitchFamily="2" charset="2"/>
              <a:buChar char="Ø"/>
            </a:pPr>
            <a:r>
              <a:rPr lang="en-US" b="1" dirty="0">
                <a:ea typeface="+mn-ea"/>
                <a:cs typeface="+mn-cs"/>
              </a:rPr>
              <a:t>Fuel cracking reactions:</a:t>
            </a:r>
            <a:endParaRPr lang="en-US" dirty="0"/>
          </a:p>
          <a:p>
            <a:pPr marL="548640" lvl="2" indent="-182880"/>
            <a:r>
              <a:rPr lang="en-US" dirty="0"/>
              <a:t>Fuel  + O reaction added as a cracking reaction (H, CH</a:t>
            </a:r>
            <a:r>
              <a:rPr lang="en-US" baseline="-25000" dirty="0"/>
              <a:t>3</a:t>
            </a:r>
            <a:r>
              <a:rPr lang="en-US" dirty="0"/>
              <a:t>, OH, O</a:t>
            </a:r>
            <a:r>
              <a:rPr lang="en-US" baseline="-25000" dirty="0"/>
              <a:t>2</a:t>
            </a:r>
            <a:r>
              <a:rPr lang="en-US" dirty="0"/>
              <a:t>, HO</a:t>
            </a:r>
            <a:r>
              <a:rPr lang="en-US" baseline="-25000" dirty="0"/>
              <a:t>2</a:t>
            </a:r>
            <a:r>
              <a:rPr lang="en-US" dirty="0"/>
              <a:t>, O)</a:t>
            </a:r>
          </a:p>
          <a:p>
            <a:pPr marL="548640" lvl="2" indent="-182880"/>
            <a:r>
              <a:rPr lang="en-US" dirty="0"/>
              <a:t>Cat A2: 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8</a:t>
            </a:r>
            <a:r>
              <a:rPr lang="en-US" dirty="0"/>
              <a:t>-1 added in cracked products</a:t>
            </a:r>
          </a:p>
          <a:p>
            <a:pPr marL="548640" lvl="2" indent="-182880"/>
            <a:r>
              <a:rPr lang="en-US" dirty="0"/>
              <a:t>Cat C1: 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added in cracked products, removed aromatics (C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6</a:t>
            </a:r>
            <a:r>
              <a:rPr lang="en-US" dirty="0"/>
              <a:t> 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5</a:t>
            </a:r>
            <a:r>
              <a:rPr lang="en-US" dirty="0"/>
              <a:t>CH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marL="548640" lvl="2" indent="-182880"/>
            <a:r>
              <a:rPr lang="en-US" dirty="0"/>
              <a:t>Cat C5: 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6</a:t>
            </a:r>
            <a:r>
              <a:rPr lang="en-US" dirty="0"/>
              <a:t> replaced by 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8</a:t>
            </a:r>
            <a:r>
              <a:rPr lang="en-US" dirty="0"/>
              <a:t>-1 in cracked products</a:t>
            </a:r>
          </a:p>
          <a:p>
            <a:pPr marL="560070" lvl="2" indent="-285750">
              <a:buFont typeface="Wingdings" panose="05000000000000000000" pitchFamily="2" charset="2"/>
              <a:buChar char="Ø"/>
            </a:pPr>
            <a:r>
              <a:rPr lang="en-US" b="1" dirty="0">
                <a:ea typeface="+mn-ea"/>
                <a:cs typeface="+mn-cs"/>
              </a:rPr>
              <a:t>Oxidation core:</a:t>
            </a:r>
          </a:p>
          <a:p>
            <a:pPr marL="548640" lvl="2" indent="-182880"/>
            <a:r>
              <a:rPr lang="en-US" dirty="0"/>
              <a:t>Modified reactions for iC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7</a:t>
            </a:r>
            <a:r>
              <a:rPr lang="en-US" dirty="0"/>
              <a:t> and iC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8</a:t>
            </a:r>
          </a:p>
          <a:p>
            <a:pPr marL="548640" lvl="2" indent="-182880"/>
            <a:r>
              <a:rPr lang="en-US" dirty="0"/>
              <a:t>7 more species (CH*, OH*, HE, iC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7</a:t>
            </a:r>
            <a:r>
              <a:rPr lang="en-US" dirty="0"/>
              <a:t>-1, C</a:t>
            </a:r>
            <a:r>
              <a:rPr lang="en-US" baseline="-25000" dirty="0"/>
              <a:t>2</a:t>
            </a:r>
            <a:r>
              <a:rPr lang="en-US" dirty="0"/>
              <a:t>C*CC, C*C</a:t>
            </a:r>
            <a:r>
              <a:rPr lang="en-US" baseline="-25000" dirty="0"/>
              <a:t>2</a:t>
            </a:r>
            <a:r>
              <a:rPr lang="en-US" dirty="0"/>
              <a:t>CC, C</a:t>
            </a:r>
            <a:r>
              <a:rPr lang="en-US" baseline="-25000" dirty="0"/>
              <a:t>8</a:t>
            </a:r>
            <a:r>
              <a:rPr lang="en-US" dirty="0"/>
              <a:t>H</a:t>
            </a:r>
            <a:r>
              <a:rPr lang="en-US" baseline="-25000" dirty="0"/>
              <a:t>14</a:t>
            </a:r>
            <a:r>
              <a:rPr lang="en-US" dirty="0"/>
              <a:t>)</a:t>
            </a:r>
          </a:p>
          <a:p>
            <a:pPr marL="342778" lvl="2" indent="-342778">
              <a:buFont typeface="Wingdings" panose="05000000000000000000" pitchFamily="2" charset="2"/>
              <a:buChar char="Ø"/>
            </a:pPr>
            <a:r>
              <a:rPr lang="en-US" b="1" dirty="0">
                <a:ea typeface="+mn-ea"/>
                <a:cs typeface="+mn-cs"/>
              </a:rPr>
              <a:t>Skeletal/Reduced models:</a:t>
            </a:r>
          </a:p>
          <a:p>
            <a:pPr marL="548640" lvl="2" indent="-182880"/>
            <a:r>
              <a:rPr lang="en-US" dirty="0"/>
              <a:t>Three more aromatics related species added to the skeletal models of A2 (C</a:t>
            </a:r>
            <a:r>
              <a:rPr lang="en-US" baseline="-25000" dirty="0"/>
              <a:t>5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O, C</a:t>
            </a:r>
            <a:r>
              <a:rPr lang="en-US" baseline="-25000" dirty="0"/>
              <a:t>5</a:t>
            </a:r>
            <a:r>
              <a:rPr lang="en-US" dirty="0"/>
              <a:t>H</a:t>
            </a:r>
            <a:r>
              <a:rPr lang="en-US" baseline="-25000" dirty="0"/>
              <a:t>5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) and C1 (C</a:t>
            </a:r>
            <a:r>
              <a:rPr lang="en-US" baseline="-25000" dirty="0"/>
              <a:t>5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O, C</a:t>
            </a:r>
            <a:r>
              <a:rPr lang="en-US" baseline="-25000" dirty="0"/>
              <a:t>5</a:t>
            </a:r>
            <a:r>
              <a:rPr lang="en-US" dirty="0"/>
              <a:t>H</a:t>
            </a:r>
            <a:r>
              <a:rPr lang="en-US" baseline="-25000" dirty="0"/>
              <a:t>5</a:t>
            </a:r>
            <a:r>
              <a:rPr lang="en-US" dirty="0"/>
              <a:t>, c-C</a:t>
            </a:r>
            <a:r>
              <a:rPr lang="en-US" baseline="-25000" dirty="0"/>
              <a:t>4</a:t>
            </a:r>
            <a:r>
              <a:rPr lang="en-US" dirty="0"/>
              <a:t>H</a:t>
            </a:r>
            <a:r>
              <a:rPr lang="en-US" baseline="-25000" dirty="0"/>
              <a:t>5</a:t>
            </a:r>
            <a:r>
              <a:rPr lang="en-US" dirty="0"/>
              <a:t>) for better prediction of fuel rich conditions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202" y="1930627"/>
            <a:ext cx="3200400" cy="2402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02" y="4453011"/>
            <a:ext cx="3200400" cy="2368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461111" y="1710958"/>
            <a:ext cx="3632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Year 1 Cat A2 reduced vs. detailed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529989" y="4248898"/>
            <a:ext cx="35191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00FF"/>
                </a:solidFill>
              </a:rPr>
              <a:t>Year 2 Cat A2 reduced vs. detailed</a:t>
            </a:r>
          </a:p>
        </p:txBody>
      </p:sp>
    </p:spTree>
    <p:extLst>
      <p:ext uri="{BB962C8B-B14F-4D97-AF65-F5344CB8AC3E}">
        <p14:creationId xmlns:p14="http://schemas.microsoft.com/office/powerpoint/2010/main" val="10518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66656"/>
            <a:ext cx="8229600" cy="441781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b="0" dirty="0"/>
              <a:t>Validate the fuel specific reduced kinetic models in PSR at LBO conditions</a:t>
            </a:r>
          </a:p>
          <a:p>
            <a:pPr>
              <a:spcBef>
                <a:spcPts val="1200"/>
              </a:spcBef>
            </a:pPr>
            <a:r>
              <a:rPr lang="en-US" sz="2000" b="0" dirty="0"/>
              <a:t>Validate the fuel specific reduced kinetic models in counterflow extinction</a:t>
            </a:r>
          </a:p>
          <a:p>
            <a:pPr>
              <a:spcBef>
                <a:spcPts val="1200"/>
              </a:spcBef>
            </a:pPr>
            <a:r>
              <a:rPr lang="en-US" sz="2000" b="0" dirty="0"/>
              <a:t>Update the universal reduced kinetic model and universal reduced molecular diffusion model</a:t>
            </a:r>
          </a:p>
          <a:p>
            <a:pPr>
              <a:spcBef>
                <a:spcPts val="1200"/>
              </a:spcBef>
            </a:pPr>
            <a:r>
              <a:rPr lang="en-US" sz="2000" b="0" dirty="0"/>
              <a:t>Update/development of reduced sub-models for NO and PAH/soot</a:t>
            </a:r>
            <a:endParaRPr lang="en-US" sz="2000" dirty="0"/>
          </a:p>
          <a:p>
            <a:pPr>
              <a:spcBef>
                <a:spcPts val="12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7734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Development of Reduced A2 Kinetic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Detailed </a:t>
            </a:r>
            <a:r>
              <a:rPr lang="en-US" sz="2200" i="1" dirty="0" err="1"/>
              <a:t>HyChem</a:t>
            </a:r>
            <a:r>
              <a:rPr lang="en-US" sz="2200" dirty="0"/>
              <a:t> model</a:t>
            </a:r>
          </a:p>
          <a:p>
            <a:pPr lvl="1"/>
            <a:r>
              <a:rPr lang="en-US" sz="1700" dirty="0"/>
              <a:t>Cat A2 (POSF10325) with 119 species and 843 reactions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Methods</a:t>
            </a:r>
          </a:p>
          <a:p>
            <a:pPr lvl="1"/>
            <a:r>
              <a:rPr lang="en-US" sz="1700" dirty="0"/>
              <a:t>Skeletal reduction with DRG, sensitivity analysis and further removal of unimportant reactions</a:t>
            </a:r>
          </a:p>
          <a:p>
            <a:pPr lvl="2"/>
            <a:r>
              <a:rPr lang="en-US" sz="1700" dirty="0"/>
              <a:t>Error tolerance in DRG and sensitivity analysis: 30%, 20%</a:t>
            </a:r>
          </a:p>
          <a:p>
            <a:pPr lvl="2"/>
            <a:r>
              <a:rPr lang="en-US" sz="1700" dirty="0"/>
              <a:t>Error tolerance in removing unimportant reactions: 20%</a:t>
            </a:r>
          </a:p>
          <a:p>
            <a:pPr lvl="2"/>
            <a:r>
              <a:rPr lang="en-US" sz="1700" dirty="0"/>
              <a:t>Targets in sensitivity analysis: auto-ignition delay, PSR extinction 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Parameter space (auto-ignition and PSR)</a:t>
            </a:r>
          </a:p>
          <a:p>
            <a:pPr lvl="1"/>
            <a:r>
              <a:rPr lang="en-US" sz="1700" dirty="0"/>
              <a:t>𝜙 = 0.5-1.5, </a:t>
            </a:r>
            <a:r>
              <a:rPr lang="en-US" sz="1700" i="1" dirty="0"/>
              <a:t>p</a:t>
            </a:r>
            <a:r>
              <a:rPr lang="en-US" sz="1700" dirty="0"/>
              <a:t> = 0.5-30 </a:t>
            </a:r>
            <a:r>
              <a:rPr lang="en-US" sz="1700" dirty="0" err="1"/>
              <a:t>atm</a:t>
            </a:r>
            <a:r>
              <a:rPr lang="en-US" sz="1700" dirty="0"/>
              <a:t>, T</a:t>
            </a:r>
            <a:r>
              <a:rPr lang="en-US" sz="1700" baseline="-25000" dirty="0"/>
              <a:t>in</a:t>
            </a:r>
            <a:r>
              <a:rPr lang="en-US" sz="1700" dirty="0"/>
              <a:t> = 300 K for PSR, T</a:t>
            </a:r>
            <a:r>
              <a:rPr lang="en-US" sz="1700" baseline="-25000" dirty="0"/>
              <a:t>0</a:t>
            </a:r>
            <a:r>
              <a:rPr lang="en-US" sz="1700" dirty="0"/>
              <a:t> = 1000-1600 K for auto-ignition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Results</a:t>
            </a:r>
          </a:p>
          <a:p>
            <a:pPr lvl="1"/>
            <a:r>
              <a:rPr lang="en-US" sz="1700" dirty="0"/>
              <a:t>Skeletal model: 41 species and 202 reactions</a:t>
            </a:r>
          </a:p>
          <a:p>
            <a:pPr lvl="1"/>
            <a:r>
              <a:rPr lang="en-US" sz="1700" dirty="0"/>
              <a:t>Reduced model: 31 species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" y="1516822"/>
            <a:ext cx="3200400" cy="2334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94" y="1482576"/>
            <a:ext cx="3200400" cy="2368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194" y="1516822"/>
            <a:ext cx="3200400" cy="236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7613"/>
            <a:ext cx="3200400" cy="2402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741859"/>
            <a:ext cx="3200400" cy="2402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7144" y="3741859"/>
            <a:ext cx="3200400" cy="23686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044398"/>
            <a:ext cx="4630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Solid lines     : detailed </a:t>
            </a:r>
            <a:r>
              <a:rPr lang="en-US" sz="1400" i="1" dirty="0" err="1"/>
              <a:t>HyChem</a:t>
            </a:r>
            <a:r>
              <a:rPr lang="en-US" sz="1400" dirty="0"/>
              <a:t> A2 model (119 species)</a:t>
            </a:r>
          </a:p>
          <a:p>
            <a:r>
              <a:rPr lang="en-US" sz="1400" dirty="0"/>
              <a:t>Dashed lines: skeletal A2 model (41 species)</a:t>
            </a:r>
          </a:p>
          <a:p>
            <a:r>
              <a:rPr lang="en-US" sz="1400" dirty="0"/>
              <a:t>Symbols        : reduced A2 model (31 species)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6731" y="5903893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Blue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0.5 atm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Red 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1 atm</a:t>
            </a:r>
          </a:p>
          <a:p>
            <a:r>
              <a:rPr lang="en-US" sz="1400" dirty="0"/>
              <a:t>Black      : </a:t>
            </a:r>
            <a:r>
              <a:rPr lang="en-US" sz="1400" i="1" dirty="0"/>
              <a:t>p</a:t>
            </a:r>
            <a:r>
              <a:rPr lang="en-US" sz="1400" dirty="0"/>
              <a:t> = 5 atm</a:t>
            </a:r>
          </a:p>
          <a:p>
            <a:r>
              <a:rPr lang="en-US" sz="1400" dirty="0">
                <a:solidFill>
                  <a:srgbClr val="FF00FF"/>
                </a:solidFill>
              </a:rPr>
              <a:t>Magenta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30 atm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Validations of Reduced Cat A2 Model</a:t>
            </a:r>
          </a:p>
        </p:txBody>
      </p:sp>
    </p:spTree>
    <p:extLst>
      <p:ext uri="{BB962C8B-B14F-4D97-AF65-F5344CB8AC3E}">
        <p14:creationId xmlns:p14="http://schemas.microsoft.com/office/powerpoint/2010/main" val="272499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Development of Reduced C1 Kinetic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Detailed </a:t>
            </a:r>
            <a:r>
              <a:rPr lang="en-US" sz="2200" i="1" dirty="0" err="1"/>
              <a:t>HyChem</a:t>
            </a:r>
            <a:r>
              <a:rPr lang="en-US" sz="2200" dirty="0"/>
              <a:t> model</a:t>
            </a:r>
          </a:p>
          <a:p>
            <a:pPr lvl="1"/>
            <a:r>
              <a:rPr lang="en-US" sz="1700" dirty="0"/>
              <a:t>Cat C1 (POSF11498) with 119 species and 843 reactions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Methods</a:t>
            </a:r>
          </a:p>
          <a:p>
            <a:pPr lvl="1"/>
            <a:r>
              <a:rPr lang="en-US" sz="1700" dirty="0"/>
              <a:t>Skeletal reduction with DRG, sensitivity analysis and further removal of unimportant reactions</a:t>
            </a:r>
          </a:p>
          <a:p>
            <a:pPr lvl="2"/>
            <a:r>
              <a:rPr lang="en-US" sz="1700" dirty="0"/>
              <a:t>Error tolerance in DRG and sensitivity analysis: 30%</a:t>
            </a:r>
          </a:p>
          <a:p>
            <a:pPr lvl="2"/>
            <a:r>
              <a:rPr lang="en-US" sz="1700" dirty="0"/>
              <a:t>Error tolerance in removing unimportant reactions: 20%</a:t>
            </a:r>
          </a:p>
          <a:p>
            <a:pPr lvl="2"/>
            <a:r>
              <a:rPr lang="en-US" sz="1700" dirty="0"/>
              <a:t>Targets in sensitivity analysis: auto-ignition delay, PSR extinction time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Parameter space (auto-ignition and PSR)</a:t>
            </a:r>
          </a:p>
          <a:p>
            <a:pPr lvl="1"/>
            <a:r>
              <a:rPr lang="en-US" sz="1700" dirty="0"/>
              <a:t>𝜙 = 0.5-1.5, </a:t>
            </a:r>
            <a:r>
              <a:rPr lang="en-US" sz="1700" i="1" dirty="0"/>
              <a:t>p</a:t>
            </a:r>
            <a:r>
              <a:rPr lang="en-US" sz="1700" dirty="0"/>
              <a:t> = 0.5-30 </a:t>
            </a:r>
            <a:r>
              <a:rPr lang="en-US" sz="1700" dirty="0" err="1"/>
              <a:t>atm</a:t>
            </a:r>
            <a:r>
              <a:rPr lang="en-US" sz="1700" dirty="0"/>
              <a:t>, T</a:t>
            </a:r>
            <a:r>
              <a:rPr lang="en-US" sz="1700" baseline="-25000" dirty="0"/>
              <a:t>in</a:t>
            </a:r>
            <a:r>
              <a:rPr lang="en-US" sz="1700" dirty="0"/>
              <a:t> = 300 K for PSR, T</a:t>
            </a:r>
            <a:r>
              <a:rPr lang="en-US" sz="1700" baseline="-25000" dirty="0"/>
              <a:t>0</a:t>
            </a:r>
            <a:r>
              <a:rPr lang="en-US" sz="1700" dirty="0"/>
              <a:t> = 1000-1600 K for auto-ignition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200" b="1" dirty="0"/>
              <a:t>Results</a:t>
            </a:r>
          </a:p>
          <a:p>
            <a:pPr lvl="1"/>
            <a:r>
              <a:rPr lang="en-US" sz="1700" dirty="0"/>
              <a:t>Skeletal model: 34 species and 182 reactions</a:t>
            </a:r>
          </a:p>
          <a:p>
            <a:pPr lvl="1"/>
            <a:r>
              <a:rPr lang="en-US" sz="1700" dirty="0"/>
              <a:t>Reduced model: 26 species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5" y="1370445"/>
            <a:ext cx="3200400" cy="240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52" y="1411883"/>
            <a:ext cx="3200400" cy="2368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" y="3616821"/>
            <a:ext cx="3200400" cy="2402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439" y="3599341"/>
            <a:ext cx="3200400" cy="2402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8818" y="6002250"/>
            <a:ext cx="4650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Solid lines     : detailed </a:t>
            </a:r>
            <a:r>
              <a:rPr lang="en-US" sz="1400" i="1" dirty="0" err="1"/>
              <a:t>HyChem</a:t>
            </a:r>
            <a:r>
              <a:rPr lang="en-US" sz="1400" dirty="0"/>
              <a:t> C1 model (119 species)</a:t>
            </a:r>
          </a:p>
          <a:p>
            <a:r>
              <a:rPr lang="en-US" sz="1400" dirty="0"/>
              <a:t>Dashed lines: skeletal C1 model (34 species)</a:t>
            </a:r>
          </a:p>
          <a:p>
            <a:r>
              <a:rPr lang="en-US" sz="1400" dirty="0"/>
              <a:t>Symbols        : reduced C1 model (26 species)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7628" y="5903893"/>
            <a:ext cx="18902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Blue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0.5 atm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Red       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1 atm</a:t>
            </a:r>
          </a:p>
          <a:p>
            <a:r>
              <a:rPr lang="en-US" sz="1400" dirty="0"/>
              <a:t>Black      : </a:t>
            </a:r>
            <a:r>
              <a:rPr lang="en-US" sz="1400" i="1" dirty="0"/>
              <a:t>p</a:t>
            </a:r>
            <a:r>
              <a:rPr lang="en-US" sz="1400" dirty="0"/>
              <a:t> = 5 atm</a:t>
            </a:r>
          </a:p>
          <a:p>
            <a:r>
              <a:rPr lang="en-US" sz="1400" dirty="0">
                <a:solidFill>
                  <a:srgbClr val="FF00FF"/>
                </a:solidFill>
              </a:rPr>
              <a:t>Magenta </a:t>
            </a:r>
            <a:r>
              <a:rPr lang="en-US" sz="1400" dirty="0"/>
              <a:t>: </a:t>
            </a:r>
            <a:r>
              <a:rPr lang="en-US" sz="1400" i="1" dirty="0"/>
              <a:t>p</a:t>
            </a:r>
            <a:r>
              <a:rPr lang="en-US" sz="1400" dirty="0"/>
              <a:t> = 30 atm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09" y="1408385"/>
            <a:ext cx="3200400" cy="23686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796" y="3635262"/>
            <a:ext cx="3200400" cy="240290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01" y="344488"/>
            <a:ext cx="8472488" cy="609600"/>
          </a:xfrm>
        </p:spPr>
        <p:txBody>
          <a:bodyPr/>
          <a:lstStyle/>
          <a:p>
            <a:r>
              <a:rPr lang="en-US" sz="3200" dirty="0"/>
              <a:t>Validations of Reduced Cat C1 Model</a:t>
            </a:r>
          </a:p>
        </p:txBody>
      </p:sp>
    </p:spTree>
    <p:extLst>
      <p:ext uri="{BB962C8B-B14F-4D97-AF65-F5344CB8AC3E}">
        <p14:creationId xmlns:p14="http://schemas.microsoft.com/office/powerpoint/2010/main" val="3106772458"/>
      </p:ext>
    </p:extLst>
  </p:cSld>
  <p:clrMapOvr>
    <a:masterClrMapping/>
  </p:clrMapOvr>
</p:sld>
</file>

<file path=ppt/theme/theme1.xml><?xml version="1.0" encoding="utf-8"?>
<a:theme xmlns:a="http://schemas.openxmlformats.org/drawingml/2006/main" name="7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>
        <a:spAutoFit/>
      </a:bodyPr>
      <a:lstStyle>
        <a:defPPr>
          <a:buFontTx/>
          <a:buNone/>
          <a:defRPr sz="1200" b="1" dirty="0">
            <a:solidFill>
              <a:srgbClr val="C0C0C0"/>
            </a:solidFill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151F19BFF2E46ADABBE3C62FA4DE9" ma:contentTypeVersion="0" ma:contentTypeDescription="Create a new document." ma:contentTypeScope="" ma:versionID="51d8c7e2dde3a45b0166f071dd3b3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EA7717-23F1-455B-8FE2-4F30E251C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BA24A9-F578-4209-9C9F-4F64A3662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1569E2-9A8B-4103-A1C2-1974ECD65BB9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FAA Alt Fuel Engagement AFC Mar14</Template>
  <TotalTime>39397</TotalTime>
  <Words>950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7_Custom Design</vt:lpstr>
      <vt:lpstr>Skeletal &amp; Reduced Models for Cat A2, C1, C5  Yang Gao &amp; Tianfeng Lu University of Connecticut  Email: tianfeng.lu@uconn.edu </vt:lpstr>
      <vt:lpstr>Development of Fuel Specific Reduced Models</vt:lpstr>
      <vt:lpstr>Selected Validations in Auto-Ignition &amp; Laminar Flame Speed</vt:lpstr>
      <vt:lpstr>Changes in Year 1 &amp; 2 Models</vt:lpstr>
      <vt:lpstr>Next Steps</vt:lpstr>
      <vt:lpstr>Development of Reduced A2 Kinetic Model</vt:lpstr>
      <vt:lpstr>Validations of Reduced Cat A2 Model</vt:lpstr>
      <vt:lpstr>Development of Reduced C1 Kinetic Model</vt:lpstr>
      <vt:lpstr>Validations of Reduced Cat C1 Model</vt:lpstr>
      <vt:lpstr>Development of Reduced C5 Kinetic Model</vt:lpstr>
      <vt:lpstr>Validations of Reduced Cat C5 Model</vt:lpstr>
      <vt:lpstr>Laminar Flame Speed</vt:lpstr>
      <vt:lpstr>Non-Stiff Versions</vt:lpstr>
    </vt:vector>
  </TitlesOfParts>
  <Company>Federal Aviation Administration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Gao</dc:creator>
  <cp:lastModifiedBy>Lu, Tianfeng</cp:lastModifiedBy>
  <cp:revision>1391</cp:revision>
  <cp:lastPrinted>2015-06-11T16:55:09Z</cp:lastPrinted>
  <dcterms:created xsi:type="dcterms:W3CDTF">2012-08-10T15:15:32Z</dcterms:created>
  <dcterms:modified xsi:type="dcterms:W3CDTF">2016-07-15T02:24:41Z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0x010100BD3151F19BFF2E46ADABBE3C62FA4DE9</vt:lpwstr>
  </property>
</Properties>
</file>