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nne Ober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erriweather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18T10:53:36.078">
    <p:pos x="3856" y="828"/>
    <p:text>remove?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836fa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836fa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Almost all (social) scientific research copes with missingness (source?). Ignoring missing data can yield wildly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invalid inferences (Van Buuren (2018)). A solution is provided by multiple imputation (MI; Rubin (1987)).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technique – that is growing in popularity (Van Buuren (2018)) – entails completing a data set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missingness several times. The variability between these completions en-captures the uncertainty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inferences due to missingness (Rubin (1987)).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 package MICE (Multiple Imputation using Chained Equations; Van Buuren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Groothuis-Oudshoorn (2011)) is the world-leading software for multiple imputation (Van Buuren (2018)).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the package currently does not provide user-friendly means to evaluate the multiply imputed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 the goal of this project is develop a MICE evaluation suite, featuring existing modules (like plots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compare the incomplete and completed data sets), and novel assessment tools (like a measure to assess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algorithmic convergence). The practical relevance of this research project is in facilitating applied researchers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making valid inferences despite of missingness. Moreover, it contributes to the scientific literature because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not yet a clear-cut way of diagnosing convergence for MICE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b836fa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0b836fa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b836fab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b836fab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Currently, “there is no clear-cut method for determining when the MICE algorithm has converged” (Van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Buuren (2018), §6.5). Instead, users have to rely on visual inspection of the algorithm’s iterations.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Convergence is said to be reached when the parameters (like means of completed variables or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coefficients) are stable over iterations (White, Royston, and Wood (2011)). Additionally, convergence requires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variance between the several imputation chains to be no larger than the variances within each chain (Van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Buuren (2018)). According to Li et al. (2014) the latter is conceptually similar to the Gelman-Rubin statistic.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Gelman-Rubin statistic (Gelman and Rubin (1992)), however, assumes independence between chains.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 it cannot be directly applied to compare imputations that share the same incomplete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(source??).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Notwithstandlingly, it seems like Su et al. (2011) did implement the Gelman-Rubin statistic as convergence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criterion into their R package ‘mi’, including the conventional cut-off of 1.1. It is worth investigating 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validity in the context of MICE’s convergence, and the broader framework of fully conditional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(FSC)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recent literature on the topic states that convergence properties of FCS algorithms are still under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debate (Takahashi (2017)), with the specific case of a MICE procedure like predictive mean matching posing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entirely open question (Murray (2018)). Van Buuren (2018) summarizes this problem as follows: “No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works best in all circumstances. The consensus is to assess convergence with a combination of tools.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added value of using a combination of convergence diagnostics for missing data imputation has not yet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been systematically studied” (Van Buuren (2018), §6.5). And that is exactly the gap in the scientific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literature that this thesis will contribute 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b836fa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b836fa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(Chang et al. (2019)) to program a web-browser based local app for the evaluation of multiply imputed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‘ShinyMICE’.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research report that is to be handed in December 13th 2019 will consist of an investigation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algorithmic convergence of MICE. Ideally, this will result in a single indicator to flag non-convergence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(potentially based on the Gelman-Rubin statistic, autocorrelation, or MC error).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second stage of the research project is of more practical nature: programming ShinyMICE.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will at least consist of the following: 1) one or more measures to assess algorithmic convergence;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2) data visualizations (e.g., scatterplots, densities, and cross-tabulations of the data pre-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post-imputation); and 3) statistical evaluation of relations between variables pre- versus post-imputation (i.e.,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chi square tests or t-tests). This part of the thesis also entails research into user interface (UI) design, 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versus cloud-based data storage, and optimizing the application’s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working beta version of ShinyMICE will be considered sufficient to proceed to the next step: writing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technical paper on the workings and usage of the software. Possible journals for publication of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manuscript are The R Journal and Journal of Statistical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Finally, the shinyMICE package will be integrated into the existing MICE environment, and a vingette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applied researchers will be written.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Ethical consent (if you ‘touch’ the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b836fab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b836fa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10050" lIns="110050" spcFirstLastPara="1" rIns="110050" wrap="square" tIns="11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110050" lIns="110050" spcFirstLastPara="1" rIns="110050" wrap="square" tIns="11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0050" lIns="110050" spcFirstLastPara="1" rIns="110050" wrap="square" tIns="11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110050" lIns="110050" spcFirstLastPara="1" rIns="110050" wrap="square" tIns="11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298" y="2708160"/>
            <a:ext cx="1877775" cy="218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424" y="1157450"/>
            <a:ext cx="1877775" cy="21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Thesis Proposal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| Hanne Oberman | 4216318 |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MSBBSS | Utrecht University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Supervised by Prof. Dr. Stef van Buuren, &amp; Dr. Gerko Vink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9875" y="1981575"/>
            <a:ext cx="55344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B61A51"/>
                </a:solidFill>
                <a:latin typeface="Courier"/>
                <a:ea typeface="Courier"/>
                <a:cs typeface="Courier"/>
                <a:sym typeface="Courier"/>
              </a:rPr>
              <a:t>ShinyMICE:</a:t>
            </a:r>
            <a:r>
              <a:rPr b="1" lang="en" sz="2400">
                <a:solidFill>
                  <a:srgbClr val="B61A5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1" sz="2400">
              <a:solidFill>
                <a:srgbClr val="B61A5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"/>
                <a:ea typeface="Courier"/>
                <a:cs typeface="Courier"/>
                <a:sym typeface="Courier"/>
              </a:rPr>
              <a:t>an Evaluation Suite </a:t>
            </a:r>
            <a:endParaRPr b="1" sz="3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Courier"/>
                <a:ea typeface="Courier"/>
                <a:cs typeface="Courier"/>
                <a:sym typeface="Courier"/>
              </a:rPr>
              <a:t>for Multiple Imputation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18850" l="11042" r="8241" t="0"/>
          <a:stretch/>
        </p:blipFill>
        <p:spPr>
          <a:xfrm>
            <a:off x="700425" y="1386500"/>
            <a:ext cx="5645825" cy="32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Multiple Imputation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133138" y="4612875"/>
            <a:ext cx="278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Time (days)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 rot="-5400000">
            <a:off x="-1015587" y="2679500"/>
            <a:ext cx="278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Outcome (Y)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6417000" y="1532000"/>
            <a:ext cx="29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"/>
                <a:ea typeface="Courier"/>
                <a:cs typeface="Courier"/>
                <a:sym typeface="Courier"/>
              </a:rPr>
              <a:t>Legend:</a:t>
            </a:r>
            <a:endParaRPr b="1"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Observed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Imputed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526950" y="1858125"/>
            <a:ext cx="113100" cy="106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526950" y="2041400"/>
            <a:ext cx="113100" cy="106200"/>
          </a:xfrm>
          <a:prstGeom prst="ellipse">
            <a:avLst/>
          </a:prstGeom>
          <a:solidFill>
            <a:srgbClr val="B6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50" y="1259373"/>
            <a:ext cx="6305124" cy="32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6">
            <a:alphaModFix/>
          </a:blip>
          <a:srcRect b="16950" l="8837" r="51193" t="15650"/>
          <a:stretch/>
        </p:blipFill>
        <p:spPr>
          <a:xfrm>
            <a:off x="459875" y="1231050"/>
            <a:ext cx="2532826" cy="32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Algorithmic Convergence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7">
            <a:alphaModFix/>
          </a:blip>
          <a:srcRect b="15413" l="4638" r="52456" t="4515"/>
          <a:stretch/>
        </p:blipFill>
        <p:spPr>
          <a:xfrm>
            <a:off x="3388838" y="1231050"/>
            <a:ext cx="2603574" cy="3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36088" y="4443075"/>
            <a:ext cx="278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Iterations</a:t>
            </a:r>
            <a:endParaRPr sz="1200"/>
          </a:p>
        </p:txBody>
      </p:sp>
      <p:sp>
        <p:nvSpPr>
          <p:cNvPr id="88" name="Google Shape;88;p16"/>
          <p:cNvSpPr txBox="1"/>
          <p:nvPr/>
        </p:nvSpPr>
        <p:spPr>
          <a:xfrm>
            <a:off x="3501100" y="4443075"/>
            <a:ext cx="278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Iterations</a:t>
            </a:r>
            <a:endParaRPr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6122375" y="1315800"/>
            <a:ext cx="29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"/>
                <a:ea typeface="Courier"/>
                <a:cs typeface="Courier"/>
                <a:sym typeface="Courier"/>
              </a:rPr>
              <a:t>Legend:</a:t>
            </a:r>
            <a:endParaRPr b="1"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- 1st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- 2nd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- 3rd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- 4th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- 5th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63" y="904350"/>
            <a:ext cx="7790626" cy="42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R Shiny Application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761725" y="1615875"/>
            <a:ext cx="27474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75" lIns="129375" spcFirstLastPara="1" rIns="129375" wrap="square" tIns="129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: ShinyMICE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6">
            <a:alphaModFix/>
          </a:blip>
          <a:srcRect b="41904" l="5310" r="16472" t="0"/>
          <a:stretch/>
        </p:blipFill>
        <p:spPr>
          <a:xfrm>
            <a:off x="3252450" y="2571750"/>
            <a:ext cx="4395576" cy="19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252449" y="2327400"/>
            <a:ext cx="4699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"/>
                <a:ea typeface="Courier"/>
                <a:cs typeface="Courier"/>
                <a:sym typeface="Courier"/>
              </a:rPr>
              <a:t>Observed ( ) versus imputed ( ) marginal density</a:t>
            </a:r>
            <a:endParaRPr sz="1200"/>
          </a:p>
        </p:txBody>
      </p:sp>
      <p:sp>
        <p:nvSpPr>
          <p:cNvPr id="101" name="Google Shape;101;p17"/>
          <p:cNvSpPr/>
          <p:nvPr/>
        </p:nvSpPr>
        <p:spPr>
          <a:xfrm>
            <a:off x="4248800" y="2465550"/>
            <a:ext cx="113100" cy="106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982175" y="2465550"/>
            <a:ext cx="113100" cy="106200"/>
          </a:xfrm>
          <a:prstGeom prst="ellipse">
            <a:avLst/>
          </a:prstGeom>
          <a:solidFill>
            <a:srgbClr val="B6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59875" y="983425"/>
            <a:ext cx="68397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Chang, Winston, Joe Cheng, J. J. Allaire, Yihui Xie, Jonathan McPherson, RStudio, jQuery Foundation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(jQuery library and jQuery UI library), et al. 2019. Shiny: Web Application Framework for R (version 1.3.2).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https://CRAN.R-project.org/package=shiny.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Gelman, Andrew, and Donald B. Rubin. 1992. “Inference from Iterative Simulation Using Multiple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Sequences.” Statistical Science 7 (4): 457–72. https://doi.org/10.1214/ss/1177011136.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Li, Fan, Michela Baccini, Fabrizia Mealli, Elizabeth R. Zell, Constantine E. Frangakis, and Donald B. Rubin.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2014. “Multiple Imputation by Ordered Monotone Blocks with Application to the Anthrax Vaccine Research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Program.” Journal of Computational and Graphical Statistics 23 (3): 877–92.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https://doi.org/10.1080/10618600.2013.826583.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Murray, Jared S. 2018. “Multiple Imputation: A Review of Practical and Theoretical Findings.” Statistical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Science 33 (2): 142–59. https://doi.org/10.1214/18-STS644.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Rubin, Donald B. 1987. Multiple Imputation for Nonresponse in Surveys. Wiley Series in Probability and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Mathematical Statistics Applied Probability and Statistics. New York, NY: Wiley.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Su, Yu-Sung, Andrew E. Gelman, Jennifer Hill, and Masanao Yajima. 2011. “Multiple Imputation with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Diagnostics (Mi) in R: Opening Windows into the Black Box” 45 (2): 1–31.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https://doi.org/10.7916/D8VQ3CD3.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Takahashi, Masayoshi. 2017. “Statistical Inference in Missing Data by MCMC and Non-MCMC Multiple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Imputation Algorithms: Assessing the Effects of Between-Imputation Iterations.” Data Science Journal 16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(0): 37. https://doi.org/10.5334/dsj-2017-037.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Van Buuren, Stef. 2018. Flexible Imputation of Missing Data. Chapman and Hall/CRC.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Van Buuren, Stef, and Karin Groothuis-Oudshoorn. 2011. “Mice: Multivariate Imputation by Chained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Equations in R.” Journal of Statistical Software 45 (1): 1–67. https://doi.org/10.18637/jss.v045.i03.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White, Ian R., Patrick Royston, and Angela M. Wood. 2011. “Multiple Imputation Using Chained Equations: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Issues and Guidance for Practice.” Statistics in Medicine 30 (4): 377–99. https://doi.org/10.1002/sim.4067.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