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3" r:id="rId4"/>
    <p:sldId id="264" r:id="rId5"/>
    <p:sldId id="266" r:id="rId6"/>
    <p:sldId id="258" r:id="rId7"/>
    <p:sldId id="265" r:id="rId8"/>
    <p:sldId id="257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B672-06A5-4FA3-ACF1-A59749FC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 #1</a:t>
            </a:r>
            <a:br>
              <a:rPr lang="en-US" dirty="0"/>
            </a:br>
            <a:r>
              <a:rPr lang="en-US" dirty="0"/>
              <a:t>Research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98FE-4848-4557-9B4C-4FC01D09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9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 15</a:t>
            </a:r>
          </a:p>
          <a:p>
            <a:r>
              <a:rPr lang="en-US" dirty="0"/>
              <a:t>Mandy Small</a:t>
            </a:r>
          </a:p>
          <a:p>
            <a:r>
              <a:rPr lang="en-US" dirty="0"/>
              <a:t>January 27, 2021</a:t>
            </a:r>
          </a:p>
        </p:txBody>
      </p:sp>
    </p:spTree>
    <p:extLst>
      <p:ext uri="{BB962C8B-B14F-4D97-AF65-F5344CB8AC3E}">
        <p14:creationId xmlns:p14="http://schemas.microsoft.com/office/powerpoint/2010/main" val="138507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329-9F51-4527-A4DA-98F602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1526-295E-4F1E-B6C6-75708B0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this assignment. </a:t>
            </a:r>
          </a:p>
          <a:p>
            <a:r>
              <a:rPr lang="en-US" dirty="0"/>
              <a:t>Include your name and section number.</a:t>
            </a:r>
          </a:p>
          <a:p>
            <a:r>
              <a:rPr lang="en-US" dirty="0"/>
              <a:t>Submit your work to CatCourses by </a:t>
            </a:r>
            <a:r>
              <a:rPr lang="en-US" u="sng" dirty="0"/>
              <a:t>9:30 AM on Wednesday, February 3rd</a:t>
            </a:r>
            <a:r>
              <a:rPr lang="en-US" dirty="0"/>
              <a:t> </a:t>
            </a:r>
            <a:r>
              <a:rPr lang="en-US" i="1" dirty="0"/>
              <a:t>(no late work will be accepted).</a:t>
            </a:r>
          </a:p>
          <a:p>
            <a:r>
              <a:rPr lang="en-US" dirty="0"/>
              <a:t>Pdf format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87E13-69C6-4246-BF64-B10407E5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04" t="23150" r="21195" b="6094"/>
          <a:stretch/>
        </p:blipFill>
        <p:spPr>
          <a:xfrm>
            <a:off x="2682354" y="643467"/>
            <a:ext cx="682729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A910-CFCA-4242-A0D7-83A7493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your First Lab Section of PSY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E5CF-D4F9-4D8B-A771-14E7376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Lab sections will give you to tools to complete the weekly assignments. These pieces all work together to create your proposal which is the course project</a:t>
            </a:r>
          </a:p>
          <a:p>
            <a:r>
              <a:rPr lang="en-US" sz="2400" dirty="0"/>
              <a:t>What can you expect? </a:t>
            </a:r>
          </a:p>
          <a:p>
            <a:pPr lvl="1"/>
            <a:r>
              <a:rPr lang="en-US" sz="2000" dirty="0"/>
              <a:t>A video explaining the assignment for the week</a:t>
            </a:r>
          </a:p>
          <a:p>
            <a:pPr lvl="1"/>
            <a:r>
              <a:rPr lang="en-US" sz="2000" dirty="0"/>
              <a:t>An accompanying power point and assignment rubric</a:t>
            </a:r>
          </a:p>
        </p:txBody>
      </p:sp>
    </p:spTree>
    <p:extLst>
      <p:ext uri="{BB962C8B-B14F-4D97-AF65-F5344CB8AC3E}">
        <p14:creationId xmlns:p14="http://schemas.microsoft.com/office/powerpoint/2010/main" val="38634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nd, remote, sitting, holding&#10;&#10;Description automatically generated">
            <a:extLst>
              <a:ext uri="{FF2B5EF4-FFF2-40B4-BE49-F238E27FC236}">
                <a16:creationId xmlns:a16="http://schemas.microsoft.com/office/drawing/2014/main" id="{BDB5541E-A715-42D1-A65A-DCC02D53E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3"/>
          <a:stretch/>
        </p:blipFill>
        <p:spPr>
          <a:xfrm>
            <a:off x="-495298" y="-123815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69542-021C-4BB8-9BEC-4E7DDD30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Research IDEAS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CC5D4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C4FB-6F4B-45B6-858D-5E647F21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1" y="2015733"/>
            <a:ext cx="6961508" cy="4021267"/>
          </a:xfrm>
        </p:spPr>
        <p:txBody>
          <a:bodyPr>
            <a:normAutofit fontScale="92500"/>
          </a:bodyPr>
          <a:lstStyle/>
          <a:p>
            <a:pPr>
              <a:buClr>
                <a:srgbClr val="CC5D41"/>
              </a:buClr>
            </a:pPr>
            <a:r>
              <a:rPr lang="en-US" sz="2400" dirty="0">
                <a:solidFill>
                  <a:srgbClr val="FFFFFE"/>
                </a:solidFill>
              </a:rPr>
              <a:t>A scientist wants to see if wearable technology (such as a Fitbit) increases physical activity in college students</a:t>
            </a:r>
          </a:p>
          <a:p>
            <a:pPr lvl="1">
              <a:buClr>
                <a:srgbClr val="CC5D41"/>
              </a:buClr>
            </a:pPr>
            <a:r>
              <a:rPr lang="en-US" sz="2000" dirty="0">
                <a:solidFill>
                  <a:srgbClr val="FFFFFE"/>
                </a:solidFill>
              </a:rPr>
              <a:t>Time to design a study</a:t>
            </a:r>
          </a:p>
          <a:p>
            <a:pPr lvl="1">
              <a:buClr>
                <a:srgbClr val="CC5D41"/>
              </a:buClr>
            </a:pPr>
            <a:r>
              <a:rPr lang="en-US" sz="2000" dirty="0">
                <a:solidFill>
                  <a:srgbClr val="FFFFFE"/>
                </a:solidFill>
              </a:rPr>
              <a:t>Independent variable: wearing a Fitbit</a:t>
            </a:r>
          </a:p>
          <a:p>
            <a:pPr lvl="1">
              <a:buClr>
                <a:srgbClr val="CC5D41"/>
              </a:buClr>
            </a:pPr>
            <a:r>
              <a:rPr lang="en-US" sz="2000" dirty="0">
                <a:solidFill>
                  <a:srgbClr val="FFFFFE"/>
                </a:solidFill>
              </a:rPr>
              <a:t>Dependent variable: level of physical activity</a:t>
            </a:r>
          </a:p>
          <a:p>
            <a:pPr>
              <a:buClr>
                <a:srgbClr val="CC5D41"/>
              </a:buClr>
            </a:pPr>
            <a:r>
              <a:rPr lang="en-US" sz="2400" dirty="0">
                <a:solidFill>
                  <a:srgbClr val="FFFFFE"/>
                </a:solidFill>
              </a:rPr>
              <a:t>The independent variable is the one the experimenter controls. The dependent variable is the variable that changes in response to the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80996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4B71-21B2-419C-8909-688E861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Makes a Strong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1F0-B635-41A3-AF5F-ACBB10D9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6587521" cy="3450613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Specificity: </a:t>
            </a:r>
            <a:r>
              <a:rPr lang="en-US" sz="2400" dirty="0"/>
              <a:t>General questions are hard to answer.</a:t>
            </a:r>
          </a:p>
          <a:p>
            <a:r>
              <a:rPr lang="en-US" sz="2400" b="1" u="sng" dirty="0"/>
              <a:t>Researchable:</a:t>
            </a:r>
            <a:r>
              <a:rPr lang="en-US" sz="2400" b="1" dirty="0"/>
              <a:t> </a:t>
            </a:r>
            <a:r>
              <a:rPr lang="en-US" sz="2400" dirty="0"/>
              <a:t>Can the question be answer with a study or experiment</a:t>
            </a:r>
          </a:p>
          <a:p>
            <a:r>
              <a:rPr lang="en-US" sz="2400" b="1" u="sng" dirty="0"/>
              <a:t>Clear: </a:t>
            </a:r>
            <a:r>
              <a:rPr lang="en-US" sz="2400" b="1" dirty="0"/>
              <a:t> </a:t>
            </a:r>
            <a:r>
              <a:rPr lang="en-US" sz="2400" dirty="0"/>
              <a:t>Your variables should be apparent</a:t>
            </a:r>
          </a:p>
          <a:p>
            <a:r>
              <a:rPr lang="en-US" sz="2400" b="1" u="sng" dirty="0"/>
              <a:t>Population:</a:t>
            </a:r>
            <a:r>
              <a:rPr lang="en-US" sz="2400" b="1" dirty="0"/>
              <a:t> </a:t>
            </a:r>
            <a:r>
              <a:rPr lang="en-US" sz="2400" dirty="0"/>
              <a:t>Who does the question apply to?</a:t>
            </a:r>
            <a:endParaRPr lang="en-US" sz="2400" b="1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endParaRPr lang="en-US" u="sng" dirty="0"/>
          </a:p>
          <a:p>
            <a:pPr lvl="1"/>
            <a:endParaRPr lang="en-US" dirty="0"/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8850DB16-30A7-487F-A3DC-83D0F4FA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D384-5847-4312-AD48-C51713AB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6264-A644-46AA-A3EC-4B92C26E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Weak Research Idea: </a:t>
            </a:r>
            <a:r>
              <a:rPr lang="en-US" sz="2200" dirty="0"/>
              <a:t>“Do Fitbits work?”</a:t>
            </a:r>
          </a:p>
          <a:p>
            <a:pPr lvl="1"/>
            <a:r>
              <a:rPr lang="en-US" sz="2200" dirty="0"/>
              <a:t>Issues with this idea:</a:t>
            </a:r>
          </a:p>
          <a:p>
            <a:pPr lvl="2"/>
            <a:r>
              <a:rPr lang="en-US" sz="2200" dirty="0"/>
              <a:t>What does work mean? Work for who? What are your variables? How would someone answer the question?</a:t>
            </a:r>
          </a:p>
          <a:p>
            <a:pPr lvl="1"/>
            <a:r>
              <a:rPr lang="en-US" sz="2200" dirty="0"/>
              <a:t>If you must ask a lot of question to understand the idea, it’s probably not a good research idea….. But it can be a good starting place.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rgbClr val="008A3E"/>
                </a:solidFill>
              </a:rPr>
              <a:t>Strong version: </a:t>
            </a:r>
            <a:r>
              <a:rPr lang="en-US" sz="2200" dirty="0"/>
              <a:t>“Does wearing a Fitbit Charge HR increase the number of steps taken per day by undergraduate students?”</a:t>
            </a:r>
          </a:p>
          <a:p>
            <a:pPr lvl="1"/>
            <a:r>
              <a:rPr lang="en-US" sz="2200" dirty="0"/>
              <a:t>This question tells you a lot about the study right away!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9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4B71-21B2-419C-8909-688E8614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Question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1F0-B635-41A3-AF5F-ACBB10D9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530"/>
          </a:xfrm>
        </p:spPr>
        <p:txBody>
          <a:bodyPr>
            <a:normAutofit/>
          </a:bodyPr>
          <a:lstStyle/>
          <a:p>
            <a:r>
              <a:rPr lang="en-US" sz="2800" dirty="0"/>
              <a:t>Does taking daily nature walks improve high school students’ academic achievement?</a:t>
            </a:r>
          </a:p>
          <a:p>
            <a:r>
              <a:rPr lang="en-US" sz="2800" dirty="0"/>
              <a:t>Can exposure to bright colors effect blood pressure in health adults?</a:t>
            </a:r>
          </a:p>
          <a:p>
            <a:r>
              <a:rPr lang="en-US" sz="2800" dirty="0"/>
              <a:t>Is musical tastes related to introversion or extroversion in young adults?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CF64FC-51BE-48DB-9493-1F7C95D2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Selecting A Research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8D10-CE4B-4A76-9349-4031508B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2400" dirty="0"/>
              <a:t>Infinite research idea</a:t>
            </a:r>
          </a:p>
          <a:p>
            <a:pPr lvl="1"/>
            <a:r>
              <a:rPr lang="en-US" sz="2000" dirty="0"/>
              <a:t>Only one project</a:t>
            </a:r>
          </a:p>
          <a:p>
            <a:r>
              <a:rPr lang="en-US" sz="2400" dirty="0"/>
              <a:t>Be sure you are excited to work on the idea all semester!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person, standing, group, table&#10;&#10;Description automatically generated">
            <a:extLst>
              <a:ext uri="{FF2B5EF4-FFF2-40B4-BE49-F238E27FC236}">
                <a16:creationId xmlns:a16="http://schemas.microsoft.com/office/drawing/2014/main" id="{5872218F-305C-4E3A-A344-97D14613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278192"/>
            <a:ext cx="4960442" cy="3715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5949-63A5-4FD8-938C-FC076BA0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#1 Instructions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293E-8988-4991-826D-3CB30611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Come up with three ideas for potential research topics and write each one out as a research question. Identify the independent and dependent variable for each question.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Then identify the research question you plan to use as your topic for the course project.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Your ideas should be: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Psychological in nature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Add to the scientific literature (new)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Something you care about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dirty="0"/>
              <a:t>Assignment #1 is worth 10 points</a:t>
            </a:r>
          </a:p>
        </p:txBody>
      </p:sp>
    </p:spTree>
    <p:extLst>
      <p:ext uri="{BB962C8B-B14F-4D97-AF65-F5344CB8AC3E}">
        <p14:creationId xmlns:p14="http://schemas.microsoft.com/office/powerpoint/2010/main" val="367208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0F46-3777-4309-B1C8-51A7C5C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7C36-BAF3-4336-BBA1-7F2D3480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1285"/>
          </a:xfrm>
        </p:spPr>
        <p:txBody>
          <a:bodyPr>
            <a:normAutofit/>
          </a:bodyPr>
          <a:lstStyle/>
          <a:p>
            <a:r>
              <a:rPr lang="en-US" dirty="0"/>
              <a:t>Does taking daily nature walks improve high school students’ academic achievement?</a:t>
            </a:r>
          </a:p>
          <a:p>
            <a:pPr lvl="1"/>
            <a:r>
              <a:rPr lang="en-US" dirty="0"/>
              <a:t>IV = exposure group (those who walk in nature vs. control)</a:t>
            </a:r>
          </a:p>
          <a:p>
            <a:pPr lvl="1"/>
            <a:r>
              <a:rPr lang="en-US" dirty="0"/>
              <a:t>DV = academic performance</a:t>
            </a:r>
          </a:p>
          <a:p>
            <a:r>
              <a:rPr lang="en-US" dirty="0"/>
              <a:t>Can exposure to bright colors effect blood pressure in health adults?</a:t>
            </a:r>
          </a:p>
          <a:p>
            <a:pPr lvl="1"/>
            <a:r>
              <a:rPr lang="en-US" dirty="0"/>
              <a:t>IV = exposure or not to bright colors</a:t>
            </a:r>
          </a:p>
          <a:p>
            <a:pPr lvl="1"/>
            <a:r>
              <a:rPr lang="en-US" dirty="0"/>
              <a:t>DV = blood pressure</a:t>
            </a:r>
          </a:p>
          <a:p>
            <a:r>
              <a:rPr lang="en-US" dirty="0"/>
              <a:t>Is musical tastes related to introversion or extroversion in young adults?</a:t>
            </a:r>
          </a:p>
          <a:p>
            <a:pPr lvl="1"/>
            <a:r>
              <a:rPr lang="en-US" dirty="0"/>
              <a:t>IV = favorite type of music</a:t>
            </a:r>
          </a:p>
          <a:p>
            <a:pPr lvl="1"/>
            <a:r>
              <a:rPr lang="en-US" dirty="0"/>
              <a:t>DV = level of introversion or extroversion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70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Lab Assignment #1 Research IDEAS</vt:lpstr>
      <vt:lpstr>Welcome to your First Lab Section of PSY 15</vt:lpstr>
      <vt:lpstr>Research IDEAS</vt:lpstr>
      <vt:lpstr>What Makes a Strong Research Question?</vt:lpstr>
      <vt:lpstr>Example</vt:lpstr>
      <vt:lpstr>Some more Question Examples</vt:lpstr>
      <vt:lpstr>Selecting A Research Topic</vt:lpstr>
      <vt:lpstr>Assignment #1 Instructions</vt:lpstr>
      <vt:lpstr>Independent and Dependent Variable</vt:lpstr>
      <vt:lpstr>Formatting and Due 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#1 Research IDEAS</dc:title>
  <dc:creator>Mandy Small</dc:creator>
  <cp:lastModifiedBy>Mandy Small</cp:lastModifiedBy>
  <cp:revision>3</cp:revision>
  <dcterms:created xsi:type="dcterms:W3CDTF">2020-08-31T18:07:38Z</dcterms:created>
  <dcterms:modified xsi:type="dcterms:W3CDTF">2021-01-25T03:27:41Z</dcterms:modified>
</cp:coreProperties>
</file>