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66" r:id="rId4"/>
    <p:sldId id="257" r:id="rId5"/>
    <p:sldId id="267" r:id="rId6"/>
    <p:sldId id="270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0165-1781(89)90047-4" TargetMode="External"/><Relationship Id="rId2" Type="http://schemas.openxmlformats.org/officeDocument/2006/relationships/hyperlink" Target="https://doi.org/10.1002/art.1140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smrv.2010.10.001" TargetMode="External"/><Relationship Id="rId2" Type="http://schemas.openxmlformats.org/officeDocument/2006/relationships/hyperlink" Target="https://doi.org/10.1016/j.jad.2017.04.03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B672-06A5-4FA3-ACF1-A59749FC1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Assignment # 5</a:t>
            </a:r>
            <a:br>
              <a:rPr lang="en-US" dirty="0"/>
            </a:br>
            <a:r>
              <a:rPr lang="en-US" dirty="0"/>
              <a:t>Previous Operationalization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298FE-4848-4557-9B4C-4FC01D09F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791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PSY 15</a:t>
            </a:r>
          </a:p>
          <a:p>
            <a:r>
              <a:rPr lang="en-US" dirty="0"/>
              <a:t>Mandy Small</a:t>
            </a:r>
          </a:p>
          <a:p>
            <a:r>
              <a:rPr lang="en-US" dirty="0"/>
              <a:t>February 24, 2021</a:t>
            </a:r>
          </a:p>
        </p:txBody>
      </p:sp>
    </p:spTree>
    <p:extLst>
      <p:ext uri="{BB962C8B-B14F-4D97-AF65-F5344CB8AC3E}">
        <p14:creationId xmlns:p14="http://schemas.microsoft.com/office/powerpoint/2010/main" val="138507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7AF5F-5CAE-4318-9B95-FCFEA4C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/>
              <a:t>Housekeeping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8A83E-288A-43C2-93DE-9D5904C0A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APA</a:t>
            </a:r>
          </a:p>
          <a:p>
            <a:pPr lvl="1"/>
            <a:r>
              <a:rPr lang="en-US" dirty="0"/>
              <a:t>Reminder – Google Scholar (and many other reference software) lies!</a:t>
            </a:r>
          </a:p>
          <a:p>
            <a:pPr lvl="1"/>
            <a:endParaRPr lang="en-US" dirty="0"/>
          </a:p>
          <a:p>
            <a:r>
              <a:rPr lang="en-US" sz="2400" dirty="0"/>
              <a:t>Reviews/Meta-Analysis vs Original Research</a:t>
            </a:r>
          </a:p>
          <a:p>
            <a:pPr lvl="1"/>
            <a:r>
              <a:rPr lang="en-US" dirty="0"/>
              <a:t>Review articles provide a critical and constructive analysis of existing published literature in a field, through summary, analysis, and comparison, often identifying specific gaps or problems and providing recommendations for future research. </a:t>
            </a:r>
            <a:r>
              <a:rPr lang="en-US" b="1" u="sng" dirty="0"/>
              <a:t>Secondary literature</a:t>
            </a:r>
            <a:r>
              <a:rPr lang="en-US" dirty="0"/>
              <a:t> since they generally do not present new data from the author's experimental work.</a:t>
            </a:r>
          </a:p>
          <a:p>
            <a:pPr lvl="1"/>
            <a:r>
              <a:rPr lang="en-US" dirty="0"/>
              <a:t>These are detailed studies reporting original research and are classified as </a:t>
            </a:r>
            <a:r>
              <a:rPr lang="en-US" b="1" u="sng" dirty="0"/>
              <a:t>primary literature</a:t>
            </a:r>
            <a:r>
              <a:rPr lang="en-US" dirty="0"/>
              <a:t>. They include hypothesis, background study, methods, results, interpretation of findings, and a discussion of possible implications.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63420-9B37-4C09-91FF-EB95C4E6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796" y="234244"/>
            <a:ext cx="1929388" cy="194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3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2EB73-9E42-4293-8D8F-C30626F8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4EB70-690A-47E7-A70F-0AEFEC7B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913899"/>
          </a:xfrm>
        </p:spPr>
        <p:txBody>
          <a:bodyPr/>
          <a:lstStyle/>
          <a:p>
            <a:r>
              <a:rPr lang="en-US" dirty="0"/>
              <a:t>Defines a construct by specifying the procedures used to measure it</a:t>
            </a:r>
          </a:p>
          <a:p>
            <a:pPr lvl="1"/>
            <a:r>
              <a:rPr lang="en-US" sz="2000" b="1" dirty="0"/>
              <a:t>How the construct is measured!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9A2E02-E59F-44AD-A96F-8AADC9BD9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482234"/>
              </p:ext>
            </p:extLst>
          </p:nvPr>
        </p:nvGraphicFramePr>
        <p:xfrm>
          <a:off x="1451579" y="2929631"/>
          <a:ext cx="9603274" cy="2941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654">
                  <a:extLst>
                    <a:ext uri="{9D8B030D-6E8A-4147-A177-3AD203B41FA5}">
                      <a16:colId xmlns:a16="http://schemas.microsoft.com/office/drawing/2014/main" val="1884532090"/>
                    </a:ext>
                  </a:extLst>
                </a:gridCol>
                <a:gridCol w="7370620">
                  <a:extLst>
                    <a:ext uri="{9D8B030D-6E8A-4147-A177-3AD203B41FA5}">
                      <a16:colId xmlns:a16="http://schemas.microsoft.com/office/drawing/2014/main" val="815138658"/>
                    </a:ext>
                  </a:extLst>
                </a:gridCol>
              </a:tblGrid>
              <a:tr h="588244">
                <a:tc>
                  <a:txBody>
                    <a:bodyPr/>
                    <a:lstStyle/>
                    <a:p>
                      <a:r>
                        <a:rPr lang="en-US" dirty="0"/>
                        <a:t>Construct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Operational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768165"/>
                  </a:ext>
                </a:extLst>
              </a:tr>
              <a:tr h="588244">
                <a:tc>
                  <a:txBody>
                    <a:bodyPr/>
                    <a:lstStyle/>
                    <a:p>
                      <a:r>
                        <a:rPr lang="en-US" dirty="0"/>
                        <a:t>Happiness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Scores on Satisfaction With Life Scale (SWLS)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11686"/>
                  </a:ext>
                </a:extLst>
              </a:tr>
              <a:tr h="588244">
                <a:tc>
                  <a:txBody>
                    <a:bodyPr/>
                    <a:lstStyle/>
                    <a:p>
                      <a:r>
                        <a:rPr lang="en-US" dirty="0"/>
                        <a:t>Stress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 on Perceived Stress Scale (PSS)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286302"/>
                  </a:ext>
                </a:extLst>
              </a:tr>
              <a:tr h="588244">
                <a:tc>
                  <a:txBody>
                    <a:bodyPr/>
                    <a:lstStyle/>
                    <a:p>
                      <a:r>
                        <a:rPr lang="en-US" dirty="0"/>
                        <a:t>Rumination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of moments in a day with a ruminative events is reported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15268"/>
                  </a:ext>
                </a:extLst>
              </a:tr>
              <a:tr h="588244">
                <a:tc>
                  <a:txBody>
                    <a:bodyPr/>
                    <a:lstStyle/>
                    <a:p>
                      <a:r>
                        <a:rPr lang="en-US" dirty="0"/>
                        <a:t>Peer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minutes engaging in parallel play or interactive play with peers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65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5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5949-63A5-4FD8-938C-FC076BA0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293E-8988-4991-826D-3CB306118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For each of your variables (independent and dependent) list ways in which previous researchers have operationally defined the variable.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State your </a:t>
            </a:r>
            <a:r>
              <a:rPr lang="en-US" u="sng" dirty="0"/>
              <a:t>research question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your </a:t>
            </a:r>
            <a:r>
              <a:rPr lang="en-US" u="sng" dirty="0"/>
              <a:t>independent variable</a:t>
            </a:r>
            <a:r>
              <a:rPr lang="en-US" dirty="0"/>
              <a:t> and describe </a:t>
            </a:r>
            <a:r>
              <a:rPr lang="en-US" i="1" dirty="0"/>
              <a:t>at least two ways</a:t>
            </a:r>
            <a:r>
              <a:rPr lang="en-US" dirty="0"/>
              <a:t> it has been operationally defined in the past, using as much detail as possible to describe how previous researchers have collected this data.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your </a:t>
            </a:r>
            <a:r>
              <a:rPr lang="en-US" u="sng" dirty="0"/>
              <a:t>dependent variable</a:t>
            </a:r>
            <a:r>
              <a:rPr lang="en-US" dirty="0"/>
              <a:t> and describe </a:t>
            </a:r>
            <a:r>
              <a:rPr lang="en-US" i="1" dirty="0"/>
              <a:t>at least two ways</a:t>
            </a:r>
            <a:r>
              <a:rPr lang="en-US" dirty="0"/>
              <a:t> it has been operationally defined in the past.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</a:t>
            </a:r>
            <a:r>
              <a:rPr lang="en-US" u="sng" dirty="0"/>
              <a:t>references</a:t>
            </a:r>
            <a:r>
              <a:rPr lang="en-US" dirty="0"/>
              <a:t> for the different methods of measurement you describe.</a:t>
            </a:r>
          </a:p>
          <a:p>
            <a:pPr lvl="1"/>
            <a:r>
              <a:rPr lang="en-US" dirty="0"/>
              <a:t>You should list the reference for the article you read, which uses the measure</a:t>
            </a:r>
          </a:p>
          <a:p>
            <a:pPr lvl="1"/>
            <a:r>
              <a:rPr lang="en-US" dirty="0"/>
              <a:t>You should also list the reference that those researchers cite in their reference section</a:t>
            </a:r>
          </a:p>
          <a:p>
            <a:r>
              <a:rPr lang="en-US" b="1" dirty="0"/>
              <a:t>When describe the operational definition, give as much detail as you can, with examples of sample items and response options when appropriate.</a:t>
            </a:r>
          </a:p>
          <a:p>
            <a:r>
              <a:rPr lang="en-US" dirty="0"/>
              <a:t>Assignment #5 is worth 15 points</a:t>
            </a:r>
          </a:p>
        </p:txBody>
      </p:sp>
    </p:spTree>
    <p:extLst>
      <p:ext uri="{BB962C8B-B14F-4D97-AF65-F5344CB8AC3E}">
        <p14:creationId xmlns:p14="http://schemas.microsoft.com/office/powerpoint/2010/main" val="3672087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17D2-036A-4C98-AB7B-B54F12B3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dirty="0"/>
              <a:t>Dependent variable: </a:t>
            </a:r>
            <a:r>
              <a:rPr lang="en-US" u="sng" dirty="0"/>
              <a:t>Sleep Quality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1596-1F84-4F11-8681-31E7695C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251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Operational Definitions: </a:t>
            </a:r>
          </a:p>
          <a:p>
            <a:pPr marL="0" indent="0">
              <a:buNone/>
            </a:pPr>
            <a:r>
              <a:rPr lang="en-US" dirty="0"/>
              <a:t>1.) Overall score on Pittsburg Sleep Quality Index (PSQI)</a:t>
            </a:r>
          </a:p>
          <a:p>
            <a:pPr marL="457200" lvl="1" indent="0">
              <a:buNone/>
            </a:pPr>
            <a:r>
              <a:rPr lang="en-US" dirty="0"/>
              <a:t>Higher score indicates lower quality; 7 equally-weighted component scores: Subjective Sleep Quality, Sleep Latency, Sleep Duration, Habitual Sleep Efficiency, Sleep Disturbances, Use of Sleeping Medication, Daytime Dysfunction; self-report + partner report. </a:t>
            </a:r>
          </a:p>
          <a:p>
            <a:pPr lvl="1"/>
            <a:r>
              <a:rPr lang="en-US" dirty="0"/>
              <a:t>Source article:</a:t>
            </a:r>
          </a:p>
          <a:p>
            <a:pPr marL="914400" lvl="2" indent="0">
              <a:buNone/>
            </a:pPr>
            <a:r>
              <a:rPr lang="en-US" dirty="0"/>
              <a:t>Smith, M. T., &amp; Wegener, S. T. (2003). Measures of sleep: The Insomnia Severity Index, Medical Outcomes Study (MOS) Sleep Scale, Pittsburgh Sleep Diary (PSD), and Pittsburgh Sleep Quality Index (PSQI). </a:t>
            </a:r>
            <a:r>
              <a:rPr lang="en-US" i="1" dirty="0"/>
              <a:t>Arthritis Care &amp; Research: Official Journal of the American College of Rheumatology</a:t>
            </a:r>
            <a:r>
              <a:rPr lang="en-US" dirty="0"/>
              <a:t>, </a:t>
            </a:r>
            <a:r>
              <a:rPr lang="en-US" i="1" dirty="0"/>
              <a:t>49</a:t>
            </a:r>
            <a:r>
              <a:rPr lang="en-US" dirty="0"/>
              <a:t>(S5), S184-S196. </a:t>
            </a:r>
            <a:r>
              <a:rPr lang="en-US" u="sng" dirty="0">
                <a:hlinkClick r:id="rId2"/>
              </a:rPr>
              <a:t>https://doi.org/10.1002/art.11409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Original article on method: </a:t>
            </a:r>
          </a:p>
          <a:p>
            <a:pPr marL="914400" lvl="2" indent="0">
              <a:buNone/>
            </a:pPr>
            <a:r>
              <a:rPr lang="en-US" dirty="0"/>
              <a:t>Buysse, D. J., Reynolds III, C. F., Monk, T. H., Berman, S. R., &amp; Kupfer, D. J. (1989). The Pittsburgh Sleep Quality Index: A new instrument for psychiatric practice and research. </a:t>
            </a:r>
            <a:r>
              <a:rPr lang="en-US" i="1" dirty="0"/>
              <a:t>Psychiatry Research</a:t>
            </a:r>
            <a:r>
              <a:rPr lang="en-US" dirty="0"/>
              <a:t>, </a:t>
            </a:r>
            <a:r>
              <a:rPr lang="en-US" i="1" dirty="0"/>
              <a:t>28</a:t>
            </a:r>
            <a:r>
              <a:rPr lang="en-US" dirty="0"/>
              <a:t>(2), 193-213. </a:t>
            </a:r>
            <a:r>
              <a:rPr lang="en-US" dirty="0">
                <a:hlinkClick r:id="rId3"/>
              </a:rPr>
              <a:t>https://doi.org/10.1016/0165-1781(89)90047-4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BAB37-658A-4712-B1EA-89F8C052AA80}"/>
              </a:ext>
            </a:extLst>
          </p:cNvPr>
          <p:cNvSpPr txBox="1"/>
          <p:nvPr/>
        </p:nvSpPr>
        <p:spPr>
          <a:xfrm>
            <a:off x="200552" y="3755254"/>
            <a:ext cx="1873188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is the article where I found the operationalization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67F8D1-6F85-4EFB-A2D7-B71702DEA147}"/>
              </a:ext>
            </a:extLst>
          </p:cNvPr>
          <p:cNvSpPr txBox="1"/>
          <p:nvPr/>
        </p:nvSpPr>
        <p:spPr>
          <a:xfrm>
            <a:off x="10047368" y="5717193"/>
            <a:ext cx="1873188" cy="923330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This the article Smith and Wegener cited</a:t>
            </a:r>
          </a:p>
        </p:txBody>
      </p:sp>
    </p:spTree>
    <p:extLst>
      <p:ext uri="{BB962C8B-B14F-4D97-AF65-F5344CB8AC3E}">
        <p14:creationId xmlns:p14="http://schemas.microsoft.com/office/powerpoint/2010/main" val="2505280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17D2-036A-4C98-AB7B-B54F12B3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cap="none" dirty="0"/>
              <a:t>(cont.)</a:t>
            </a:r>
            <a:br>
              <a:rPr lang="en-US" dirty="0"/>
            </a:br>
            <a:r>
              <a:rPr lang="en-US" dirty="0"/>
              <a:t>Dependent variable: </a:t>
            </a:r>
            <a:r>
              <a:rPr lang="en-US" u="sng" dirty="0"/>
              <a:t>Sleep Quality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1596-1F84-4F11-8681-31E7695C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9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2.) Polysomnography results from in clinic sleep (gold standard for medical review; total sleep time, sleep efficiency, onset latency, arousal index)</a:t>
            </a:r>
          </a:p>
          <a:p>
            <a:pPr marL="457200" lvl="1" indent="0">
              <a:buNone/>
            </a:pPr>
            <a:r>
              <a:rPr lang="en-US" dirty="0"/>
              <a:t>Source article: </a:t>
            </a:r>
          </a:p>
          <a:p>
            <a:pPr marL="914400" lvl="2" indent="0">
              <a:buNone/>
            </a:pPr>
            <a:r>
              <a:rPr lang="en-US" dirty="0"/>
              <a:t>Cook, J. D., Prairie, M. L., &amp; Plante, D. T. (2017). Utility of the Fitbit Flex to evaluate sleep in major depressive disorder: A comparison against polysomnography and wrist-worn actigraphy. </a:t>
            </a:r>
            <a:r>
              <a:rPr lang="en-US" i="1" dirty="0"/>
              <a:t>Journal of Affective Disorders</a:t>
            </a:r>
            <a:r>
              <a:rPr lang="en-US" dirty="0"/>
              <a:t>, </a:t>
            </a:r>
            <a:r>
              <a:rPr lang="en-US" i="1" dirty="0"/>
              <a:t>217</a:t>
            </a:r>
            <a:r>
              <a:rPr lang="en-US" dirty="0"/>
              <a:t>, 299-305.</a:t>
            </a:r>
            <a:r>
              <a:rPr lang="en-US" u="sng" dirty="0">
                <a:hlinkClick r:id="rId2"/>
              </a:rPr>
              <a:t> https://doi.org/10.1016/j.jad.2017.04.030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Original article on method:  </a:t>
            </a:r>
          </a:p>
          <a:p>
            <a:pPr marL="914400" lvl="2" indent="0">
              <a:buNone/>
            </a:pPr>
            <a:r>
              <a:rPr lang="en-US" dirty="0"/>
              <a:t>Sadeh, A. (2011). The role and validity of actigraphy in sleep medicine: an update. </a:t>
            </a:r>
            <a:r>
              <a:rPr lang="en-US" i="1" dirty="0"/>
              <a:t>Sleep Medicine Reviews</a:t>
            </a:r>
            <a:r>
              <a:rPr lang="en-US" dirty="0"/>
              <a:t>, </a:t>
            </a:r>
            <a:r>
              <a:rPr lang="en-US" i="1" dirty="0"/>
              <a:t>15</a:t>
            </a:r>
            <a:r>
              <a:rPr lang="en-US" dirty="0"/>
              <a:t>(4), 259-267. </a:t>
            </a:r>
            <a:r>
              <a:rPr lang="en-US" u="sng" dirty="0">
                <a:hlinkClick r:id="rId3"/>
              </a:rPr>
              <a:t>https://doi.org/10.1016/j.smrv.2010.10.001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53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17D2-036A-4C98-AB7B-B54F12B3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cap="none" dirty="0"/>
              <a:t>(cont.)</a:t>
            </a:r>
            <a:br>
              <a:rPr lang="en-US" dirty="0"/>
            </a:br>
            <a:r>
              <a:rPr lang="en-US" dirty="0"/>
              <a:t>Dependent variable: </a:t>
            </a:r>
            <a:r>
              <a:rPr lang="en-US" u="sng" dirty="0"/>
              <a:t>Sleep Quality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1596-1F84-4F11-8681-31E7695C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95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 Ratio of sleep to awake periods during nighttime hours as recorded by the Fitbit Flex </a:t>
            </a:r>
          </a:p>
          <a:p>
            <a:pPr lvl="1"/>
            <a:r>
              <a:rPr lang="en-US" dirty="0"/>
              <a:t>Source article:</a:t>
            </a:r>
          </a:p>
          <a:p>
            <a:pPr marL="914400" lvl="2" indent="0">
              <a:buNone/>
            </a:pPr>
            <a:r>
              <a:rPr lang="en-US" dirty="0"/>
              <a:t>Cook, J. D., Prairie, M. L., &amp; Plante, D. T. (2017). Utility of the Fitbit Flex to evaluate sleep in major depressive disorder: A comparison against polysomnography and wrist-worn actigraphy. </a:t>
            </a:r>
            <a:r>
              <a:rPr lang="en-US" i="1" dirty="0"/>
              <a:t>Journal of Affective Disorders</a:t>
            </a:r>
            <a:r>
              <a:rPr lang="en-US" dirty="0"/>
              <a:t>, </a:t>
            </a:r>
            <a:r>
              <a:rPr lang="en-US" i="1" dirty="0"/>
              <a:t>217</a:t>
            </a:r>
            <a:r>
              <a:rPr lang="en-US" dirty="0"/>
              <a:t>, 299-305.</a:t>
            </a:r>
          </a:p>
          <a:p>
            <a:pPr lvl="1"/>
            <a:r>
              <a:rPr lang="en-US" dirty="0"/>
              <a:t>Original article on method: </a:t>
            </a:r>
            <a:br>
              <a:rPr lang="en-US" dirty="0"/>
            </a:br>
            <a:r>
              <a:rPr lang="en-US" dirty="0"/>
              <a:t>	No original article – Fitbit information – model (Fitbit Flex, Fitbit, San Francisco, CA)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62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F0329-9F51-4527-A4DA-98F60244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and Due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1526-295E-4F1E-B6C6-75708B0D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this assignment</a:t>
            </a:r>
          </a:p>
          <a:p>
            <a:r>
              <a:rPr lang="en-US" dirty="0"/>
              <a:t>12 point, Times New Roman font. </a:t>
            </a:r>
          </a:p>
          <a:p>
            <a:r>
              <a:rPr lang="en-US" dirty="0"/>
              <a:t>Use APA formatting for the reference. </a:t>
            </a:r>
          </a:p>
          <a:p>
            <a:r>
              <a:rPr lang="en-US" dirty="0"/>
              <a:t>Include your name and section number.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Submit your work to CatCourses by </a:t>
            </a:r>
            <a:r>
              <a:rPr lang="en-US" u="sng" dirty="0"/>
              <a:t>11:59 PM on March 3, 2021, Wednesday</a:t>
            </a:r>
            <a:r>
              <a:rPr lang="en-US" dirty="0"/>
              <a:t> </a:t>
            </a:r>
            <a:r>
              <a:rPr lang="en-US" i="1" dirty="0"/>
              <a:t>(no late work will be accepted).</a:t>
            </a:r>
          </a:p>
          <a:p>
            <a:r>
              <a:rPr lang="en-US" dirty="0"/>
              <a:t>Pdf format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553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895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Lab Assignment # 5 Previous Operationalization</vt:lpstr>
      <vt:lpstr>Housekeeping</vt:lpstr>
      <vt:lpstr>Operational Definition</vt:lpstr>
      <vt:lpstr>Instructions</vt:lpstr>
      <vt:lpstr>Example Dependent variable: Sleep Quality </vt:lpstr>
      <vt:lpstr>Example (cont.) Dependent variable: Sleep Quality </vt:lpstr>
      <vt:lpstr>Example (cont.) Dependent variable: Sleep Quality </vt:lpstr>
      <vt:lpstr>Formatting and Due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# 5 Articles with Notes</dc:title>
  <dc:creator>Amanda Small</dc:creator>
  <cp:lastModifiedBy>Mandy Small</cp:lastModifiedBy>
  <cp:revision>17</cp:revision>
  <dcterms:created xsi:type="dcterms:W3CDTF">2019-03-04T18:18:31Z</dcterms:created>
  <dcterms:modified xsi:type="dcterms:W3CDTF">2021-02-24T22:50:26Z</dcterms:modified>
</cp:coreProperties>
</file>