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80" r:id="rId5"/>
    <p:sldId id="282" r:id="rId6"/>
    <p:sldId id="272" r:id="rId7"/>
    <p:sldId id="274" r:id="rId8"/>
    <p:sldId id="279" r:id="rId9"/>
    <p:sldId id="283" r:id="rId10"/>
    <p:sldId id="277" r:id="rId11"/>
    <p:sldId id="276" r:id="rId12"/>
    <p:sldId id="260"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4660"/>
  </p:normalViewPr>
  <p:slideViewPr>
    <p:cSldViewPr snapToGrid="0">
      <p:cViewPr varScale="1">
        <p:scale>
          <a:sx n="86" d="100"/>
          <a:sy n="86" d="100"/>
        </p:scale>
        <p:origin x="3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owl.purdue.edu/owl/research_and_citation/apa_sty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80/0143463020866646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B672-06A5-4FA3-ACF1-A59749FC1DD2}"/>
              </a:ext>
            </a:extLst>
          </p:cNvPr>
          <p:cNvSpPr>
            <a:spLocks noGrp="1"/>
          </p:cNvSpPr>
          <p:nvPr>
            <p:ph type="ctrTitle"/>
          </p:nvPr>
        </p:nvSpPr>
        <p:spPr/>
        <p:txBody>
          <a:bodyPr>
            <a:normAutofit fontScale="90000"/>
          </a:bodyPr>
          <a:lstStyle/>
          <a:p>
            <a:r>
              <a:rPr lang="en-US" dirty="0"/>
              <a:t>Lab Assignment # 6</a:t>
            </a:r>
            <a:br>
              <a:rPr lang="en-US" dirty="0"/>
            </a:br>
            <a:r>
              <a:rPr lang="en-US" dirty="0"/>
              <a:t>Introduction &amp; Reference Page</a:t>
            </a:r>
          </a:p>
        </p:txBody>
      </p:sp>
      <p:sp>
        <p:nvSpPr>
          <p:cNvPr id="3" name="Subtitle 2">
            <a:extLst>
              <a:ext uri="{FF2B5EF4-FFF2-40B4-BE49-F238E27FC236}">
                <a16:creationId xmlns:a16="http://schemas.microsoft.com/office/drawing/2014/main" id="{772298FE-4848-4557-9B4C-4FC01D09F772}"/>
              </a:ext>
            </a:extLst>
          </p:cNvPr>
          <p:cNvSpPr>
            <a:spLocks noGrp="1"/>
          </p:cNvSpPr>
          <p:nvPr>
            <p:ph type="subTitle" idx="1"/>
          </p:nvPr>
        </p:nvSpPr>
        <p:spPr>
          <a:xfrm>
            <a:off x="2417780" y="3531204"/>
            <a:ext cx="8637072" cy="1379124"/>
          </a:xfrm>
        </p:spPr>
        <p:txBody>
          <a:bodyPr>
            <a:normAutofit lnSpcReduction="10000"/>
          </a:bodyPr>
          <a:lstStyle/>
          <a:p>
            <a:r>
              <a:rPr lang="en-US" dirty="0"/>
              <a:t>PSY 15</a:t>
            </a:r>
          </a:p>
          <a:p>
            <a:r>
              <a:rPr lang="en-US" dirty="0"/>
              <a:t>Mandy Small</a:t>
            </a:r>
          </a:p>
          <a:p>
            <a:r>
              <a:rPr lang="en-US" dirty="0"/>
              <a:t>March 3, 2021</a:t>
            </a:r>
          </a:p>
        </p:txBody>
      </p:sp>
    </p:spTree>
    <p:extLst>
      <p:ext uri="{BB962C8B-B14F-4D97-AF65-F5344CB8AC3E}">
        <p14:creationId xmlns:p14="http://schemas.microsoft.com/office/powerpoint/2010/main" val="138507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AA9-B7FF-4A56-AF55-E92841E5E027}"/>
              </a:ext>
            </a:extLst>
          </p:cNvPr>
          <p:cNvSpPr>
            <a:spLocks noGrp="1"/>
          </p:cNvSpPr>
          <p:nvPr>
            <p:ph type="title"/>
          </p:nvPr>
        </p:nvSpPr>
        <p:spPr/>
        <p:txBody>
          <a:bodyPr/>
          <a:lstStyle/>
          <a:p>
            <a:r>
              <a:rPr lang="en-US" dirty="0"/>
              <a:t>Reference List</a:t>
            </a:r>
          </a:p>
        </p:txBody>
      </p:sp>
      <p:sp>
        <p:nvSpPr>
          <p:cNvPr id="3" name="Content Placeholder 2">
            <a:extLst>
              <a:ext uri="{FF2B5EF4-FFF2-40B4-BE49-F238E27FC236}">
                <a16:creationId xmlns:a16="http://schemas.microsoft.com/office/drawing/2014/main" id="{FB955FCD-439A-4B23-94D7-214CB0C328F8}"/>
              </a:ext>
            </a:extLst>
          </p:cNvPr>
          <p:cNvSpPr>
            <a:spLocks noGrp="1"/>
          </p:cNvSpPr>
          <p:nvPr>
            <p:ph idx="1"/>
          </p:nvPr>
        </p:nvSpPr>
        <p:spPr>
          <a:xfrm>
            <a:off x="1451579" y="2015732"/>
            <a:ext cx="9603275" cy="4037749"/>
          </a:xfrm>
        </p:spPr>
        <p:txBody>
          <a:bodyPr>
            <a:normAutofit/>
          </a:bodyPr>
          <a:lstStyle/>
          <a:p>
            <a:r>
              <a:rPr lang="en-US" dirty="0"/>
              <a:t>Purpose: </a:t>
            </a:r>
          </a:p>
          <a:p>
            <a:pPr lvl="1"/>
            <a:r>
              <a:rPr lang="en-US" dirty="0"/>
              <a:t>Connects the reader to the original literature</a:t>
            </a:r>
          </a:p>
          <a:p>
            <a:pPr lvl="1"/>
            <a:r>
              <a:rPr lang="en-US" dirty="0"/>
              <a:t>Every entry should match at least one in-text citations (if you didn’t cite it, then you probably didn’t use it)</a:t>
            </a:r>
          </a:p>
          <a:p>
            <a:pPr lvl="1"/>
            <a:endParaRPr lang="en-US" dirty="0"/>
          </a:p>
          <a:p>
            <a:r>
              <a:rPr lang="en-US" dirty="0"/>
              <a:t>Formatting consistent with APA guidelines (check the manual!!!)</a:t>
            </a:r>
          </a:p>
          <a:p>
            <a:pPr lvl="1"/>
            <a:r>
              <a:rPr lang="en-US" dirty="0"/>
              <a:t>Starts on a new page and is where you list your references. </a:t>
            </a:r>
          </a:p>
          <a:p>
            <a:pPr lvl="1"/>
            <a:r>
              <a:rPr lang="en-US" dirty="0"/>
              <a:t>You must have at least 5 references and you should use proper APA formatting. </a:t>
            </a:r>
          </a:p>
          <a:p>
            <a:pPr lvl="1"/>
            <a:endParaRPr lang="en-US" dirty="0"/>
          </a:p>
        </p:txBody>
      </p:sp>
    </p:spTree>
    <p:extLst>
      <p:ext uri="{BB962C8B-B14F-4D97-AF65-F5344CB8AC3E}">
        <p14:creationId xmlns:p14="http://schemas.microsoft.com/office/powerpoint/2010/main" val="362705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F3090-B67E-4222-BAA6-CD5C01BA61AA}"/>
              </a:ext>
            </a:extLst>
          </p:cNvPr>
          <p:cNvPicPr>
            <a:picLocks noChangeAspect="1"/>
          </p:cNvPicPr>
          <p:nvPr/>
        </p:nvPicPr>
        <p:blipFill rotWithShape="1">
          <a:blip r:embed="rId2"/>
          <a:srcRect l="1483" t="14944" r="17747" b="4470"/>
          <a:stretch/>
        </p:blipFill>
        <p:spPr>
          <a:xfrm>
            <a:off x="1811574" y="1274282"/>
            <a:ext cx="9847385" cy="5526593"/>
          </a:xfrm>
          <a:prstGeom prst="rect">
            <a:avLst/>
          </a:prstGeom>
        </p:spPr>
      </p:pic>
      <p:sp>
        <p:nvSpPr>
          <p:cNvPr id="4" name="TextBox 3">
            <a:extLst>
              <a:ext uri="{FF2B5EF4-FFF2-40B4-BE49-F238E27FC236}">
                <a16:creationId xmlns:a16="http://schemas.microsoft.com/office/drawing/2014/main" id="{5D3A3C13-5E09-494D-9F81-26726A5BCA76}"/>
              </a:ext>
            </a:extLst>
          </p:cNvPr>
          <p:cNvSpPr txBox="1"/>
          <p:nvPr/>
        </p:nvSpPr>
        <p:spPr>
          <a:xfrm>
            <a:off x="3396343" y="158621"/>
            <a:ext cx="4478694" cy="2031325"/>
          </a:xfrm>
          <a:prstGeom prst="rect">
            <a:avLst/>
          </a:prstGeom>
          <a:solidFill>
            <a:srgbClr val="00B0F0"/>
          </a:solidFill>
        </p:spPr>
        <p:txBody>
          <a:bodyPr wrap="square" rtlCol="0">
            <a:spAutoFit/>
          </a:bodyPr>
          <a:lstStyle/>
          <a:p>
            <a:r>
              <a:rPr lang="en-US" dirty="0"/>
              <a:t>Start the references list on a new page. The word "References" (or "Reference," if there is only one source), should appear bolded and centered at the top of the page. Reference entries should follow in alphabetical order. There should be a reference entry for every source cited in the text.</a:t>
            </a:r>
          </a:p>
        </p:txBody>
      </p:sp>
      <p:sp>
        <p:nvSpPr>
          <p:cNvPr id="5" name="TextBox 4">
            <a:extLst>
              <a:ext uri="{FF2B5EF4-FFF2-40B4-BE49-F238E27FC236}">
                <a16:creationId xmlns:a16="http://schemas.microsoft.com/office/drawing/2014/main" id="{73D273C8-B349-46AC-8A6C-55A4F5BD84DC}"/>
              </a:ext>
            </a:extLst>
          </p:cNvPr>
          <p:cNvSpPr txBox="1"/>
          <p:nvPr/>
        </p:nvSpPr>
        <p:spPr>
          <a:xfrm>
            <a:off x="177281" y="2703131"/>
            <a:ext cx="2671665" cy="2031325"/>
          </a:xfrm>
          <a:prstGeom prst="rect">
            <a:avLst/>
          </a:prstGeom>
          <a:solidFill>
            <a:srgbClr val="92D050"/>
          </a:solidFill>
        </p:spPr>
        <p:txBody>
          <a:bodyPr wrap="square" rtlCol="0">
            <a:spAutoFit/>
          </a:bodyPr>
          <a:lstStyle/>
          <a:p>
            <a:r>
              <a:rPr lang="en-US" dirty="0"/>
              <a:t>All citation entries should be double-spaced. After the first line of each entry, every following line should be indented a half inch (this is called a "hanging indent"). </a:t>
            </a:r>
          </a:p>
        </p:txBody>
      </p:sp>
    </p:spTree>
    <p:extLst>
      <p:ext uri="{BB962C8B-B14F-4D97-AF65-F5344CB8AC3E}">
        <p14:creationId xmlns:p14="http://schemas.microsoft.com/office/powerpoint/2010/main" val="134114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31" name="Group 30">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7463259" y="583365"/>
            <a:chExt cx="4074533" cy="5181928"/>
          </a:xfrm>
        </p:grpSpPr>
        <p:sp>
          <p:nvSpPr>
            <p:cNvPr id="32" name="Rectangle 31">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5" name="Straight Connector 34">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0EF0329-9F51-4527-A4DA-98F60244ABE4}"/>
              </a:ext>
            </a:extLst>
          </p:cNvPr>
          <p:cNvSpPr>
            <a:spLocks noGrp="1"/>
          </p:cNvSpPr>
          <p:nvPr>
            <p:ph type="title"/>
          </p:nvPr>
        </p:nvSpPr>
        <p:spPr>
          <a:xfrm>
            <a:off x="5188043" y="804520"/>
            <a:ext cx="5550355" cy="1049235"/>
          </a:xfrm>
        </p:spPr>
        <p:txBody>
          <a:bodyPr>
            <a:normAutofit/>
          </a:bodyPr>
          <a:lstStyle/>
          <a:p>
            <a:r>
              <a:rPr lang="en-US" dirty="0"/>
              <a:t>Due Date</a:t>
            </a:r>
          </a:p>
        </p:txBody>
      </p:sp>
      <p:pic>
        <p:nvPicPr>
          <p:cNvPr id="5" name="Picture 4">
            <a:extLst>
              <a:ext uri="{FF2B5EF4-FFF2-40B4-BE49-F238E27FC236}">
                <a16:creationId xmlns:a16="http://schemas.microsoft.com/office/drawing/2014/main" id="{83A178FB-9669-4230-A649-23BCFA62621A}"/>
              </a:ext>
            </a:extLst>
          </p:cNvPr>
          <p:cNvPicPr>
            <a:picLocks noChangeAspect="1"/>
          </p:cNvPicPr>
          <p:nvPr/>
        </p:nvPicPr>
        <p:blipFill rotWithShape="1">
          <a:blip r:embed="rId2"/>
          <a:srcRect l="3467" r="-4" b="-4"/>
          <a:stretch/>
        </p:blipFill>
        <p:spPr>
          <a:xfrm>
            <a:off x="1285438" y="1116345"/>
            <a:ext cx="2799103" cy="3866172"/>
          </a:xfrm>
          <a:prstGeom prst="rect">
            <a:avLst/>
          </a:prstGeom>
        </p:spPr>
      </p:pic>
      <p:sp>
        <p:nvSpPr>
          <p:cNvPr id="3" name="Content Placeholder 2">
            <a:extLst>
              <a:ext uri="{FF2B5EF4-FFF2-40B4-BE49-F238E27FC236}">
                <a16:creationId xmlns:a16="http://schemas.microsoft.com/office/drawing/2014/main" id="{6F421526-295E-4F1E-B6C6-75708B0D3735}"/>
              </a:ext>
            </a:extLst>
          </p:cNvPr>
          <p:cNvSpPr>
            <a:spLocks noGrp="1"/>
          </p:cNvSpPr>
          <p:nvPr>
            <p:ph idx="1"/>
          </p:nvPr>
        </p:nvSpPr>
        <p:spPr>
          <a:xfrm>
            <a:off x="5188043" y="2015732"/>
            <a:ext cx="5550355" cy="3450613"/>
          </a:xfrm>
        </p:spPr>
        <p:txBody>
          <a:bodyPr>
            <a:normAutofit/>
          </a:bodyPr>
          <a:lstStyle/>
          <a:p>
            <a:pPr marL="0" indent="0">
              <a:buNone/>
            </a:pPr>
            <a:endParaRPr lang="en-US" dirty="0"/>
          </a:p>
          <a:p>
            <a:r>
              <a:rPr lang="en-US" dirty="0"/>
              <a:t>Submit your work on </a:t>
            </a:r>
            <a:r>
              <a:rPr lang="en-US" dirty="0" err="1"/>
              <a:t>CatCourse</a:t>
            </a:r>
            <a:r>
              <a:rPr lang="en-US" dirty="0"/>
              <a:t> by 11:59pm </a:t>
            </a:r>
            <a:r>
              <a:rPr lang="en-US" u="sng" dirty="0"/>
              <a:t>March 31, 2021 - Wednesday</a:t>
            </a:r>
          </a:p>
          <a:p>
            <a:pPr lvl="1"/>
            <a:r>
              <a:rPr lang="en-US" i="1" dirty="0"/>
              <a:t>No late work will be accepted</a:t>
            </a:r>
          </a:p>
          <a:p>
            <a:endParaRPr lang="en-US" dirty="0"/>
          </a:p>
        </p:txBody>
      </p:sp>
      <p:pic>
        <p:nvPicPr>
          <p:cNvPr id="37" name="Picture 36">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55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2C70-E6DF-4164-ADB5-2AC174264FC5}"/>
              </a:ext>
            </a:extLst>
          </p:cNvPr>
          <p:cNvSpPr>
            <a:spLocks noGrp="1"/>
          </p:cNvSpPr>
          <p:nvPr>
            <p:ph type="title"/>
          </p:nvPr>
        </p:nvSpPr>
        <p:spPr>
          <a:xfrm>
            <a:off x="1451579" y="804519"/>
            <a:ext cx="9603275" cy="1049235"/>
          </a:xfrm>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21EB7519-D742-4B79-894D-14E459ED6E96}"/>
              </a:ext>
            </a:extLst>
          </p:cNvPr>
          <p:cNvSpPr>
            <a:spLocks noGrp="1"/>
          </p:cNvSpPr>
          <p:nvPr>
            <p:ph idx="1"/>
          </p:nvPr>
        </p:nvSpPr>
        <p:spPr>
          <a:xfrm>
            <a:off x="1451579" y="2015734"/>
            <a:ext cx="5622284" cy="3450613"/>
          </a:xfrm>
        </p:spPr>
        <p:txBody>
          <a:bodyPr>
            <a:normAutofit/>
          </a:bodyPr>
          <a:lstStyle/>
          <a:p>
            <a:r>
              <a:rPr lang="en-US" dirty="0"/>
              <a:t>Publication Manual of the American Psychological Association, 7th Edition</a:t>
            </a:r>
            <a:endParaRPr lang="en-US" b="1" dirty="0"/>
          </a:p>
          <a:p>
            <a:endParaRPr lang="en-US" dirty="0"/>
          </a:p>
          <a:p>
            <a:r>
              <a:rPr lang="en-US" dirty="0"/>
              <a:t>Purdue OWL APA</a:t>
            </a:r>
          </a:p>
          <a:p>
            <a:pPr lvl="1"/>
            <a:r>
              <a:rPr lang="en-US" dirty="0">
                <a:hlinkClick r:id="rId2"/>
              </a:rPr>
              <a:t>https://owl.purdue.edu/owl/research_and_citation/apa_style/</a:t>
            </a:r>
            <a:endParaRPr lang="en-US" dirty="0"/>
          </a:p>
          <a:p>
            <a:pPr lvl="1"/>
            <a:endParaRPr lang="en-US" dirty="0"/>
          </a:p>
          <a:p>
            <a:r>
              <a:rPr lang="en-US" b="1" dirty="0"/>
              <a:t>Sample Papers</a:t>
            </a:r>
          </a:p>
          <a:p>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35D63F61-36A2-4247-850B-DEE7A7300963}"/>
              </a:ext>
            </a:extLst>
          </p:cNvPr>
          <p:cNvPicPr>
            <a:picLocks noChangeAspect="1"/>
          </p:cNvPicPr>
          <p:nvPr/>
        </p:nvPicPr>
        <p:blipFill>
          <a:blip r:embed="rId3"/>
          <a:stretch>
            <a:fillRect/>
          </a:stretch>
        </p:blipFill>
        <p:spPr>
          <a:xfrm rot="20510012">
            <a:off x="8310817" y="2022413"/>
            <a:ext cx="2832805" cy="3681209"/>
          </a:xfrm>
          <a:prstGeom prst="rect">
            <a:avLst/>
          </a:prstGeom>
        </p:spPr>
      </p:pic>
    </p:spTree>
    <p:extLst>
      <p:ext uri="{BB962C8B-B14F-4D97-AF65-F5344CB8AC3E}">
        <p14:creationId xmlns:p14="http://schemas.microsoft.com/office/powerpoint/2010/main" val="409124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949-63A5-4FD8-938C-FC076BA0884C}"/>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E57E293E-8988-4991-826D-3CB306118B35}"/>
              </a:ext>
            </a:extLst>
          </p:cNvPr>
          <p:cNvSpPr>
            <a:spLocks noGrp="1"/>
          </p:cNvSpPr>
          <p:nvPr>
            <p:ph idx="1"/>
          </p:nvPr>
        </p:nvSpPr>
        <p:spPr>
          <a:xfrm>
            <a:off x="1451579" y="1853754"/>
            <a:ext cx="9603275" cy="4199727"/>
          </a:xfrm>
        </p:spPr>
        <p:txBody>
          <a:bodyPr>
            <a:normAutofit/>
          </a:bodyPr>
          <a:lstStyle/>
          <a:p>
            <a:pPr marL="0" indent="0">
              <a:buNone/>
            </a:pPr>
            <a:r>
              <a:rPr lang="en-US" b="1" dirty="0"/>
              <a:t>Submitting 3 pieces of your project proposal</a:t>
            </a:r>
          </a:p>
          <a:p>
            <a:pPr marL="457200" indent="-457200">
              <a:buFont typeface="+mj-lt"/>
              <a:buAutoNum type="arabicPeriod"/>
            </a:pPr>
            <a:r>
              <a:rPr lang="en-US" b="1" dirty="0"/>
              <a:t>	Title Page</a:t>
            </a:r>
          </a:p>
          <a:p>
            <a:pPr marL="457200" indent="-457200">
              <a:buFont typeface="+mj-lt"/>
              <a:buAutoNum type="arabicPeriod"/>
            </a:pPr>
            <a:r>
              <a:rPr lang="en-US" b="1" dirty="0"/>
              <a:t>	Introduction Section</a:t>
            </a:r>
          </a:p>
          <a:p>
            <a:pPr marL="457200" indent="-457200">
              <a:buFont typeface="+mj-lt"/>
              <a:buAutoNum type="arabicPeriod"/>
            </a:pPr>
            <a:r>
              <a:rPr lang="en-US" b="1" dirty="0"/>
              <a:t>	Reference Page</a:t>
            </a:r>
          </a:p>
          <a:p>
            <a:pPr marL="457200" indent="-457200">
              <a:buFont typeface="+mj-lt"/>
              <a:buAutoNum type="arabicPeriod"/>
            </a:pPr>
            <a:endParaRPr lang="en-US" b="1" dirty="0"/>
          </a:p>
          <a:p>
            <a:r>
              <a:rPr lang="en-US" dirty="0"/>
              <a:t>Assignment #6 is worth 30 points</a:t>
            </a:r>
          </a:p>
          <a:p>
            <a:pPr lvl="1"/>
            <a:r>
              <a:rPr lang="en-US" dirty="0"/>
              <a:t>Your grade will be based on required components plus proper APA format + writing style (grammar, clarity, formal writing, etc.)</a:t>
            </a:r>
          </a:p>
        </p:txBody>
      </p:sp>
    </p:spTree>
    <p:extLst>
      <p:ext uri="{BB962C8B-B14F-4D97-AF65-F5344CB8AC3E}">
        <p14:creationId xmlns:p14="http://schemas.microsoft.com/office/powerpoint/2010/main" val="367208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6B6C-4789-427D-A04E-8ECA68D25B18}"/>
              </a:ext>
            </a:extLst>
          </p:cNvPr>
          <p:cNvSpPr>
            <a:spLocks noGrp="1"/>
          </p:cNvSpPr>
          <p:nvPr>
            <p:ph type="title"/>
          </p:nvPr>
        </p:nvSpPr>
        <p:spPr/>
        <p:txBody>
          <a:bodyPr/>
          <a:lstStyle/>
          <a:p>
            <a:r>
              <a:rPr lang="en-US" dirty="0"/>
              <a:t>Title Page</a:t>
            </a:r>
          </a:p>
        </p:txBody>
      </p:sp>
      <p:sp>
        <p:nvSpPr>
          <p:cNvPr id="3" name="Content Placeholder 2">
            <a:extLst>
              <a:ext uri="{FF2B5EF4-FFF2-40B4-BE49-F238E27FC236}">
                <a16:creationId xmlns:a16="http://schemas.microsoft.com/office/drawing/2014/main" id="{F29128F6-F8EA-42C8-9E01-A5767EBADFCD}"/>
              </a:ext>
            </a:extLst>
          </p:cNvPr>
          <p:cNvSpPr>
            <a:spLocks noGrp="1"/>
          </p:cNvSpPr>
          <p:nvPr>
            <p:ph idx="1"/>
          </p:nvPr>
        </p:nvSpPr>
        <p:spPr>
          <a:xfrm>
            <a:off x="1380932" y="1940768"/>
            <a:ext cx="5486400" cy="4112714"/>
          </a:xfrm>
        </p:spPr>
        <p:txBody>
          <a:bodyPr>
            <a:normAutofit fontScale="92500" lnSpcReduction="10000"/>
          </a:bodyPr>
          <a:lstStyle/>
          <a:p>
            <a:r>
              <a:rPr lang="en-US" dirty="0"/>
              <a:t>The title page is one page (on a separate page). It includes</a:t>
            </a:r>
          </a:p>
          <a:p>
            <a:pPr lvl="1"/>
            <a:r>
              <a:rPr lang="en-US" dirty="0"/>
              <a:t>Full title of your proposal</a:t>
            </a:r>
          </a:p>
          <a:p>
            <a:pPr lvl="1"/>
            <a:r>
              <a:rPr lang="en-US" dirty="0"/>
              <a:t>Your name</a:t>
            </a:r>
          </a:p>
          <a:p>
            <a:pPr lvl="1"/>
            <a:r>
              <a:rPr lang="en-US" dirty="0"/>
              <a:t>Your affiliation (University of California, Merced)</a:t>
            </a:r>
          </a:p>
          <a:p>
            <a:pPr lvl="1"/>
            <a:r>
              <a:rPr lang="en-US" dirty="0"/>
              <a:t>The course number and name (PSY 15: Research Methods)</a:t>
            </a:r>
          </a:p>
          <a:p>
            <a:pPr lvl="1"/>
            <a:r>
              <a:rPr lang="en-US" dirty="0"/>
              <a:t>The course instructor’s name and title (Dr. Haiyan Liu)</a:t>
            </a:r>
          </a:p>
          <a:p>
            <a:pPr lvl="1"/>
            <a:r>
              <a:rPr lang="en-US" dirty="0"/>
              <a:t>The assignment’s due date (March 31, 2021)</a:t>
            </a:r>
          </a:p>
          <a:p>
            <a:pPr lvl="1"/>
            <a:r>
              <a:rPr lang="en-US" dirty="0"/>
              <a:t>A page number (which also appears on the following pages).</a:t>
            </a:r>
          </a:p>
          <a:p>
            <a:endParaRPr lang="en-US" dirty="0"/>
          </a:p>
        </p:txBody>
      </p:sp>
      <p:sp>
        <p:nvSpPr>
          <p:cNvPr id="4" name="TextBox 3">
            <a:extLst>
              <a:ext uri="{FF2B5EF4-FFF2-40B4-BE49-F238E27FC236}">
                <a16:creationId xmlns:a16="http://schemas.microsoft.com/office/drawing/2014/main" id="{A89DD105-856A-4630-A927-644BE580F6EF}"/>
              </a:ext>
            </a:extLst>
          </p:cNvPr>
          <p:cNvSpPr txBox="1"/>
          <p:nvPr/>
        </p:nvSpPr>
        <p:spPr>
          <a:xfrm>
            <a:off x="7474539" y="2903256"/>
            <a:ext cx="4338734" cy="1477328"/>
          </a:xfrm>
          <a:prstGeom prst="rect">
            <a:avLst/>
          </a:prstGeom>
          <a:noFill/>
        </p:spPr>
        <p:txBody>
          <a:bodyPr wrap="square" rtlCol="0">
            <a:spAutoFit/>
          </a:bodyPr>
          <a:lstStyle/>
          <a:p>
            <a:r>
              <a:rPr lang="en-US" dirty="0"/>
              <a:t>New formatting in 7</a:t>
            </a:r>
            <a:r>
              <a:rPr lang="en-US" baseline="30000" dirty="0"/>
              <a:t>th</a:t>
            </a:r>
            <a:r>
              <a:rPr lang="en-US" dirty="0"/>
              <a:t> Edition APA</a:t>
            </a:r>
          </a:p>
          <a:p>
            <a:pPr marL="742950" lvl="1" indent="-285750">
              <a:buFont typeface="Arial" panose="020B0604020202020204" pitchFamily="34" charset="0"/>
              <a:buChar char="•"/>
            </a:pPr>
            <a:r>
              <a:rPr lang="en-US" dirty="0"/>
              <a:t>Student vs Professional paper</a:t>
            </a:r>
          </a:p>
          <a:p>
            <a:pPr marL="285750" indent="-285750">
              <a:buFont typeface="Arial" panose="020B0604020202020204" pitchFamily="34" charset="0"/>
              <a:buChar char="•"/>
            </a:pPr>
            <a:endParaRPr lang="en-US" dirty="0"/>
          </a:p>
          <a:p>
            <a:r>
              <a:rPr lang="en-US" dirty="0"/>
              <a:t>Purpose</a:t>
            </a:r>
          </a:p>
          <a:p>
            <a:pPr marL="742950" lvl="1" indent="-285750">
              <a:buFont typeface="Arial" panose="020B0604020202020204" pitchFamily="34" charset="0"/>
              <a:buChar char="•"/>
            </a:pPr>
            <a:r>
              <a:rPr lang="en-US" dirty="0"/>
              <a:t>In Peer Review</a:t>
            </a:r>
          </a:p>
        </p:txBody>
      </p:sp>
    </p:spTree>
    <p:extLst>
      <p:ext uri="{BB962C8B-B14F-4D97-AF65-F5344CB8AC3E}">
        <p14:creationId xmlns:p14="http://schemas.microsoft.com/office/powerpoint/2010/main" val="20653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8C9EBF-740E-417F-A316-025EB413137D}"/>
              </a:ext>
            </a:extLst>
          </p:cNvPr>
          <p:cNvPicPr>
            <a:picLocks noChangeAspect="1"/>
          </p:cNvPicPr>
          <p:nvPr/>
        </p:nvPicPr>
        <p:blipFill rotWithShape="1">
          <a:blip r:embed="rId2"/>
          <a:srcRect l="4533" t="14359" r="16923" b="5494"/>
          <a:stretch/>
        </p:blipFill>
        <p:spPr>
          <a:xfrm>
            <a:off x="294511" y="1382773"/>
            <a:ext cx="9576079" cy="5496449"/>
          </a:xfrm>
          <a:prstGeom prst="rect">
            <a:avLst/>
          </a:prstGeom>
        </p:spPr>
      </p:pic>
      <p:sp>
        <p:nvSpPr>
          <p:cNvPr id="8" name="TextBox 7">
            <a:extLst>
              <a:ext uri="{FF2B5EF4-FFF2-40B4-BE49-F238E27FC236}">
                <a16:creationId xmlns:a16="http://schemas.microsoft.com/office/drawing/2014/main" id="{D4471AE6-FE67-4B3F-B13E-DC666CDAE29D}"/>
              </a:ext>
            </a:extLst>
          </p:cNvPr>
          <p:cNvSpPr txBox="1"/>
          <p:nvPr/>
        </p:nvSpPr>
        <p:spPr>
          <a:xfrm>
            <a:off x="9042081" y="1479102"/>
            <a:ext cx="2254180" cy="923330"/>
          </a:xfrm>
          <a:prstGeom prst="rect">
            <a:avLst/>
          </a:prstGeom>
          <a:solidFill>
            <a:schemeClr val="accent3"/>
          </a:solidFill>
        </p:spPr>
        <p:txBody>
          <a:bodyPr wrap="square" rtlCol="0">
            <a:spAutoFit/>
          </a:bodyPr>
          <a:lstStyle/>
          <a:p>
            <a:r>
              <a:rPr lang="en-US" dirty="0"/>
              <a:t>Page number in the header beginning on the title page</a:t>
            </a:r>
          </a:p>
        </p:txBody>
      </p:sp>
      <p:sp>
        <p:nvSpPr>
          <p:cNvPr id="9" name="TextBox 8">
            <a:extLst>
              <a:ext uri="{FF2B5EF4-FFF2-40B4-BE49-F238E27FC236}">
                <a16:creationId xmlns:a16="http://schemas.microsoft.com/office/drawing/2014/main" id="{14D8B30B-ED95-4659-962C-00FECEC0DF63}"/>
              </a:ext>
            </a:extLst>
          </p:cNvPr>
          <p:cNvSpPr txBox="1"/>
          <p:nvPr/>
        </p:nvSpPr>
        <p:spPr>
          <a:xfrm>
            <a:off x="0" y="2057800"/>
            <a:ext cx="2706358" cy="1477328"/>
          </a:xfrm>
          <a:prstGeom prst="rect">
            <a:avLst/>
          </a:prstGeom>
          <a:solidFill>
            <a:srgbClr val="FFC000"/>
          </a:solidFill>
        </p:spPr>
        <p:txBody>
          <a:bodyPr wrap="square" rtlCol="0">
            <a:spAutoFit/>
          </a:bodyPr>
          <a:lstStyle/>
          <a:p>
            <a:r>
              <a:rPr lang="en-US" dirty="0"/>
              <a:t>The paper's title should be centered, bold, and written in title case. It should be three or four lines below the top margin of the page. </a:t>
            </a:r>
          </a:p>
        </p:txBody>
      </p:sp>
      <p:sp>
        <p:nvSpPr>
          <p:cNvPr id="10" name="TextBox 9">
            <a:extLst>
              <a:ext uri="{FF2B5EF4-FFF2-40B4-BE49-F238E27FC236}">
                <a16:creationId xmlns:a16="http://schemas.microsoft.com/office/drawing/2014/main" id="{9CD74514-1374-4FDE-BAAA-4EEAAF96DB7E}"/>
              </a:ext>
            </a:extLst>
          </p:cNvPr>
          <p:cNvSpPr txBox="1"/>
          <p:nvPr/>
        </p:nvSpPr>
        <p:spPr>
          <a:xfrm>
            <a:off x="7447857" y="4126520"/>
            <a:ext cx="3384981" cy="1754326"/>
          </a:xfrm>
          <a:prstGeom prst="rect">
            <a:avLst/>
          </a:prstGeom>
          <a:solidFill>
            <a:srgbClr val="92D050"/>
          </a:solidFill>
        </p:spPr>
        <p:txBody>
          <a:bodyPr wrap="square" rtlCol="0">
            <a:spAutoFit/>
          </a:bodyPr>
          <a:lstStyle/>
          <a:p>
            <a:r>
              <a:rPr lang="en-US" dirty="0"/>
              <a:t>Author name is written below the title, with one double-spaced blank line between them. Names should be written as follows:</a:t>
            </a:r>
          </a:p>
          <a:p>
            <a:r>
              <a:rPr lang="en-US" dirty="0"/>
              <a:t>First name, middle initial(s) (optional), last name. </a:t>
            </a:r>
          </a:p>
        </p:txBody>
      </p:sp>
      <p:sp>
        <p:nvSpPr>
          <p:cNvPr id="11" name="TextBox 10">
            <a:extLst>
              <a:ext uri="{FF2B5EF4-FFF2-40B4-BE49-F238E27FC236}">
                <a16:creationId xmlns:a16="http://schemas.microsoft.com/office/drawing/2014/main" id="{6829BFE9-7369-4DEE-9F8E-5F254CCF8A4D}"/>
              </a:ext>
            </a:extLst>
          </p:cNvPr>
          <p:cNvSpPr txBox="1"/>
          <p:nvPr/>
        </p:nvSpPr>
        <p:spPr>
          <a:xfrm>
            <a:off x="0" y="5124896"/>
            <a:ext cx="3384981" cy="1754326"/>
          </a:xfrm>
          <a:prstGeom prst="rect">
            <a:avLst/>
          </a:prstGeom>
          <a:solidFill>
            <a:schemeClr val="accent5">
              <a:lumMod val="60000"/>
              <a:lumOff val="40000"/>
            </a:schemeClr>
          </a:solidFill>
        </p:spPr>
        <p:txBody>
          <a:bodyPr wrap="square" rtlCol="0">
            <a:spAutoFit/>
          </a:bodyPr>
          <a:lstStyle/>
          <a:p>
            <a:r>
              <a:rPr lang="en-US" dirty="0"/>
              <a:t>Authors' affiliations follow immediately after their names. Then the number and name of the course, the instructor's name and title, and the assignment's due date.</a:t>
            </a:r>
          </a:p>
        </p:txBody>
      </p:sp>
    </p:spTree>
    <p:extLst>
      <p:ext uri="{BB962C8B-B14F-4D97-AF65-F5344CB8AC3E}">
        <p14:creationId xmlns:p14="http://schemas.microsoft.com/office/powerpoint/2010/main" val="64248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949-63A5-4FD8-938C-FC076BA0884C}"/>
              </a:ext>
            </a:extLst>
          </p:cNvPr>
          <p:cNvSpPr>
            <a:spLocks noGrp="1"/>
          </p:cNvSpPr>
          <p:nvPr>
            <p:ph type="title"/>
          </p:nvPr>
        </p:nvSpPr>
        <p:spPr/>
        <p:txBody>
          <a:bodyPr/>
          <a:lstStyle/>
          <a:p>
            <a:r>
              <a:rPr lang="en-US" dirty="0"/>
              <a:t>Some Thoughts About Titles</a:t>
            </a:r>
          </a:p>
        </p:txBody>
      </p:sp>
      <p:sp>
        <p:nvSpPr>
          <p:cNvPr id="3" name="Content Placeholder 2">
            <a:extLst>
              <a:ext uri="{FF2B5EF4-FFF2-40B4-BE49-F238E27FC236}">
                <a16:creationId xmlns:a16="http://schemas.microsoft.com/office/drawing/2014/main" id="{E57E293E-8988-4991-826D-3CB306118B35}"/>
              </a:ext>
            </a:extLst>
          </p:cNvPr>
          <p:cNvSpPr>
            <a:spLocks noGrp="1"/>
          </p:cNvSpPr>
          <p:nvPr>
            <p:ph idx="1"/>
          </p:nvPr>
        </p:nvSpPr>
        <p:spPr>
          <a:xfrm>
            <a:off x="1451579" y="1853754"/>
            <a:ext cx="9603275" cy="4199727"/>
          </a:xfrm>
        </p:spPr>
        <p:txBody>
          <a:bodyPr>
            <a:normAutofit/>
          </a:bodyPr>
          <a:lstStyle/>
          <a:p>
            <a:r>
              <a:rPr lang="en-US" dirty="0"/>
              <a:t>A great title summarizes the main idea of the paper. </a:t>
            </a:r>
          </a:p>
          <a:p>
            <a:r>
              <a:rPr lang="en-US" dirty="0"/>
              <a:t>A great title has a length of 12 words or fewer. </a:t>
            </a:r>
          </a:p>
          <a:p>
            <a:r>
              <a:rPr lang="en-US" dirty="0"/>
              <a:t>A great title includes only words that contribute meaning. Phrases such as “A Study of,” “An Experimental Investigation of,” or “The Results of” are like empty calories (not unlike most of what’s in that Red Bull</a:t>
            </a:r>
          </a:p>
          <a:p>
            <a:r>
              <a:rPr lang="en-US" dirty="0"/>
              <a:t>A great title gives away the ending. If your title is in the form of a yes–no question, try rephrasing it so that the question is answered or the answer at least alluded to. </a:t>
            </a:r>
          </a:p>
          <a:p>
            <a:r>
              <a:rPr lang="en-US" dirty="0"/>
              <a:t>A great title says it with style and is distinct to your paper. </a:t>
            </a:r>
          </a:p>
        </p:txBody>
      </p:sp>
    </p:spTree>
    <p:extLst>
      <p:ext uri="{BB962C8B-B14F-4D97-AF65-F5344CB8AC3E}">
        <p14:creationId xmlns:p14="http://schemas.microsoft.com/office/powerpoint/2010/main" val="168434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AA9-B7FF-4A56-AF55-E92841E5E0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B955FCD-439A-4B23-94D7-214CB0C328F8}"/>
              </a:ext>
            </a:extLst>
          </p:cNvPr>
          <p:cNvSpPr>
            <a:spLocks noGrp="1"/>
          </p:cNvSpPr>
          <p:nvPr>
            <p:ph idx="1"/>
          </p:nvPr>
        </p:nvSpPr>
        <p:spPr>
          <a:xfrm>
            <a:off x="1451579" y="1959429"/>
            <a:ext cx="10556201" cy="4094052"/>
          </a:xfrm>
        </p:spPr>
        <p:txBody>
          <a:bodyPr>
            <a:normAutofit fontScale="92500" lnSpcReduction="10000"/>
          </a:bodyPr>
          <a:lstStyle/>
          <a:p>
            <a:r>
              <a:rPr lang="en-US" dirty="0"/>
              <a:t>Purpose: </a:t>
            </a:r>
          </a:p>
          <a:p>
            <a:pPr lvl="1"/>
            <a:r>
              <a:rPr lang="en-US" dirty="0"/>
              <a:t>Introduce the topic and make clear the importance of studying this topic</a:t>
            </a:r>
          </a:p>
          <a:p>
            <a:pPr lvl="1"/>
            <a:r>
              <a:rPr lang="en-US" dirty="0"/>
              <a:t>Review relevant studies that have already been conducted on this topic and discuss the relevant theories, when necessary - this is the bulk of the introduction</a:t>
            </a:r>
          </a:p>
          <a:p>
            <a:pPr lvl="1"/>
            <a:r>
              <a:rPr lang="en-US" dirty="0"/>
              <a:t>Justify why your proposed study is important (and why you designed it the way you did)</a:t>
            </a:r>
          </a:p>
          <a:p>
            <a:pPr lvl="1"/>
            <a:r>
              <a:rPr lang="en-US" dirty="0"/>
              <a:t>State the purpose of the study</a:t>
            </a:r>
          </a:p>
          <a:p>
            <a:pPr lvl="2"/>
            <a:r>
              <a:rPr lang="en-US" dirty="0"/>
              <a:t>“This study will……..</a:t>
            </a:r>
          </a:p>
          <a:p>
            <a:pPr lvl="1"/>
            <a:r>
              <a:rPr lang="en-US" dirty="0"/>
              <a:t>State your hypothesis for the outcome of your study (based on previous research)****</a:t>
            </a:r>
          </a:p>
          <a:p>
            <a:r>
              <a:rPr lang="en-US" dirty="0"/>
              <a:t>Formatting consistent with APA guidelines (check the manual!!!)</a:t>
            </a:r>
          </a:p>
          <a:p>
            <a:pPr lvl="1"/>
            <a:r>
              <a:rPr lang="en-US" dirty="0"/>
              <a:t>Including 12 pt font, Times New Roman, double spaced</a:t>
            </a:r>
          </a:p>
          <a:p>
            <a:pPr lvl="1"/>
            <a:r>
              <a:rPr lang="en-US" dirty="0"/>
              <a:t>At least 800 words long</a:t>
            </a:r>
          </a:p>
        </p:txBody>
      </p:sp>
      <p:pic>
        <p:nvPicPr>
          <p:cNvPr id="5" name="Picture 4">
            <a:extLst>
              <a:ext uri="{FF2B5EF4-FFF2-40B4-BE49-F238E27FC236}">
                <a16:creationId xmlns:a16="http://schemas.microsoft.com/office/drawing/2014/main" id="{7F36B982-35CA-4090-8CF1-86980112205F}"/>
              </a:ext>
            </a:extLst>
          </p:cNvPr>
          <p:cNvPicPr>
            <a:picLocks noChangeAspect="1"/>
          </p:cNvPicPr>
          <p:nvPr/>
        </p:nvPicPr>
        <p:blipFill>
          <a:blip r:embed="rId2"/>
          <a:stretch>
            <a:fillRect/>
          </a:stretch>
        </p:blipFill>
        <p:spPr>
          <a:xfrm>
            <a:off x="9171992" y="4716150"/>
            <a:ext cx="3020008" cy="2141850"/>
          </a:xfrm>
          <a:prstGeom prst="rect">
            <a:avLst/>
          </a:prstGeom>
        </p:spPr>
      </p:pic>
    </p:spTree>
    <p:extLst>
      <p:ext uri="{BB962C8B-B14F-4D97-AF65-F5344CB8AC3E}">
        <p14:creationId xmlns:p14="http://schemas.microsoft.com/office/powerpoint/2010/main" val="140996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2CFD-FDBC-403F-9F58-919EC0BD5D44}"/>
              </a:ext>
            </a:extLst>
          </p:cNvPr>
          <p:cNvSpPr>
            <a:spLocks noGrp="1"/>
          </p:cNvSpPr>
          <p:nvPr>
            <p:ph type="title"/>
          </p:nvPr>
        </p:nvSpPr>
        <p:spPr/>
        <p:txBody>
          <a:bodyPr>
            <a:normAutofit/>
          </a:bodyPr>
          <a:lstStyle/>
          <a:p>
            <a:r>
              <a:rPr lang="en-US" dirty="0"/>
              <a:t>***Referring To Past Research</a:t>
            </a:r>
          </a:p>
        </p:txBody>
      </p:sp>
      <p:sp>
        <p:nvSpPr>
          <p:cNvPr id="3" name="Content Placeholder 2">
            <a:extLst>
              <a:ext uri="{FF2B5EF4-FFF2-40B4-BE49-F238E27FC236}">
                <a16:creationId xmlns:a16="http://schemas.microsoft.com/office/drawing/2014/main" id="{1A3F2A19-E0C1-426D-A78C-8627C05F928B}"/>
              </a:ext>
            </a:extLst>
          </p:cNvPr>
          <p:cNvSpPr>
            <a:spLocks noGrp="1"/>
          </p:cNvSpPr>
          <p:nvPr>
            <p:ph idx="1"/>
          </p:nvPr>
        </p:nvSpPr>
        <p:spPr/>
        <p:txBody>
          <a:bodyPr>
            <a:normAutofit/>
          </a:bodyPr>
          <a:lstStyle/>
          <a:p>
            <a:pPr>
              <a:lnSpc>
                <a:spcPct val="110000"/>
              </a:lnSpc>
            </a:pPr>
            <a:r>
              <a:rPr lang="en-US" u="sng" dirty="0"/>
              <a:t>Previous research is a critical part of a good introduction</a:t>
            </a:r>
          </a:p>
          <a:p>
            <a:pPr>
              <a:lnSpc>
                <a:spcPct val="110000"/>
              </a:lnSpc>
            </a:pPr>
            <a:r>
              <a:rPr lang="en-US" dirty="0"/>
              <a:t>How do we do that?</a:t>
            </a:r>
          </a:p>
          <a:p>
            <a:pPr lvl="1">
              <a:lnSpc>
                <a:spcPct val="110000"/>
              </a:lnSpc>
            </a:pPr>
            <a:r>
              <a:rPr lang="en-US" sz="2000" dirty="0"/>
              <a:t>Paraphrase vs quotations</a:t>
            </a:r>
          </a:p>
          <a:p>
            <a:pPr lvl="1">
              <a:lnSpc>
                <a:spcPct val="110000"/>
              </a:lnSpc>
            </a:pPr>
            <a:r>
              <a:rPr lang="en-US" sz="2000" dirty="0"/>
              <a:t>Giving credit</a:t>
            </a:r>
          </a:p>
          <a:p>
            <a:pPr lvl="2">
              <a:lnSpc>
                <a:spcPct val="110000"/>
              </a:lnSpc>
            </a:pPr>
            <a:r>
              <a:rPr lang="en-US" sz="2000" dirty="0"/>
              <a:t>In-Text Citations - Credit author and date of publication (check the APA manual for formatting rules!) </a:t>
            </a:r>
          </a:p>
          <a:p>
            <a:pPr lvl="2">
              <a:lnSpc>
                <a:spcPct val="110000"/>
              </a:lnSpc>
            </a:pPr>
            <a:r>
              <a:rPr lang="en-US" sz="2000" dirty="0"/>
              <a:t>For every in-text citation in your paper, there </a:t>
            </a:r>
            <a:r>
              <a:rPr lang="en-US" sz="2000" u="sng" dirty="0"/>
              <a:t>must be a corresponding entry in your reference list</a:t>
            </a:r>
            <a:r>
              <a:rPr lang="en-US" sz="2000" dirty="0"/>
              <a:t>.</a:t>
            </a:r>
          </a:p>
          <a:p>
            <a:pPr>
              <a:lnSpc>
                <a:spcPct val="110000"/>
              </a:lnSpc>
            </a:pPr>
            <a:endParaRPr lang="en-US" sz="1100" dirty="0"/>
          </a:p>
        </p:txBody>
      </p:sp>
    </p:spTree>
    <p:extLst>
      <p:ext uri="{BB962C8B-B14F-4D97-AF65-F5344CB8AC3E}">
        <p14:creationId xmlns:p14="http://schemas.microsoft.com/office/powerpoint/2010/main" val="7631443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3FCE-CEE5-4868-87AB-CF693A4DB66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B9EE271-531B-45E5-B3EE-F937743AF281}"/>
              </a:ext>
            </a:extLst>
          </p:cNvPr>
          <p:cNvSpPr>
            <a:spLocks noGrp="1"/>
          </p:cNvSpPr>
          <p:nvPr>
            <p:ph idx="1"/>
          </p:nvPr>
        </p:nvSpPr>
        <p:spPr>
          <a:xfrm>
            <a:off x="1451579" y="2015732"/>
            <a:ext cx="9603275" cy="4037749"/>
          </a:xfrm>
        </p:spPr>
        <p:txBody>
          <a:bodyPr>
            <a:normAutofit/>
          </a:bodyPr>
          <a:lstStyle/>
          <a:p>
            <a:pPr>
              <a:lnSpc>
                <a:spcPct val="110000"/>
              </a:lnSpc>
            </a:pPr>
            <a:r>
              <a:rPr lang="en-US" sz="1800" dirty="0"/>
              <a:t>A few researchers in the linguistics field have developed training programs designed to improve native speakers' ability to understand accented speech (</a:t>
            </a:r>
            <a:r>
              <a:rPr lang="en-US" sz="1800" dirty="0" err="1">
                <a:highlight>
                  <a:srgbClr val="FFFF00"/>
                </a:highlight>
              </a:rPr>
              <a:t>Derwing</a:t>
            </a:r>
            <a:r>
              <a:rPr lang="en-US" sz="1800" dirty="0">
                <a:highlight>
                  <a:srgbClr val="FFFF00"/>
                </a:highlight>
              </a:rPr>
              <a:t> et al., 2002</a:t>
            </a:r>
            <a:r>
              <a:rPr lang="en-US" sz="1800" dirty="0"/>
              <a:t>; Thomas, 2004). Their training techniques are based on the research described above indicating that comprehension improves with exposure to non-native speech. </a:t>
            </a:r>
            <a:r>
              <a:rPr lang="en-US" sz="1800" dirty="0" err="1">
                <a:highlight>
                  <a:srgbClr val="FFFF00"/>
                </a:highlight>
              </a:rPr>
              <a:t>Derwing</a:t>
            </a:r>
            <a:r>
              <a:rPr lang="en-US" sz="1800" dirty="0">
                <a:highlight>
                  <a:srgbClr val="FFFF00"/>
                </a:highlight>
              </a:rPr>
              <a:t> and colleagues (2002) </a:t>
            </a:r>
            <a:r>
              <a:rPr lang="en-US" sz="1800" dirty="0"/>
              <a:t>conducted their training with students preparing to be social workers, but note that other professionals who work with non-native speakers could benefit from a similar program.</a:t>
            </a:r>
            <a:br>
              <a:rPr lang="en-US" sz="1800" dirty="0"/>
            </a:br>
            <a:endParaRPr lang="en-US" sz="1800" dirty="0"/>
          </a:p>
          <a:p>
            <a:pPr indent="-457200">
              <a:lnSpc>
                <a:spcPct val="200000"/>
              </a:lnSpc>
              <a:buNone/>
            </a:pPr>
            <a:r>
              <a:rPr lang="en-US" sz="1800" dirty="0" err="1"/>
              <a:t>Derwing</a:t>
            </a:r>
            <a:r>
              <a:rPr lang="en-US" sz="1800" dirty="0"/>
              <a:t>, T. M., Rossiter, M. J., &amp; Munro, M. J. (2002). Teaching native speakers to listen to foreign</a:t>
            </a:r>
            <a:br>
              <a:rPr lang="en-US" sz="1800" dirty="0"/>
            </a:br>
            <a:r>
              <a:rPr lang="en-US" sz="1800" dirty="0"/>
              <a:t>    accented speech. </a:t>
            </a:r>
            <a:r>
              <a:rPr lang="en-US" sz="1800" i="1" dirty="0"/>
              <a:t>Journal of Multilingual and Multicultural Development,</a:t>
            </a:r>
            <a:r>
              <a:rPr lang="en-US" sz="1800" dirty="0"/>
              <a:t> 23(4), 245-259.</a:t>
            </a:r>
            <a:br>
              <a:rPr lang="en-US" sz="1800" dirty="0"/>
            </a:br>
            <a:r>
              <a:rPr lang="en-US" sz="1800" dirty="0"/>
              <a:t>    </a:t>
            </a:r>
            <a:r>
              <a:rPr lang="en-US" sz="1800" dirty="0">
                <a:hlinkClick r:id="rId2"/>
              </a:rPr>
              <a:t>https://doi.org/10.1080/01434630208666468</a:t>
            </a:r>
            <a:endParaRPr lang="en-US" sz="1800" dirty="0"/>
          </a:p>
          <a:p>
            <a:pPr>
              <a:lnSpc>
                <a:spcPct val="110000"/>
              </a:lnSpc>
            </a:pPr>
            <a:endParaRPr lang="en-US" sz="1800" dirty="0"/>
          </a:p>
          <a:p>
            <a:pPr>
              <a:lnSpc>
                <a:spcPct val="110000"/>
              </a:lnSpc>
            </a:pPr>
            <a:endParaRPr lang="en-US" sz="1800" dirty="0"/>
          </a:p>
          <a:p>
            <a:endParaRPr lang="en-US" dirty="0"/>
          </a:p>
        </p:txBody>
      </p:sp>
    </p:spTree>
    <p:extLst>
      <p:ext uri="{BB962C8B-B14F-4D97-AF65-F5344CB8AC3E}">
        <p14:creationId xmlns:p14="http://schemas.microsoft.com/office/powerpoint/2010/main" val="92995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F7B5C6-EFCA-4575-BD89-C6C50322DC19}"/>
              </a:ext>
            </a:extLst>
          </p:cNvPr>
          <p:cNvPicPr>
            <a:picLocks noChangeAspect="1"/>
          </p:cNvPicPr>
          <p:nvPr/>
        </p:nvPicPr>
        <p:blipFill rotWithShape="1">
          <a:blip r:embed="rId2"/>
          <a:srcRect l="1319" t="14945" r="17829" b="5055"/>
          <a:stretch/>
        </p:blipFill>
        <p:spPr>
          <a:xfrm>
            <a:off x="686598" y="836525"/>
            <a:ext cx="10818804" cy="6021475"/>
          </a:xfrm>
          <a:prstGeom prst="rect">
            <a:avLst/>
          </a:prstGeom>
        </p:spPr>
      </p:pic>
      <p:sp>
        <p:nvSpPr>
          <p:cNvPr id="5" name="TextBox 4">
            <a:extLst>
              <a:ext uri="{FF2B5EF4-FFF2-40B4-BE49-F238E27FC236}">
                <a16:creationId xmlns:a16="http://schemas.microsoft.com/office/drawing/2014/main" id="{130B5BDD-3148-43EF-8ACE-74F144C34D14}"/>
              </a:ext>
            </a:extLst>
          </p:cNvPr>
          <p:cNvSpPr txBox="1"/>
          <p:nvPr/>
        </p:nvSpPr>
        <p:spPr>
          <a:xfrm>
            <a:off x="70697" y="1239356"/>
            <a:ext cx="2254180" cy="1754326"/>
          </a:xfrm>
          <a:prstGeom prst="rect">
            <a:avLst/>
          </a:prstGeom>
          <a:solidFill>
            <a:srgbClr val="FFC000"/>
          </a:solidFill>
        </p:spPr>
        <p:txBody>
          <a:bodyPr wrap="square" rtlCol="0">
            <a:spAutoFit/>
          </a:bodyPr>
          <a:lstStyle/>
          <a:p>
            <a:r>
              <a:rPr lang="en-US" dirty="0"/>
              <a:t>The paper's title is bolded and centered above the first body paragraph. There should be no "Introduction" header.</a:t>
            </a:r>
          </a:p>
        </p:txBody>
      </p:sp>
      <p:sp>
        <p:nvSpPr>
          <p:cNvPr id="6" name="TextBox 5">
            <a:extLst>
              <a:ext uri="{FF2B5EF4-FFF2-40B4-BE49-F238E27FC236}">
                <a16:creationId xmlns:a16="http://schemas.microsoft.com/office/drawing/2014/main" id="{1977EEB3-EDC8-4BE4-8935-55590356B735}"/>
              </a:ext>
            </a:extLst>
          </p:cNvPr>
          <p:cNvSpPr txBox="1"/>
          <p:nvPr/>
        </p:nvSpPr>
        <p:spPr>
          <a:xfrm>
            <a:off x="7073322" y="4091474"/>
            <a:ext cx="3964792" cy="923330"/>
          </a:xfrm>
          <a:prstGeom prst="rect">
            <a:avLst/>
          </a:prstGeom>
          <a:solidFill>
            <a:srgbClr val="0070C0"/>
          </a:solidFill>
        </p:spPr>
        <p:txBody>
          <a:bodyPr wrap="square" rtlCol="0">
            <a:spAutoFit/>
          </a:bodyPr>
          <a:lstStyle/>
          <a:p>
            <a:r>
              <a:rPr lang="en-US" dirty="0"/>
              <a:t>Here’s an example of an intext citation, which include authors’ surname and publication year. </a:t>
            </a:r>
          </a:p>
        </p:txBody>
      </p:sp>
    </p:spTree>
    <p:extLst>
      <p:ext uri="{BB962C8B-B14F-4D97-AF65-F5344CB8AC3E}">
        <p14:creationId xmlns:p14="http://schemas.microsoft.com/office/powerpoint/2010/main" val="17574819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6931</TotalTime>
  <Words>968</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Lab Assignment # 6 Introduction &amp; Reference Page</vt:lpstr>
      <vt:lpstr>Instructions</vt:lpstr>
      <vt:lpstr>Title Page</vt:lpstr>
      <vt:lpstr>PowerPoint Presentation</vt:lpstr>
      <vt:lpstr>Some Thoughts About Titles</vt:lpstr>
      <vt:lpstr>Introduction</vt:lpstr>
      <vt:lpstr>***Referring To Past Research</vt:lpstr>
      <vt:lpstr>Example</vt:lpstr>
      <vt:lpstr>PowerPoint Presentation</vt:lpstr>
      <vt:lpstr>Reference List</vt:lpstr>
      <vt:lpstr>PowerPoint Presentation</vt:lpstr>
      <vt:lpstr>Due Date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Assignment # 7 Introduction &amp; Refernce Page</dc:title>
  <dc:creator>Amanda Small</dc:creator>
  <cp:lastModifiedBy>Mandy Small</cp:lastModifiedBy>
  <cp:revision>15</cp:revision>
  <dcterms:created xsi:type="dcterms:W3CDTF">2019-03-20T17:18:27Z</dcterms:created>
  <dcterms:modified xsi:type="dcterms:W3CDTF">2021-03-03T00:32:39Z</dcterms:modified>
</cp:coreProperties>
</file>