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1" r:id="rId4"/>
    <p:sldId id="280" r:id="rId5"/>
    <p:sldId id="272" r:id="rId6"/>
    <p:sldId id="282" r:id="rId7"/>
    <p:sldId id="286" r:id="rId8"/>
    <p:sldId id="287" r:id="rId9"/>
    <p:sldId id="283" r:id="rId10"/>
    <p:sldId id="279"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6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1" autoAdjust="0"/>
    <p:restoredTop sz="94660"/>
  </p:normalViewPr>
  <p:slideViewPr>
    <p:cSldViewPr snapToGrid="0">
      <p:cViewPr varScale="1">
        <p:scale>
          <a:sx n="86" d="100"/>
          <a:sy n="86" d="100"/>
        </p:scale>
        <p:origin x="37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4/12/2021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4/12/2021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B672-06A5-4FA3-ACF1-A59749FC1DD2}"/>
              </a:ext>
            </a:extLst>
          </p:cNvPr>
          <p:cNvSpPr>
            <a:spLocks noGrp="1"/>
          </p:cNvSpPr>
          <p:nvPr>
            <p:ph type="ctrTitle"/>
          </p:nvPr>
        </p:nvSpPr>
        <p:spPr/>
        <p:txBody>
          <a:bodyPr>
            <a:normAutofit/>
          </a:bodyPr>
          <a:lstStyle/>
          <a:p>
            <a:r>
              <a:rPr lang="en-US" dirty="0"/>
              <a:t>Lab Assignment # 8</a:t>
            </a:r>
            <a:br>
              <a:rPr lang="en-US" dirty="0"/>
            </a:br>
            <a:r>
              <a:rPr lang="en-US" dirty="0"/>
              <a:t>Methods</a:t>
            </a:r>
          </a:p>
        </p:txBody>
      </p:sp>
      <p:sp>
        <p:nvSpPr>
          <p:cNvPr id="3" name="Subtitle 2">
            <a:extLst>
              <a:ext uri="{FF2B5EF4-FFF2-40B4-BE49-F238E27FC236}">
                <a16:creationId xmlns:a16="http://schemas.microsoft.com/office/drawing/2014/main" id="{772298FE-4848-4557-9B4C-4FC01D09F772}"/>
              </a:ext>
            </a:extLst>
          </p:cNvPr>
          <p:cNvSpPr>
            <a:spLocks noGrp="1"/>
          </p:cNvSpPr>
          <p:nvPr>
            <p:ph type="subTitle" idx="1"/>
          </p:nvPr>
        </p:nvSpPr>
        <p:spPr>
          <a:xfrm>
            <a:off x="2417780" y="3531204"/>
            <a:ext cx="8637072" cy="1379124"/>
          </a:xfrm>
        </p:spPr>
        <p:txBody>
          <a:bodyPr>
            <a:normAutofit lnSpcReduction="10000"/>
          </a:bodyPr>
          <a:lstStyle/>
          <a:p>
            <a:r>
              <a:rPr lang="en-US" dirty="0"/>
              <a:t>PSY 15</a:t>
            </a:r>
          </a:p>
          <a:p>
            <a:r>
              <a:rPr lang="en-US" dirty="0"/>
              <a:t>Mandy Small</a:t>
            </a:r>
          </a:p>
          <a:p>
            <a:r>
              <a:rPr lang="en-US" dirty="0"/>
              <a:t>April 14, 2021</a:t>
            </a:r>
          </a:p>
        </p:txBody>
      </p:sp>
    </p:spTree>
    <p:extLst>
      <p:ext uri="{BB962C8B-B14F-4D97-AF65-F5344CB8AC3E}">
        <p14:creationId xmlns:p14="http://schemas.microsoft.com/office/powerpoint/2010/main" val="138507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1AB9-6D3B-45B4-8D28-5354036B9805}"/>
              </a:ext>
            </a:extLst>
          </p:cNvPr>
          <p:cNvSpPr>
            <a:spLocks noGrp="1"/>
          </p:cNvSpPr>
          <p:nvPr>
            <p:ph type="title"/>
          </p:nvPr>
        </p:nvSpPr>
        <p:spPr/>
        <p:txBody>
          <a:bodyPr/>
          <a:lstStyle/>
          <a:p>
            <a:r>
              <a:rPr lang="en-US" dirty="0"/>
              <a:t>Formatting and Due Date</a:t>
            </a:r>
          </a:p>
        </p:txBody>
      </p:sp>
      <p:sp>
        <p:nvSpPr>
          <p:cNvPr id="3" name="Content Placeholder 2">
            <a:extLst>
              <a:ext uri="{FF2B5EF4-FFF2-40B4-BE49-F238E27FC236}">
                <a16:creationId xmlns:a16="http://schemas.microsoft.com/office/drawing/2014/main" id="{5398BDE0-EE1E-468E-8D2A-3217887E2A95}"/>
              </a:ext>
            </a:extLst>
          </p:cNvPr>
          <p:cNvSpPr>
            <a:spLocks noGrp="1"/>
          </p:cNvSpPr>
          <p:nvPr>
            <p:ph idx="1"/>
          </p:nvPr>
        </p:nvSpPr>
        <p:spPr/>
        <p:txBody>
          <a:bodyPr>
            <a:normAutofit/>
          </a:bodyPr>
          <a:lstStyle/>
          <a:p>
            <a:r>
              <a:rPr lang="en-US" dirty="0"/>
              <a:t>Type this assignment</a:t>
            </a:r>
          </a:p>
          <a:p>
            <a:r>
              <a:rPr lang="en-US" dirty="0"/>
              <a:t>12 point, Times New Roman font</a:t>
            </a:r>
          </a:p>
          <a:p>
            <a:r>
              <a:rPr lang="en-US" dirty="0"/>
              <a:t>APA formatting (</a:t>
            </a:r>
            <a:r>
              <a:rPr lang="en-US" i="1" dirty="0"/>
              <a:t>check the headings and subheadings section!</a:t>
            </a:r>
            <a:r>
              <a:rPr lang="en-US" dirty="0"/>
              <a:t>)</a:t>
            </a:r>
          </a:p>
          <a:p>
            <a:r>
              <a:rPr lang="en-US" dirty="0"/>
              <a:t>Submit your work to </a:t>
            </a:r>
            <a:r>
              <a:rPr lang="en-US" dirty="0" err="1"/>
              <a:t>CatCourses</a:t>
            </a:r>
            <a:r>
              <a:rPr lang="en-US" dirty="0"/>
              <a:t> by </a:t>
            </a:r>
            <a:r>
              <a:rPr lang="en-US" b="1" dirty="0"/>
              <a:t>11:59 PM </a:t>
            </a:r>
            <a:r>
              <a:rPr lang="en-US" dirty="0"/>
              <a:t>on </a:t>
            </a:r>
            <a:r>
              <a:rPr lang="en-US" b="1" dirty="0"/>
              <a:t>April 21 </a:t>
            </a:r>
            <a:r>
              <a:rPr lang="en-US" i="1" dirty="0"/>
              <a:t>(no late work will be  accepted)</a:t>
            </a:r>
          </a:p>
          <a:p>
            <a:pPr lvl="1"/>
            <a:r>
              <a:rPr lang="en-US" dirty="0"/>
              <a:t>Pdf format only</a:t>
            </a:r>
          </a:p>
          <a:p>
            <a:endParaRPr lang="en-US" dirty="0"/>
          </a:p>
          <a:p>
            <a:endParaRPr lang="en-US" dirty="0"/>
          </a:p>
          <a:p>
            <a:endParaRPr lang="en-US" dirty="0"/>
          </a:p>
        </p:txBody>
      </p:sp>
    </p:spTree>
    <p:extLst>
      <p:ext uri="{BB962C8B-B14F-4D97-AF65-F5344CB8AC3E}">
        <p14:creationId xmlns:p14="http://schemas.microsoft.com/office/powerpoint/2010/main" val="261029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1414-773B-4B07-B198-26291A3B8265}"/>
              </a:ext>
            </a:extLst>
          </p:cNvPr>
          <p:cNvSpPr>
            <a:spLocks noGrp="1"/>
          </p:cNvSpPr>
          <p:nvPr>
            <p:ph type="title"/>
          </p:nvPr>
        </p:nvSpPr>
        <p:spPr>
          <a:xfrm>
            <a:off x="1207363" y="626966"/>
            <a:ext cx="9847491" cy="1049235"/>
          </a:xfrm>
        </p:spPr>
        <p:txBody>
          <a:bodyPr>
            <a:normAutofit fontScale="90000"/>
          </a:bodyPr>
          <a:lstStyle/>
          <a:p>
            <a:pPr algn="ctr"/>
            <a:r>
              <a:rPr lang="en-US" sz="4400" dirty="0"/>
              <a:t>If You Are Still Feeling Overwhelmed…</a:t>
            </a:r>
          </a:p>
        </p:txBody>
      </p:sp>
      <p:sp>
        <p:nvSpPr>
          <p:cNvPr id="3" name="Content Placeholder 2">
            <a:extLst>
              <a:ext uri="{FF2B5EF4-FFF2-40B4-BE49-F238E27FC236}">
                <a16:creationId xmlns:a16="http://schemas.microsoft.com/office/drawing/2014/main" id="{7C7D8B33-158C-4064-BCF3-534204CA4CCE}"/>
              </a:ext>
            </a:extLst>
          </p:cNvPr>
          <p:cNvSpPr>
            <a:spLocks noGrp="1"/>
          </p:cNvSpPr>
          <p:nvPr>
            <p:ph idx="1"/>
          </p:nvPr>
        </p:nvSpPr>
        <p:spPr>
          <a:xfrm>
            <a:off x="1451579" y="2015732"/>
            <a:ext cx="9603275" cy="3914551"/>
          </a:xfrm>
        </p:spPr>
        <p:txBody>
          <a:bodyPr>
            <a:normAutofit/>
          </a:bodyPr>
          <a:lstStyle/>
          <a:p>
            <a:r>
              <a:rPr lang="en-US" dirty="0"/>
              <a:t>Please read the </a:t>
            </a:r>
            <a:r>
              <a:rPr lang="en-US" b="1" dirty="0"/>
              <a:t>methods sections </a:t>
            </a:r>
            <a:r>
              <a:rPr lang="en-US" dirty="0"/>
              <a:t>of the following research papers (on </a:t>
            </a:r>
            <a:r>
              <a:rPr lang="en-US" dirty="0" err="1"/>
              <a:t>CatCourse</a:t>
            </a:r>
            <a:r>
              <a:rPr lang="en-US" dirty="0"/>
              <a:t>):</a:t>
            </a:r>
          </a:p>
          <a:p>
            <a:pPr lvl="1"/>
            <a:r>
              <a:rPr lang="en-US" dirty="0" err="1"/>
              <a:t>Linnemann</a:t>
            </a:r>
            <a:r>
              <a:rPr lang="en-US" dirty="0"/>
              <a:t>, A., Strahler, J., &amp; </a:t>
            </a:r>
            <a:r>
              <a:rPr lang="en-US" dirty="0" err="1"/>
              <a:t>Nater</a:t>
            </a:r>
            <a:r>
              <a:rPr lang="en-US" dirty="0"/>
              <a:t>, U. M. (2016). The stress-reducing effect of music listening varies depending on the social context. </a:t>
            </a:r>
            <a:r>
              <a:rPr lang="en-US" i="1" dirty="0" err="1"/>
              <a:t>Psychoneuroendocrinology</a:t>
            </a:r>
            <a:r>
              <a:rPr lang="en-US" dirty="0"/>
              <a:t>, </a:t>
            </a:r>
            <a:r>
              <a:rPr lang="en-US" i="1" dirty="0"/>
              <a:t>72</a:t>
            </a:r>
            <a:r>
              <a:rPr lang="en-US" dirty="0"/>
              <a:t>, 97-105.</a:t>
            </a:r>
          </a:p>
          <a:p>
            <a:pPr lvl="1"/>
            <a:r>
              <a:rPr lang="en-US" dirty="0" err="1"/>
              <a:t>Ibañez</a:t>
            </a:r>
            <a:r>
              <a:rPr lang="en-US" dirty="0"/>
              <a:t>, G. E., Dillon, F., Sanchez, M., De La Rosa, M., Tan, L., &amp; </a:t>
            </a:r>
            <a:r>
              <a:rPr lang="en-US" dirty="0" err="1"/>
              <a:t>Villar</a:t>
            </a:r>
            <a:r>
              <a:rPr lang="en-US" dirty="0"/>
              <a:t>, M. E. (2015). Changes in family cohesion and acculturative stress among recent Latino immigrants. </a:t>
            </a:r>
            <a:r>
              <a:rPr lang="en-US" i="1" dirty="0"/>
              <a:t>Journal of ethnic &amp; cultural diversity in social work</a:t>
            </a:r>
            <a:r>
              <a:rPr lang="en-US" dirty="0"/>
              <a:t>, </a:t>
            </a:r>
            <a:r>
              <a:rPr lang="en-US" i="1" dirty="0"/>
              <a:t>24</a:t>
            </a:r>
            <a:r>
              <a:rPr lang="en-US" dirty="0"/>
              <a:t>(3), 219-234.</a:t>
            </a:r>
          </a:p>
          <a:p>
            <a:pPr lvl="1"/>
            <a:r>
              <a:rPr lang="en-US" dirty="0"/>
              <a:t>Kelly, M. M., </a:t>
            </a:r>
            <a:r>
              <a:rPr lang="en-US" dirty="0" err="1"/>
              <a:t>Tyrka</a:t>
            </a:r>
            <a:r>
              <a:rPr lang="en-US" dirty="0"/>
              <a:t>, A. R., Anderson, G. M., Price, L. H., &amp; Carpenter, L. L. (2008). Sex differences in emotional and physiological responses to the Trier Social Stress Test. </a:t>
            </a:r>
            <a:r>
              <a:rPr lang="en-US" i="1" dirty="0"/>
              <a:t>Journal of behavior therapy and experimental psychiatry</a:t>
            </a:r>
            <a:r>
              <a:rPr lang="en-US" dirty="0"/>
              <a:t>, </a:t>
            </a:r>
            <a:r>
              <a:rPr lang="en-US" i="1" dirty="0"/>
              <a:t>39</a:t>
            </a:r>
            <a:r>
              <a:rPr lang="en-US" dirty="0"/>
              <a:t>(1), 87-98.</a:t>
            </a:r>
          </a:p>
          <a:p>
            <a:endParaRPr lang="en-US" dirty="0"/>
          </a:p>
        </p:txBody>
      </p:sp>
    </p:spTree>
    <p:extLst>
      <p:ext uri="{BB962C8B-B14F-4D97-AF65-F5344CB8AC3E}">
        <p14:creationId xmlns:p14="http://schemas.microsoft.com/office/powerpoint/2010/main" val="420824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5949-63A5-4FD8-938C-FC076BA0884C}"/>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E57E293E-8988-4991-826D-3CB306118B35}"/>
              </a:ext>
            </a:extLst>
          </p:cNvPr>
          <p:cNvSpPr>
            <a:spLocks noGrp="1"/>
          </p:cNvSpPr>
          <p:nvPr>
            <p:ph idx="1"/>
          </p:nvPr>
        </p:nvSpPr>
        <p:spPr>
          <a:xfrm>
            <a:off x="1451579" y="1853754"/>
            <a:ext cx="9603275" cy="4199727"/>
          </a:xfrm>
        </p:spPr>
        <p:txBody>
          <a:bodyPr>
            <a:normAutofit/>
          </a:bodyPr>
          <a:lstStyle/>
          <a:p>
            <a:pPr marL="0" indent="0">
              <a:buNone/>
            </a:pPr>
            <a:r>
              <a:rPr lang="en-US" b="1" dirty="0"/>
              <a:t>Submitting 2 pieces of your project proposal</a:t>
            </a:r>
          </a:p>
          <a:p>
            <a:pPr marL="457200" indent="-457200">
              <a:buFont typeface="+mj-lt"/>
              <a:buAutoNum type="arabicPeriod"/>
            </a:pPr>
            <a:r>
              <a:rPr lang="en-US" b="1" dirty="0"/>
              <a:t>Title Page (you submitted this already in Assignment 6)</a:t>
            </a:r>
          </a:p>
          <a:p>
            <a:pPr marL="457200" indent="-457200">
              <a:buFont typeface="+mj-lt"/>
              <a:buAutoNum type="arabicPeriod"/>
            </a:pPr>
            <a:r>
              <a:rPr lang="en-US" b="1" dirty="0"/>
              <a:t>Method Section</a:t>
            </a:r>
          </a:p>
          <a:p>
            <a:pPr marL="457200" indent="-457200">
              <a:buFont typeface="+mj-lt"/>
              <a:buAutoNum type="arabicPeriod"/>
            </a:pPr>
            <a:endParaRPr lang="en-US" b="1" dirty="0"/>
          </a:p>
          <a:p>
            <a:r>
              <a:rPr lang="en-US" dirty="0"/>
              <a:t>Assignment #8 is worth 20 points</a:t>
            </a:r>
          </a:p>
        </p:txBody>
      </p:sp>
    </p:spTree>
    <p:extLst>
      <p:ext uri="{BB962C8B-B14F-4D97-AF65-F5344CB8AC3E}">
        <p14:creationId xmlns:p14="http://schemas.microsoft.com/office/powerpoint/2010/main" val="367208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6B6C-4789-427D-A04E-8ECA68D25B18}"/>
              </a:ext>
            </a:extLst>
          </p:cNvPr>
          <p:cNvSpPr>
            <a:spLocks noGrp="1"/>
          </p:cNvSpPr>
          <p:nvPr>
            <p:ph type="title"/>
          </p:nvPr>
        </p:nvSpPr>
        <p:spPr/>
        <p:txBody>
          <a:bodyPr/>
          <a:lstStyle/>
          <a:p>
            <a:r>
              <a:rPr lang="en-US" dirty="0"/>
              <a:t>Title Page (reminder)</a:t>
            </a:r>
          </a:p>
        </p:txBody>
      </p:sp>
      <p:sp>
        <p:nvSpPr>
          <p:cNvPr id="3" name="Content Placeholder 2">
            <a:extLst>
              <a:ext uri="{FF2B5EF4-FFF2-40B4-BE49-F238E27FC236}">
                <a16:creationId xmlns:a16="http://schemas.microsoft.com/office/drawing/2014/main" id="{F29128F6-F8EA-42C8-9E01-A5767EBADFCD}"/>
              </a:ext>
            </a:extLst>
          </p:cNvPr>
          <p:cNvSpPr>
            <a:spLocks noGrp="1"/>
          </p:cNvSpPr>
          <p:nvPr>
            <p:ph idx="1"/>
          </p:nvPr>
        </p:nvSpPr>
        <p:spPr>
          <a:xfrm>
            <a:off x="1451579" y="2015732"/>
            <a:ext cx="9603275" cy="4037749"/>
          </a:xfrm>
        </p:spPr>
        <p:txBody>
          <a:bodyPr>
            <a:normAutofit/>
          </a:bodyPr>
          <a:lstStyle/>
          <a:p>
            <a:r>
              <a:rPr lang="en-US" dirty="0"/>
              <a:t>The title page is one page (on a separate page). It includes</a:t>
            </a:r>
          </a:p>
          <a:p>
            <a:pPr lvl="1"/>
            <a:r>
              <a:rPr lang="en-US" dirty="0"/>
              <a:t>Full title of your proposal</a:t>
            </a:r>
          </a:p>
          <a:p>
            <a:pPr lvl="1"/>
            <a:r>
              <a:rPr lang="en-US" dirty="0"/>
              <a:t>Your name</a:t>
            </a:r>
          </a:p>
          <a:p>
            <a:pPr lvl="1"/>
            <a:r>
              <a:rPr lang="en-US" dirty="0"/>
              <a:t>Your affiliation (University of California, Merced)</a:t>
            </a:r>
          </a:p>
          <a:p>
            <a:pPr lvl="1"/>
            <a:r>
              <a:rPr lang="en-US" dirty="0"/>
              <a:t>The course number and name (PSY 15: Research Methods)</a:t>
            </a:r>
          </a:p>
          <a:p>
            <a:pPr lvl="1"/>
            <a:r>
              <a:rPr lang="en-US" dirty="0"/>
              <a:t>The course instructor’s name and title (Dr. Haiyan Liu)</a:t>
            </a:r>
          </a:p>
          <a:p>
            <a:pPr lvl="1"/>
            <a:r>
              <a:rPr lang="en-US" dirty="0"/>
              <a:t>The assignment’s due date </a:t>
            </a:r>
          </a:p>
          <a:p>
            <a:pPr lvl="1"/>
            <a:r>
              <a:rPr lang="en-US" dirty="0"/>
              <a:t>A page number (which also appears on the following pages).</a:t>
            </a:r>
          </a:p>
          <a:p>
            <a:pPr lvl="1"/>
            <a:endParaRPr lang="en-US" dirty="0"/>
          </a:p>
          <a:p>
            <a:pPr marL="457200" lvl="1" indent="0">
              <a:buNone/>
            </a:pPr>
            <a:r>
              <a:rPr lang="en-US" b="1" i="1" dirty="0"/>
              <a:t>This is a great time to doublecheck your formatting to avoid losing points</a:t>
            </a:r>
          </a:p>
          <a:p>
            <a:pPr lvl="1"/>
            <a:endParaRPr lang="en-US" dirty="0"/>
          </a:p>
          <a:p>
            <a:pPr lvl="1"/>
            <a:endParaRPr lang="en-US" dirty="0"/>
          </a:p>
          <a:p>
            <a:endParaRPr lang="en-US" dirty="0"/>
          </a:p>
        </p:txBody>
      </p:sp>
    </p:spTree>
    <p:extLst>
      <p:ext uri="{BB962C8B-B14F-4D97-AF65-F5344CB8AC3E}">
        <p14:creationId xmlns:p14="http://schemas.microsoft.com/office/powerpoint/2010/main" val="361317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8C9EBF-740E-417F-A316-025EB413137D}"/>
              </a:ext>
            </a:extLst>
          </p:cNvPr>
          <p:cNvPicPr>
            <a:picLocks noChangeAspect="1"/>
          </p:cNvPicPr>
          <p:nvPr/>
        </p:nvPicPr>
        <p:blipFill rotWithShape="1">
          <a:blip r:embed="rId2"/>
          <a:srcRect l="4533" t="14359" r="16923" b="5494"/>
          <a:stretch/>
        </p:blipFill>
        <p:spPr>
          <a:xfrm>
            <a:off x="294511" y="1382773"/>
            <a:ext cx="9576079" cy="5496449"/>
          </a:xfrm>
          <a:prstGeom prst="rect">
            <a:avLst/>
          </a:prstGeom>
        </p:spPr>
      </p:pic>
      <p:sp>
        <p:nvSpPr>
          <p:cNvPr id="8" name="TextBox 7">
            <a:extLst>
              <a:ext uri="{FF2B5EF4-FFF2-40B4-BE49-F238E27FC236}">
                <a16:creationId xmlns:a16="http://schemas.microsoft.com/office/drawing/2014/main" id="{D4471AE6-FE67-4B3F-B13E-DC666CDAE29D}"/>
              </a:ext>
            </a:extLst>
          </p:cNvPr>
          <p:cNvSpPr txBox="1"/>
          <p:nvPr/>
        </p:nvSpPr>
        <p:spPr>
          <a:xfrm>
            <a:off x="9042081" y="1479102"/>
            <a:ext cx="2254180" cy="923330"/>
          </a:xfrm>
          <a:prstGeom prst="rect">
            <a:avLst/>
          </a:prstGeom>
          <a:solidFill>
            <a:schemeClr val="accent3"/>
          </a:solidFill>
        </p:spPr>
        <p:txBody>
          <a:bodyPr wrap="square" rtlCol="0">
            <a:spAutoFit/>
          </a:bodyPr>
          <a:lstStyle/>
          <a:p>
            <a:r>
              <a:rPr lang="en-US" dirty="0"/>
              <a:t>Page number in the header beginning on the title page</a:t>
            </a:r>
          </a:p>
        </p:txBody>
      </p:sp>
      <p:sp>
        <p:nvSpPr>
          <p:cNvPr id="9" name="TextBox 8">
            <a:extLst>
              <a:ext uri="{FF2B5EF4-FFF2-40B4-BE49-F238E27FC236}">
                <a16:creationId xmlns:a16="http://schemas.microsoft.com/office/drawing/2014/main" id="{14D8B30B-ED95-4659-962C-00FECEC0DF63}"/>
              </a:ext>
            </a:extLst>
          </p:cNvPr>
          <p:cNvSpPr txBox="1"/>
          <p:nvPr/>
        </p:nvSpPr>
        <p:spPr>
          <a:xfrm>
            <a:off x="0" y="2057800"/>
            <a:ext cx="2706358" cy="1477328"/>
          </a:xfrm>
          <a:prstGeom prst="rect">
            <a:avLst/>
          </a:prstGeom>
          <a:solidFill>
            <a:srgbClr val="FFC000"/>
          </a:solidFill>
        </p:spPr>
        <p:txBody>
          <a:bodyPr wrap="square" rtlCol="0">
            <a:spAutoFit/>
          </a:bodyPr>
          <a:lstStyle/>
          <a:p>
            <a:r>
              <a:rPr lang="en-US" dirty="0"/>
              <a:t>The paper's title should be centered, bold, and written in title case. It should be three or four lines below the top margin of the page. </a:t>
            </a:r>
          </a:p>
        </p:txBody>
      </p:sp>
      <p:sp>
        <p:nvSpPr>
          <p:cNvPr id="10" name="TextBox 9">
            <a:extLst>
              <a:ext uri="{FF2B5EF4-FFF2-40B4-BE49-F238E27FC236}">
                <a16:creationId xmlns:a16="http://schemas.microsoft.com/office/drawing/2014/main" id="{9CD74514-1374-4FDE-BAAA-4EEAAF96DB7E}"/>
              </a:ext>
            </a:extLst>
          </p:cNvPr>
          <p:cNvSpPr txBox="1"/>
          <p:nvPr/>
        </p:nvSpPr>
        <p:spPr>
          <a:xfrm>
            <a:off x="7447857" y="4126520"/>
            <a:ext cx="3384981" cy="1754326"/>
          </a:xfrm>
          <a:prstGeom prst="rect">
            <a:avLst/>
          </a:prstGeom>
          <a:solidFill>
            <a:srgbClr val="92D050"/>
          </a:solidFill>
        </p:spPr>
        <p:txBody>
          <a:bodyPr wrap="square" rtlCol="0">
            <a:spAutoFit/>
          </a:bodyPr>
          <a:lstStyle/>
          <a:p>
            <a:r>
              <a:rPr lang="en-US" dirty="0"/>
              <a:t>Author name is written below the title, with one double-spaced blank line between them. Names should be written as follows:</a:t>
            </a:r>
          </a:p>
          <a:p>
            <a:r>
              <a:rPr lang="en-US" dirty="0"/>
              <a:t>First name, middle initial(s) (optional), last name. </a:t>
            </a:r>
          </a:p>
        </p:txBody>
      </p:sp>
      <p:sp>
        <p:nvSpPr>
          <p:cNvPr id="11" name="TextBox 10">
            <a:extLst>
              <a:ext uri="{FF2B5EF4-FFF2-40B4-BE49-F238E27FC236}">
                <a16:creationId xmlns:a16="http://schemas.microsoft.com/office/drawing/2014/main" id="{6829BFE9-7369-4DEE-9F8E-5F254CCF8A4D}"/>
              </a:ext>
            </a:extLst>
          </p:cNvPr>
          <p:cNvSpPr txBox="1"/>
          <p:nvPr/>
        </p:nvSpPr>
        <p:spPr>
          <a:xfrm>
            <a:off x="0" y="5124896"/>
            <a:ext cx="3384981" cy="1754326"/>
          </a:xfrm>
          <a:prstGeom prst="rect">
            <a:avLst/>
          </a:prstGeom>
          <a:solidFill>
            <a:schemeClr val="accent5">
              <a:lumMod val="60000"/>
              <a:lumOff val="40000"/>
            </a:schemeClr>
          </a:solidFill>
        </p:spPr>
        <p:txBody>
          <a:bodyPr wrap="square" rtlCol="0">
            <a:spAutoFit/>
          </a:bodyPr>
          <a:lstStyle/>
          <a:p>
            <a:r>
              <a:rPr lang="en-US" dirty="0"/>
              <a:t>Authors' affiliations follow immediately after their names. Then the number and name of the course, the instructor's name and title, and the assignment's due date.</a:t>
            </a:r>
          </a:p>
        </p:txBody>
      </p:sp>
    </p:spTree>
    <p:extLst>
      <p:ext uri="{BB962C8B-B14F-4D97-AF65-F5344CB8AC3E}">
        <p14:creationId xmlns:p14="http://schemas.microsoft.com/office/powerpoint/2010/main" val="642487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4AA9-B7FF-4A56-AF55-E92841E5E027}"/>
              </a:ext>
            </a:extLst>
          </p:cNvPr>
          <p:cNvSpPr>
            <a:spLocks noGrp="1"/>
          </p:cNvSpPr>
          <p:nvPr>
            <p:ph type="title"/>
          </p:nvPr>
        </p:nvSpPr>
        <p:spPr>
          <a:xfrm>
            <a:off x="1500486" y="804519"/>
            <a:ext cx="9603275" cy="1049235"/>
          </a:xfrm>
        </p:spPr>
        <p:txBody>
          <a:bodyPr/>
          <a:lstStyle/>
          <a:p>
            <a:r>
              <a:rPr lang="en-US" dirty="0"/>
              <a:t>Methods</a:t>
            </a:r>
          </a:p>
        </p:txBody>
      </p:sp>
      <p:sp>
        <p:nvSpPr>
          <p:cNvPr id="3" name="Content Placeholder 2">
            <a:extLst>
              <a:ext uri="{FF2B5EF4-FFF2-40B4-BE49-F238E27FC236}">
                <a16:creationId xmlns:a16="http://schemas.microsoft.com/office/drawing/2014/main" id="{FB955FCD-439A-4B23-94D7-214CB0C328F8}"/>
              </a:ext>
            </a:extLst>
          </p:cNvPr>
          <p:cNvSpPr>
            <a:spLocks noGrp="1"/>
          </p:cNvSpPr>
          <p:nvPr>
            <p:ph idx="1"/>
          </p:nvPr>
        </p:nvSpPr>
        <p:spPr>
          <a:xfrm>
            <a:off x="1451579" y="1959429"/>
            <a:ext cx="10556201" cy="4094052"/>
          </a:xfrm>
        </p:spPr>
        <p:txBody>
          <a:bodyPr>
            <a:normAutofit fontScale="85000" lnSpcReduction="10000"/>
          </a:bodyPr>
          <a:lstStyle/>
          <a:p>
            <a:r>
              <a:rPr lang="en-US" dirty="0"/>
              <a:t>Method Section - includes 3 sections</a:t>
            </a:r>
          </a:p>
          <a:p>
            <a:pPr marL="457200" indent="-457200">
              <a:buAutoNum type="arabicPeriod"/>
            </a:pPr>
            <a:r>
              <a:rPr lang="en-US" b="1" dirty="0"/>
              <a:t>Participants</a:t>
            </a:r>
            <a:r>
              <a:rPr lang="en-US" dirty="0"/>
              <a:t>: describe who your participants would include (i.e., How many? From where will you recruit them? What age group are you looking at? </a:t>
            </a:r>
            <a:r>
              <a:rPr lang="en-US" dirty="0" err="1"/>
              <a:t>etc</a:t>
            </a:r>
            <a:r>
              <a:rPr lang="en-US" dirty="0"/>
              <a:t>… be specific!).</a:t>
            </a:r>
          </a:p>
          <a:p>
            <a:pPr marL="457200" indent="-457200">
              <a:buAutoNum type="arabicPeriod"/>
            </a:pPr>
            <a:r>
              <a:rPr lang="en-US" b="1" dirty="0"/>
              <a:t>Measures</a:t>
            </a:r>
            <a:r>
              <a:rPr lang="en-US" dirty="0"/>
              <a:t>: Describe any measures/instruments you would use and cite sources (if you are using an existing questionnaire/survey). Exactly how are you going to measure each - and EVERY – variables.</a:t>
            </a:r>
          </a:p>
          <a:p>
            <a:pPr marL="457200" indent="-457200">
              <a:buAutoNum type="arabicPeriod"/>
            </a:pPr>
            <a:r>
              <a:rPr lang="en-US" b="1" dirty="0"/>
              <a:t>Procedure</a:t>
            </a:r>
            <a:r>
              <a:rPr lang="en-US" dirty="0"/>
              <a:t>: Describe exactly how you would collect data (i.e., What is the design of your study and how exactly will you carry it out?) - What will you tell participants? In what order will you give the surveys? - i.e., What does the participant experience from the beginning to end of a data collection session.</a:t>
            </a:r>
          </a:p>
          <a:p>
            <a:pPr marL="0" indent="0">
              <a:buNone/>
            </a:pPr>
            <a:endParaRPr lang="en-US" dirty="0"/>
          </a:p>
          <a:p>
            <a:r>
              <a:rPr lang="en-US" dirty="0"/>
              <a:t>The purpose of a methods section is to describe your study so well that someone would be able to replicate your work. Be very specific and precise with your information. Think of it like a guidebook.</a:t>
            </a:r>
          </a:p>
        </p:txBody>
      </p:sp>
    </p:spTree>
    <p:extLst>
      <p:ext uri="{BB962C8B-B14F-4D97-AF65-F5344CB8AC3E}">
        <p14:creationId xmlns:p14="http://schemas.microsoft.com/office/powerpoint/2010/main" val="1409962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9BE4-759F-4A7D-9449-0F6E4D094122}"/>
              </a:ext>
            </a:extLst>
          </p:cNvPr>
          <p:cNvSpPr>
            <a:spLocks noGrp="1"/>
          </p:cNvSpPr>
          <p:nvPr>
            <p:ph type="title"/>
          </p:nvPr>
        </p:nvSpPr>
        <p:spPr/>
        <p:txBody>
          <a:bodyPr/>
          <a:lstStyle/>
          <a:p>
            <a:r>
              <a:rPr lang="en-US" dirty="0"/>
              <a:t>Weak and Strong Methods </a:t>
            </a:r>
            <a:r>
              <a:rPr lang="en-US" dirty="0" err="1"/>
              <a:t>SubSections</a:t>
            </a:r>
            <a:br>
              <a:rPr lang="en-US" dirty="0"/>
            </a:br>
            <a:r>
              <a:rPr lang="en-US" dirty="0"/>
              <a:t>Participants</a:t>
            </a:r>
          </a:p>
        </p:txBody>
      </p:sp>
      <p:sp>
        <p:nvSpPr>
          <p:cNvPr id="4" name="Rectangle 3">
            <a:extLst>
              <a:ext uri="{FF2B5EF4-FFF2-40B4-BE49-F238E27FC236}">
                <a16:creationId xmlns:a16="http://schemas.microsoft.com/office/drawing/2014/main" id="{CA1FC148-C0E3-442A-A752-61B11F6EDC54}"/>
              </a:ext>
            </a:extLst>
          </p:cNvPr>
          <p:cNvSpPr/>
          <p:nvPr/>
        </p:nvSpPr>
        <p:spPr>
          <a:xfrm>
            <a:off x="6167020" y="2215926"/>
            <a:ext cx="5033639" cy="3139321"/>
          </a:xfrm>
          <a:prstGeom prst="rect">
            <a:avLst/>
          </a:prstGeom>
        </p:spPr>
        <p:txBody>
          <a:bodyPr wrap="square">
            <a:spAutoFit/>
          </a:bodyPr>
          <a:lstStyle/>
          <a:p>
            <a:r>
              <a:rPr lang="en-US" dirty="0">
                <a:solidFill>
                  <a:srgbClr val="007635"/>
                </a:solidFill>
                <a:latin typeface="Verdana" panose="020B0604030504040204" pitchFamily="34" charset="0"/>
              </a:rPr>
              <a:t>Twenty-two first year industrial trade students enrolled in a training course at a Sydney company participated in the experiment. The students were from a varied educational backgrounds but all had completed at least Year 10 of high school and all understood electrical principles at a basic level ….. Students who had completed further studies were excluded from the study. …..</a:t>
            </a:r>
            <a:br>
              <a:rPr lang="en-US" dirty="0">
                <a:solidFill>
                  <a:srgbClr val="000000"/>
                </a:solidFill>
                <a:latin typeface="Verdana" panose="020B0604030504040204" pitchFamily="34" charset="0"/>
              </a:rPr>
            </a:br>
            <a:endParaRPr lang="en-US" dirty="0"/>
          </a:p>
        </p:txBody>
      </p:sp>
      <p:sp>
        <p:nvSpPr>
          <p:cNvPr id="5" name="Rectangle 4">
            <a:extLst>
              <a:ext uri="{FF2B5EF4-FFF2-40B4-BE49-F238E27FC236}">
                <a16:creationId xmlns:a16="http://schemas.microsoft.com/office/drawing/2014/main" id="{3209F3FD-F49B-45D0-82DC-428C3BFD02E7}"/>
              </a:ext>
            </a:extLst>
          </p:cNvPr>
          <p:cNvSpPr/>
          <p:nvPr/>
        </p:nvSpPr>
        <p:spPr>
          <a:xfrm>
            <a:off x="1182210" y="2908435"/>
            <a:ext cx="4677052" cy="646331"/>
          </a:xfrm>
          <a:prstGeom prst="rect">
            <a:avLst/>
          </a:prstGeom>
        </p:spPr>
        <p:txBody>
          <a:bodyPr wrap="square">
            <a:spAutoFit/>
          </a:bodyPr>
          <a:lstStyle/>
          <a:p>
            <a:r>
              <a:rPr lang="en-US" dirty="0">
                <a:solidFill>
                  <a:srgbClr val="FF0000"/>
                </a:solidFill>
                <a:latin typeface="Verdana" panose="020B0604030504040204" pitchFamily="34" charset="0"/>
              </a:rPr>
              <a:t>A group of students participated in the study.</a:t>
            </a:r>
            <a:endParaRPr lang="en-US" dirty="0">
              <a:solidFill>
                <a:srgbClr val="FF0000"/>
              </a:solidFill>
            </a:endParaRPr>
          </a:p>
        </p:txBody>
      </p:sp>
      <p:pic>
        <p:nvPicPr>
          <p:cNvPr id="7" name="Picture 6">
            <a:extLst>
              <a:ext uri="{FF2B5EF4-FFF2-40B4-BE49-F238E27FC236}">
                <a16:creationId xmlns:a16="http://schemas.microsoft.com/office/drawing/2014/main" id="{6EAEB99E-D55E-42E1-B15D-E06E941284FC}"/>
              </a:ext>
            </a:extLst>
          </p:cNvPr>
          <p:cNvPicPr>
            <a:picLocks noChangeAspect="1"/>
          </p:cNvPicPr>
          <p:nvPr/>
        </p:nvPicPr>
        <p:blipFill rotWithShape="1">
          <a:blip r:embed="rId2"/>
          <a:srcRect l="50990" t="11046" r="6005" b="8181"/>
          <a:stretch/>
        </p:blipFill>
        <p:spPr>
          <a:xfrm flipH="1">
            <a:off x="2475396" y="3554766"/>
            <a:ext cx="1970841" cy="1855433"/>
          </a:xfrm>
          <a:prstGeom prst="rect">
            <a:avLst/>
          </a:prstGeom>
        </p:spPr>
      </p:pic>
      <p:pic>
        <p:nvPicPr>
          <p:cNvPr id="8" name="Picture 7">
            <a:extLst>
              <a:ext uri="{FF2B5EF4-FFF2-40B4-BE49-F238E27FC236}">
                <a16:creationId xmlns:a16="http://schemas.microsoft.com/office/drawing/2014/main" id="{B4262032-9B41-4080-956B-D09297257B78}"/>
              </a:ext>
            </a:extLst>
          </p:cNvPr>
          <p:cNvPicPr>
            <a:picLocks noChangeAspect="1"/>
          </p:cNvPicPr>
          <p:nvPr/>
        </p:nvPicPr>
        <p:blipFill rotWithShape="1">
          <a:blip r:embed="rId2"/>
          <a:srcRect l="7253" t="11462" r="51809" b="11394"/>
          <a:stretch/>
        </p:blipFill>
        <p:spPr>
          <a:xfrm flipH="1">
            <a:off x="7745764" y="5085957"/>
            <a:ext cx="1876150" cy="1772043"/>
          </a:xfrm>
          <a:prstGeom prst="rect">
            <a:avLst/>
          </a:prstGeom>
        </p:spPr>
      </p:pic>
    </p:spTree>
    <p:extLst>
      <p:ext uri="{BB962C8B-B14F-4D97-AF65-F5344CB8AC3E}">
        <p14:creationId xmlns:p14="http://schemas.microsoft.com/office/powerpoint/2010/main" val="1964923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9BE4-759F-4A7D-9449-0F6E4D094122}"/>
              </a:ext>
            </a:extLst>
          </p:cNvPr>
          <p:cNvSpPr>
            <a:spLocks noGrp="1"/>
          </p:cNvSpPr>
          <p:nvPr>
            <p:ph type="title"/>
          </p:nvPr>
        </p:nvSpPr>
        <p:spPr/>
        <p:txBody>
          <a:bodyPr/>
          <a:lstStyle/>
          <a:p>
            <a:r>
              <a:rPr lang="en-US" dirty="0"/>
              <a:t>Weak and Strong Methods </a:t>
            </a:r>
            <a:r>
              <a:rPr lang="en-US" dirty="0" err="1"/>
              <a:t>SubSections</a:t>
            </a:r>
            <a:br>
              <a:rPr lang="en-US" dirty="0"/>
            </a:br>
            <a:r>
              <a:rPr lang="en-US" dirty="0"/>
              <a:t>Materials</a:t>
            </a:r>
          </a:p>
        </p:txBody>
      </p:sp>
      <p:sp>
        <p:nvSpPr>
          <p:cNvPr id="4" name="Rectangle 3">
            <a:extLst>
              <a:ext uri="{FF2B5EF4-FFF2-40B4-BE49-F238E27FC236}">
                <a16:creationId xmlns:a16="http://schemas.microsoft.com/office/drawing/2014/main" id="{CA1FC148-C0E3-442A-A752-61B11F6EDC54}"/>
              </a:ext>
            </a:extLst>
          </p:cNvPr>
          <p:cNvSpPr/>
          <p:nvPr/>
        </p:nvSpPr>
        <p:spPr>
          <a:xfrm>
            <a:off x="5344357" y="1922963"/>
            <a:ext cx="6693763" cy="3785652"/>
          </a:xfrm>
          <a:prstGeom prst="rect">
            <a:avLst/>
          </a:prstGeom>
        </p:spPr>
        <p:txBody>
          <a:bodyPr wrap="square">
            <a:spAutoFit/>
          </a:bodyPr>
          <a:lstStyle/>
          <a:p>
            <a:r>
              <a:rPr lang="en-US" sz="1600" dirty="0">
                <a:solidFill>
                  <a:srgbClr val="007635"/>
                </a:solidFill>
                <a:latin typeface="Verdana" panose="020B0604030504040204" pitchFamily="34" charset="0"/>
              </a:rPr>
              <a:t>The instructional materials used in the experiment consisted of information on three electrical safety tests that are performed on 240 volt electrical appliances using a volt meter….. Subjective ratings were used in the experiment to measure cognitive load as they “provide a powerful …(measure of) the subjective experience of workload” (Gopher &amp; </a:t>
            </a:r>
            <a:r>
              <a:rPr lang="en-US" sz="1600" dirty="0" err="1">
                <a:solidFill>
                  <a:srgbClr val="007635"/>
                </a:solidFill>
                <a:latin typeface="Verdana" panose="020B0604030504040204" pitchFamily="34" charset="0"/>
              </a:rPr>
              <a:t>Braune</a:t>
            </a:r>
            <a:r>
              <a:rPr lang="en-US" sz="1600" dirty="0">
                <a:solidFill>
                  <a:srgbClr val="007635"/>
                </a:solidFill>
                <a:latin typeface="Verdana" panose="020B0604030504040204" pitchFamily="34" charset="0"/>
              </a:rPr>
              <a:t>, 1984: 529; see also </a:t>
            </a:r>
            <a:r>
              <a:rPr lang="en-US" sz="1600" dirty="0" err="1">
                <a:solidFill>
                  <a:srgbClr val="007635"/>
                </a:solidFill>
                <a:latin typeface="Verdana" panose="020B0604030504040204" pitchFamily="34" charset="0"/>
              </a:rPr>
              <a:t>Paas</a:t>
            </a:r>
            <a:r>
              <a:rPr lang="en-US" sz="1600" dirty="0">
                <a:solidFill>
                  <a:srgbClr val="007635"/>
                </a:solidFill>
                <a:latin typeface="Verdana" panose="020B0604030504040204" pitchFamily="34" charset="0"/>
              </a:rPr>
              <a:t> &amp; van </a:t>
            </a:r>
            <a:r>
              <a:rPr lang="en-US" sz="1600" dirty="0" err="1">
                <a:solidFill>
                  <a:srgbClr val="007635"/>
                </a:solidFill>
                <a:latin typeface="Verdana" panose="020B0604030504040204" pitchFamily="34" charset="0"/>
              </a:rPr>
              <a:t>Merrienboer</a:t>
            </a:r>
            <a:r>
              <a:rPr lang="en-US" sz="1600" dirty="0">
                <a:solidFill>
                  <a:srgbClr val="007635"/>
                </a:solidFill>
                <a:latin typeface="Verdana" panose="020B0604030504040204" pitchFamily="34" charset="0"/>
              </a:rPr>
              <a:t>, 1993; 1994) since students have little difficulty assigning a numerical value to the imposed mental workload…..A copy of the subjective mental load rating scale used in the experiment has been included in Appendix 4. The test material consisted of test items and equipment for both written and practical tests. Each test item was designed to be objective and was marked as either correct or incorrect. The written test consisted of twenty three items. …</a:t>
            </a:r>
            <a:endParaRPr lang="en-US" sz="1600" dirty="0">
              <a:solidFill>
                <a:srgbClr val="007635"/>
              </a:solidFill>
            </a:endParaRPr>
          </a:p>
        </p:txBody>
      </p:sp>
      <p:sp>
        <p:nvSpPr>
          <p:cNvPr id="5" name="Rectangle 4">
            <a:extLst>
              <a:ext uri="{FF2B5EF4-FFF2-40B4-BE49-F238E27FC236}">
                <a16:creationId xmlns:a16="http://schemas.microsoft.com/office/drawing/2014/main" id="{3209F3FD-F49B-45D0-82DC-428C3BFD02E7}"/>
              </a:ext>
            </a:extLst>
          </p:cNvPr>
          <p:cNvSpPr/>
          <p:nvPr/>
        </p:nvSpPr>
        <p:spPr>
          <a:xfrm>
            <a:off x="667305" y="1984017"/>
            <a:ext cx="4677052" cy="646331"/>
          </a:xfrm>
          <a:prstGeom prst="rect">
            <a:avLst/>
          </a:prstGeom>
        </p:spPr>
        <p:txBody>
          <a:bodyPr wrap="square">
            <a:spAutoFit/>
          </a:bodyPr>
          <a:lstStyle/>
          <a:p>
            <a:r>
              <a:rPr lang="en-US" dirty="0">
                <a:solidFill>
                  <a:srgbClr val="FF0000"/>
                </a:solidFill>
                <a:latin typeface="Verdana" panose="020B0604030504040204" pitchFamily="34" charset="0"/>
              </a:rPr>
              <a:t>Study included three tests measuring cognitive load.</a:t>
            </a:r>
            <a:endParaRPr lang="en-US" dirty="0">
              <a:solidFill>
                <a:srgbClr val="FF0000"/>
              </a:solidFill>
            </a:endParaRPr>
          </a:p>
        </p:txBody>
      </p:sp>
      <p:pic>
        <p:nvPicPr>
          <p:cNvPr id="7" name="Picture 6">
            <a:extLst>
              <a:ext uri="{FF2B5EF4-FFF2-40B4-BE49-F238E27FC236}">
                <a16:creationId xmlns:a16="http://schemas.microsoft.com/office/drawing/2014/main" id="{6EAEB99E-D55E-42E1-B15D-E06E941284FC}"/>
              </a:ext>
            </a:extLst>
          </p:cNvPr>
          <p:cNvPicPr>
            <a:picLocks noChangeAspect="1"/>
          </p:cNvPicPr>
          <p:nvPr/>
        </p:nvPicPr>
        <p:blipFill rotWithShape="1">
          <a:blip r:embed="rId2"/>
          <a:srcRect l="50990" t="11046" r="6005" b="8181"/>
          <a:stretch/>
        </p:blipFill>
        <p:spPr>
          <a:xfrm flipH="1">
            <a:off x="1451579" y="3208537"/>
            <a:ext cx="1970841" cy="1855433"/>
          </a:xfrm>
          <a:prstGeom prst="rect">
            <a:avLst/>
          </a:prstGeom>
        </p:spPr>
      </p:pic>
      <p:pic>
        <p:nvPicPr>
          <p:cNvPr id="8" name="Picture 7">
            <a:extLst>
              <a:ext uri="{FF2B5EF4-FFF2-40B4-BE49-F238E27FC236}">
                <a16:creationId xmlns:a16="http://schemas.microsoft.com/office/drawing/2014/main" id="{B4262032-9B41-4080-956B-D09297257B78}"/>
              </a:ext>
            </a:extLst>
          </p:cNvPr>
          <p:cNvPicPr>
            <a:picLocks noChangeAspect="1"/>
          </p:cNvPicPr>
          <p:nvPr/>
        </p:nvPicPr>
        <p:blipFill rotWithShape="1">
          <a:blip r:embed="rId2"/>
          <a:srcRect l="7253" t="11462" r="51809" b="11394"/>
          <a:stretch/>
        </p:blipFill>
        <p:spPr>
          <a:xfrm flipH="1">
            <a:off x="7936636" y="5432542"/>
            <a:ext cx="1509203" cy="1425457"/>
          </a:xfrm>
          <a:prstGeom prst="rect">
            <a:avLst/>
          </a:prstGeom>
        </p:spPr>
      </p:pic>
    </p:spTree>
    <p:extLst>
      <p:ext uri="{BB962C8B-B14F-4D97-AF65-F5344CB8AC3E}">
        <p14:creationId xmlns:p14="http://schemas.microsoft.com/office/powerpoint/2010/main" val="44577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9BE4-759F-4A7D-9449-0F6E4D094122}"/>
              </a:ext>
            </a:extLst>
          </p:cNvPr>
          <p:cNvSpPr>
            <a:spLocks noGrp="1"/>
          </p:cNvSpPr>
          <p:nvPr>
            <p:ph type="title"/>
          </p:nvPr>
        </p:nvSpPr>
        <p:spPr/>
        <p:txBody>
          <a:bodyPr/>
          <a:lstStyle/>
          <a:p>
            <a:r>
              <a:rPr lang="en-US" dirty="0"/>
              <a:t>Weak and Strong Methods </a:t>
            </a:r>
            <a:r>
              <a:rPr lang="en-US" dirty="0" err="1"/>
              <a:t>SubSections</a:t>
            </a:r>
            <a:br>
              <a:rPr lang="en-US" dirty="0"/>
            </a:br>
            <a:r>
              <a:rPr lang="en-US" dirty="0"/>
              <a:t>Procedure</a:t>
            </a:r>
          </a:p>
        </p:txBody>
      </p:sp>
      <p:sp>
        <p:nvSpPr>
          <p:cNvPr id="4" name="Rectangle 3">
            <a:extLst>
              <a:ext uri="{FF2B5EF4-FFF2-40B4-BE49-F238E27FC236}">
                <a16:creationId xmlns:a16="http://schemas.microsoft.com/office/drawing/2014/main" id="{CA1FC148-C0E3-442A-A752-61B11F6EDC54}"/>
              </a:ext>
            </a:extLst>
          </p:cNvPr>
          <p:cNvSpPr/>
          <p:nvPr/>
        </p:nvSpPr>
        <p:spPr>
          <a:xfrm>
            <a:off x="6096000" y="1853754"/>
            <a:ext cx="5826711" cy="4247317"/>
          </a:xfrm>
          <a:prstGeom prst="rect">
            <a:avLst/>
          </a:prstGeom>
        </p:spPr>
        <p:txBody>
          <a:bodyPr wrap="square">
            <a:spAutoFit/>
          </a:bodyPr>
          <a:lstStyle/>
          <a:p>
            <a:r>
              <a:rPr lang="en-US" dirty="0">
                <a:solidFill>
                  <a:srgbClr val="007635"/>
                </a:solidFill>
                <a:latin typeface="Verdana" panose="020B0604030504040204" pitchFamily="34" charset="0"/>
              </a:rPr>
              <a:t>All the students were randomly assigned to either the isolated-interacting elements instruction or the interacting elements only group with 11 students in each group. They were tested individually, in a quiet room. ….. At the completion of the study phase, the students were provided with a subjective mental load rating scale, the format of which was explained to both groups. They were asked to rate the mental effort involved in understanding all of the electrical tests described in their training booklet on the scale ….. The test section of the experiment followed. The students were asked to complete the written test, described in the materials section…</a:t>
            </a:r>
            <a:endParaRPr lang="en-US" dirty="0">
              <a:solidFill>
                <a:srgbClr val="007635"/>
              </a:solidFill>
            </a:endParaRPr>
          </a:p>
        </p:txBody>
      </p:sp>
      <p:sp>
        <p:nvSpPr>
          <p:cNvPr id="5" name="Rectangle 4">
            <a:extLst>
              <a:ext uri="{FF2B5EF4-FFF2-40B4-BE49-F238E27FC236}">
                <a16:creationId xmlns:a16="http://schemas.microsoft.com/office/drawing/2014/main" id="{3209F3FD-F49B-45D0-82DC-428C3BFD02E7}"/>
              </a:ext>
            </a:extLst>
          </p:cNvPr>
          <p:cNvSpPr/>
          <p:nvPr/>
        </p:nvSpPr>
        <p:spPr>
          <a:xfrm>
            <a:off x="1235476" y="1931323"/>
            <a:ext cx="4677052" cy="646331"/>
          </a:xfrm>
          <a:prstGeom prst="rect">
            <a:avLst/>
          </a:prstGeom>
        </p:spPr>
        <p:txBody>
          <a:bodyPr wrap="square">
            <a:spAutoFit/>
          </a:bodyPr>
          <a:lstStyle/>
          <a:p>
            <a:r>
              <a:rPr lang="en-US" dirty="0">
                <a:solidFill>
                  <a:srgbClr val="FF0000"/>
                </a:solidFill>
                <a:latin typeface="Verdana" panose="020B0604030504040204" pitchFamily="34" charset="0"/>
              </a:rPr>
              <a:t>Participants studied materials and rated mental effort.</a:t>
            </a:r>
            <a:endParaRPr lang="en-US" dirty="0">
              <a:solidFill>
                <a:srgbClr val="FF0000"/>
              </a:solidFill>
            </a:endParaRPr>
          </a:p>
        </p:txBody>
      </p:sp>
      <p:pic>
        <p:nvPicPr>
          <p:cNvPr id="7" name="Picture 6">
            <a:extLst>
              <a:ext uri="{FF2B5EF4-FFF2-40B4-BE49-F238E27FC236}">
                <a16:creationId xmlns:a16="http://schemas.microsoft.com/office/drawing/2014/main" id="{6EAEB99E-D55E-42E1-B15D-E06E941284FC}"/>
              </a:ext>
            </a:extLst>
          </p:cNvPr>
          <p:cNvPicPr>
            <a:picLocks noChangeAspect="1"/>
          </p:cNvPicPr>
          <p:nvPr/>
        </p:nvPicPr>
        <p:blipFill rotWithShape="1">
          <a:blip r:embed="rId2"/>
          <a:srcRect l="50990" t="11046" r="6005" b="8181"/>
          <a:stretch/>
        </p:blipFill>
        <p:spPr>
          <a:xfrm flipH="1">
            <a:off x="2129167" y="2904089"/>
            <a:ext cx="1970841" cy="1855433"/>
          </a:xfrm>
          <a:prstGeom prst="rect">
            <a:avLst/>
          </a:prstGeom>
        </p:spPr>
      </p:pic>
      <p:pic>
        <p:nvPicPr>
          <p:cNvPr id="8" name="Picture 7">
            <a:extLst>
              <a:ext uri="{FF2B5EF4-FFF2-40B4-BE49-F238E27FC236}">
                <a16:creationId xmlns:a16="http://schemas.microsoft.com/office/drawing/2014/main" id="{B4262032-9B41-4080-956B-D09297257B78}"/>
              </a:ext>
            </a:extLst>
          </p:cNvPr>
          <p:cNvPicPr>
            <a:picLocks noChangeAspect="1"/>
          </p:cNvPicPr>
          <p:nvPr/>
        </p:nvPicPr>
        <p:blipFill rotWithShape="1">
          <a:blip r:embed="rId2"/>
          <a:srcRect l="7253" t="11462" r="51809" b="11394"/>
          <a:stretch/>
        </p:blipFill>
        <p:spPr>
          <a:xfrm flipH="1">
            <a:off x="8575829" y="5786111"/>
            <a:ext cx="1134862" cy="1071889"/>
          </a:xfrm>
          <a:prstGeom prst="rect">
            <a:avLst/>
          </a:prstGeom>
        </p:spPr>
      </p:pic>
    </p:spTree>
    <p:extLst>
      <p:ext uri="{BB962C8B-B14F-4D97-AF65-F5344CB8AC3E}">
        <p14:creationId xmlns:p14="http://schemas.microsoft.com/office/powerpoint/2010/main" val="199764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1C0E-8147-499A-B674-EAC03765E6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443C46-73DD-4FAA-B96C-6B431130E48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674D313F-0AFF-4CB1-B754-76835F13B3ED}"/>
              </a:ext>
            </a:extLst>
          </p:cNvPr>
          <p:cNvPicPr>
            <a:picLocks noChangeAspect="1"/>
          </p:cNvPicPr>
          <p:nvPr/>
        </p:nvPicPr>
        <p:blipFill rotWithShape="1">
          <a:blip r:embed="rId2"/>
          <a:srcRect l="1238" t="11731" r="5848" b="4854"/>
          <a:stretch/>
        </p:blipFill>
        <p:spPr>
          <a:xfrm>
            <a:off x="213381" y="520434"/>
            <a:ext cx="11765238" cy="5941419"/>
          </a:xfrm>
          <a:prstGeom prst="rect">
            <a:avLst/>
          </a:prstGeom>
        </p:spPr>
      </p:pic>
      <p:sp>
        <p:nvSpPr>
          <p:cNvPr id="5" name="Rectangle 4">
            <a:extLst>
              <a:ext uri="{FF2B5EF4-FFF2-40B4-BE49-F238E27FC236}">
                <a16:creationId xmlns:a16="http://schemas.microsoft.com/office/drawing/2014/main" id="{21F3423E-F5EE-4527-A4F9-0EBFD44C0EF3}"/>
              </a:ext>
            </a:extLst>
          </p:cNvPr>
          <p:cNvSpPr/>
          <p:nvPr/>
        </p:nvSpPr>
        <p:spPr>
          <a:xfrm>
            <a:off x="1367161" y="923278"/>
            <a:ext cx="6658253" cy="6835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419838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155</TotalTime>
  <Words>1025</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Verdana</vt:lpstr>
      <vt:lpstr>Gallery</vt:lpstr>
      <vt:lpstr>Lab Assignment # 8 Methods</vt:lpstr>
      <vt:lpstr>Instructions</vt:lpstr>
      <vt:lpstr>Title Page (reminder)</vt:lpstr>
      <vt:lpstr>PowerPoint Presentation</vt:lpstr>
      <vt:lpstr>Methods</vt:lpstr>
      <vt:lpstr>Weak and Strong Methods SubSections Participants</vt:lpstr>
      <vt:lpstr>Weak and Strong Methods SubSections Materials</vt:lpstr>
      <vt:lpstr>Weak and Strong Methods SubSections Procedure</vt:lpstr>
      <vt:lpstr>PowerPoint Presentation</vt:lpstr>
      <vt:lpstr>Formatting and Due Date</vt:lpstr>
      <vt:lpstr>If You Are Still Feeling Overwhelmed…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Assignment # 7 Introduction &amp; Refernce Page</dc:title>
  <dc:creator>Amanda Small</dc:creator>
  <cp:lastModifiedBy>Mandy Small</cp:lastModifiedBy>
  <cp:revision>14</cp:revision>
  <dcterms:created xsi:type="dcterms:W3CDTF">2019-03-20T17:18:27Z</dcterms:created>
  <dcterms:modified xsi:type="dcterms:W3CDTF">2021-04-12T19:25:20Z</dcterms:modified>
</cp:coreProperties>
</file>