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0"/>
  </p:notesMasterIdLst>
  <p:handoutMasterIdLst>
    <p:handoutMasterId r:id="rId11"/>
  </p:handoutMasterIdLst>
  <p:sldIdLst>
    <p:sldId id="399" r:id="rId2"/>
    <p:sldId id="344" r:id="rId3"/>
    <p:sldId id="418" r:id="rId4"/>
    <p:sldId id="345" r:id="rId5"/>
    <p:sldId id="346" r:id="rId6"/>
    <p:sldId id="348" r:id="rId7"/>
    <p:sldId id="419" r:id="rId8"/>
    <p:sldId id="349" r:id="rId9"/>
  </p:sldIdLst>
  <p:sldSz cx="9144000" cy="6858000" type="screen4x3"/>
  <p:notesSz cx="6888163" cy="100203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66CC"/>
    <a:srgbClr val="339933"/>
    <a:srgbClr val="0066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5341" autoAdjust="0"/>
  </p:normalViewPr>
  <p:slideViewPr>
    <p:cSldViewPr>
      <p:cViewPr>
        <p:scale>
          <a:sx n="70" d="100"/>
          <a:sy n="70" d="100"/>
        </p:scale>
        <p:origin x="-138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84500" cy="500063"/>
          </a:xfrm>
          <a:prstGeom prst="rect">
            <a:avLst/>
          </a:prstGeom>
          <a:noFill/>
          <a:ln w="9525">
            <a:noFill/>
            <a:miter lim="800000"/>
            <a:headEnd/>
            <a:tailEnd/>
          </a:ln>
          <a:effectLst/>
        </p:spPr>
        <p:txBody>
          <a:bodyPr vert="horz" wrap="square" lIns="96601" tIns="48301" rIns="96601" bIns="48301" numCol="1" anchor="t" anchorCtr="0" compatLnSpc="1">
            <a:prstTxWarp prst="textNoShape">
              <a:avLst/>
            </a:prstTxWarp>
          </a:bodyPr>
          <a:lstStyle>
            <a:lvl1pPr defTabSz="966788">
              <a:defRPr sz="1300">
                <a:latin typeface="Arial" charset="0"/>
              </a:defRPr>
            </a:lvl1pPr>
          </a:lstStyle>
          <a:p>
            <a:pPr>
              <a:defRPr/>
            </a:pPr>
            <a:endParaRPr lang="es-ES"/>
          </a:p>
        </p:txBody>
      </p:sp>
      <p:sp>
        <p:nvSpPr>
          <p:cNvPr id="149507" name="Rectangle 3"/>
          <p:cNvSpPr>
            <a:spLocks noGrp="1" noChangeArrowheads="1"/>
          </p:cNvSpPr>
          <p:nvPr>
            <p:ph type="dt" sz="quarter" idx="1"/>
          </p:nvPr>
        </p:nvSpPr>
        <p:spPr bwMode="auto">
          <a:xfrm>
            <a:off x="3902075" y="0"/>
            <a:ext cx="2984500" cy="500063"/>
          </a:xfrm>
          <a:prstGeom prst="rect">
            <a:avLst/>
          </a:prstGeom>
          <a:noFill/>
          <a:ln w="9525">
            <a:noFill/>
            <a:miter lim="800000"/>
            <a:headEnd/>
            <a:tailEnd/>
          </a:ln>
          <a:effectLst/>
        </p:spPr>
        <p:txBody>
          <a:bodyPr vert="horz" wrap="square" lIns="96601" tIns="48301" rIns="96601" bIns="48301" numCol="1" anchor="t" anchorCtr="0" compatLnSpc="1">
            <a:prstTxWarp prst="textNoShape">
              <a:avLst/>
            </a:prstTxWarp>
          </a:bodyPr>
          <a:lstStyle>
            <a:lvl1pPr algn="r" defTabSz="966788">
              <a:defRPr sz="1300">
                <a:latin typeface="Arial" charset="0"/>
              </a:defRPr>
            </a:lvl1pPr>
          </a:lstStyle>
          <a:p>
            <a:pPr>
              <a:defRPr/>
            </a:pPr>
            <a:endParaRPr lang="es-ES"/>
          </a:p>
        </p:txBody>
      </p:sp>
      <p:sp>
        <p:nvSpPr>
          <p:cNvPr id="149508" name="Rectangle 4"/>
          <p:cNvSpPr>
            <a:spLocks noGrp="1" noChangeArrowheads="1"/>
          </p:cNvSpPr>
          <p:nvPr>
            <p:ph type="ftr" sz="quarter" idx="2"/>
          </p:nvPr>
        </p:nvSpPr>
        <p:spPr bwMode="auto">
          <a:xfrm>
            <a:off x="0" y="9518650"/>
            <a:ext cx="2984500" cy="500063"/>
          </a:xfrm>
          <a:prstGeom prst="rect">
            <a:avLst/>
          </a:prstGeom>
          <a:noFill/>
          <a:ln w="9525">
            <a:noFill/>
            <a:miter lim="800000"/>
            <a:headEnd/>
            <a:tailEnd/>
          </a:ln>
          <a:effectLst/>
        </p:spPr>
        <p:txBody>
          <a:bodyPr vert="horz" wrap="square" lIns="96601" tIns="48301" rIns="96601" bIns="48301" numCol="1" anchor="b" anchorCtr="0" compatLnSpc="1">
            <a:prstTxWarp prst="textNoShape">
              <a:avLst/>
            </a:prstTxWarp>
          </a:bodyPr>
          <a:lstStyle>
            <a:lvl1pPr defTabSz="966788">
              <a:defRPr sz="1300">
                <a:latin typeface="Arial" charset="0"/>
              </a:defRPr>
            </a:lvl1pPr>
          </a:lstStyle>
          <a:p>
            <a:pPr>
              <a:defRPr/>
            </a:pPr>
            <a:endParaRPr lang="es-ES"/>
          </a:p>
        </p:txBody>
      </p:sp>
      <p:sp>
        <p:nvSpPr>
          <p:cNvPr id="149509" name="Rectangle 5"/>
          <p:cNvSpPr>
            <a:spLocks noGrp="1" noChangeArrowheads="1"/>
          </p:cNvSpPr>
          <p:nvPr>
            <p:ph type="sldNum" sz="quarter" idx="3"/>
          </p:nvPr>
        </p:nvSpPr>
        <p:spPr bwMode="auto">
          <a:xfrm>
            <a:off x="3902075" y="9518650"/>
            <a:ext cx="2984500" cy="500063"/>
          </a:xfrm>
          <a:prstGeom prst="rect">
            <a:avLst/>
          </a:prstGeom>
          <a:noFill/>
          <a:ln w="9525">
            <a:noFill/>
            <a:miter lim="800000"/>
            <a:headEnd/>
            <a:tailEnd/>
          </a:ln>
          <a:effectLst/>
        </p:spPr>
        <p:txBody>
          <a:bodyPr vert="horz" wrap="square" lIns="96601" tIns="48301" rIns="96601" bIns="48301" numCol="1" anchor="b" anchorCtr="0" compatLnSpc="1">
            <a:prstTxWarp prst="textNoShape">
              <a:avLst/>
            </a:prstTxWarp>
          </a:bodyPr>
          <a:lstStyle>
            <a:lvl1pPr algn="r" defTabSz="966788">
              <a:defRPr sz="1300">
                <a:latin typeface="Arial" charset="0"/>
              </a:defRPr>
            </a:lvl1pPr>
          </a:lstStyle>
          <a:p>
            <a:pPr>
              <a:defRPr/>
            </a:pPr>
            <a:fld id="{326C57EF-AFA2-4734-B9BF-0A6B55730EEE}"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84500" cy="500063"/>
          </a:xfrm>
          <a:prstGeom prst="rect">
            <a:avLst/>
          </a:prstGeom>
          <a:noFill/>
          <a:ln w="9525">
            <a:noFill/>
            <a:miter lim="800000"/>
            <a:headEnd/>
            <a:tailEnd/>
          </a:ln>
          <a:effectLst/>
        </p:spPr>
        <p:txBody>
          <a:bodyPr vert="horz" wrap="square" lIns="89182" tIns="44591" rIns="89182" bIns="44591" numCol="1" anchor="t" anchorCtr="0" compatLnSpc="1">
            <a:prstTxWarp prst="textNoShape">
              <a:avLst/>
            </a:prstTxWarp>
          </a:bodyPr>
          <a:lstStyle>
            <a:lvl1pPr defTabSz="892175">
              <a:defRPr sz="1200">
                <a:latin typeface="Arial" charset="0"/>
              </a:defRPr>
            </a:lvl1pPr>
          </a:lstStyle>
          <a:p>
            <a:pPr>
              <a:defRPr/>
            </a:pPr>
            <a:endParaRPr lang="es-ES"/>
          </a:p>
        </p:txBody>
      </p:sp>
      <p:sp>
        <p:nvSpPr>
          <p:cNvPr id="153603" name="Rectangle 3"/>
          <p:cNvSpPr>
            <a:spLocks noGrp="1" noChangeArrowheads="1"/>
          </p:cNvSpPr>
          <p:nvPr>
            <p:ph type="dt" idx="1"/>
          </p:nvPr>
        </p:nvSpPr>
        <p:spPr bwMode="auto">
          <a:xfrm>
            <a:off x="3902075" y="0"/>
            <a:ext cx="2984500" cy="500063"/>
          </a:xfrm>
          <a:prstGeom prst="rect">
            <a:avLst/>
          </a:prstGeom>
          <a:noFill/>
          <a:ln w="9525">
            <a:noFill/>
            <a:miter lim="800000"/>
            <a:headEnd/>
            <a:tailEnd/>
          </a:ln>
          <a:effectLst/>
        </p:spPr>
        <p:txBody>
          <a:bodyPr vert="horz" wrap="square" lIns="89182" tIns="44591" rIns="89182" bIns="44591" numCol="1" anchor="t" anchorCtr="0" compatLnSpc="1">
            <a:prstTxWarp prst="textNoShape">
              <a:avLst/>
            </a:prstTxWarp>
          </a:bodyPr>
          <a:lstStyle>
            <a:lvl1pPr algn="r" defTabSz="892175">
              <a:defRPr sz="1200">
                <a:latin typeface="Arial" charset="0"/>
              </a:defRPr>
            </a:lvl1pPr>
          </a:lstStyle>
          <a:p>
            <a:pPr>
              <a:defRPr/>
            </a:pPr>
            <a:endParaRPr lang="es-ES"/>
          </a:p>
        </p:txBody>
      </p:sp>
      <p:sp>
        <p:nvSpPr>
          <p:cNvPr id="11268" name="Rectangle 4"/>
          <p:cNvSpPr>
            <a:spLocks noGrp="1" noRot="1" noChangeAspect="1" noChangeArrowheads="1" noTextEdit="1"/>
          </p:cNvSpPr>
          <p:nvPr>
            <p:ph type="sldImg" idx="2"/>
          </p:nvPr>
        </p:nvSpPr>
        <p:spPr bwMode="auto">
          <a:xfrm>
            <a:off x="941388" y="752475"/>
            <a:ext cx="5008562" cy="3756025"/>
          </a:xfrm>
          <a:prstGeom prst="rect">
            <a:avLst/>
          </a:prstGeom>
          <a:noFill/>
          <a:ln w="9525">
            <a:solidFill>
              <a:srgbClr val="000000"/>
            </a:solidFill>
            <a:miter lim="800000"/>
            <a:headEnd/>
            <a:tailEnd/>
          </a:ln>
        </p:spPr>
      </p:sp>
      <p:sp>
        <p:nvSpPr>
          <p:cNvPr id="153605" name="Rectangle 5"/>
          <p:cNvSpPr>
            <a:spLocks noGrp="1" noChangeArrowheads="1"/>
          </p:cNvSpPr>
          <p:nvPr>
            <p:ph type="body" sz="quarter" idx="3"/>
          </p:nvPr>
        </p:nvSpPr>
        <p:spPr bwMode="auto">
          <a:xfrm>
            <a:off x="688975" y="4759325"/>
            <a:ext cx="5510213" cy="4508500"/>
          </a:xfrm>
          <a:prstGeom prst="rect">
            <a:avLst/>
          </a:prstGeom>
          <a:noFill/>
          <a:ln w="9525">
            <a:noFill/>
            <a:miter lim="800000"/>
            <a:headEnd/>
            <a:tailEnd/>
          </a:ln>
          <a:effectLst/>
        </p:spPr>
        <p:txBody>
          <a:bodyPr vert="horz" wrap="square" lIns="89182" tIns="44591" rIns="89182" bIns="44591"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53606" name="Rectangle 6"/>
          <p:cNvSpPr>
            <a:spLocks noGrp="1" noChangeArrowheads="1"/>
          </p:cNvSpPr>
          <p:nvPr>
            <p:ph type="ftr" sz="quarter" idx="4"/>
          </p:nvPr>
        </p:nvSpPr>
        <p:spPr bwMode="auto">
          <a:xfrm>
            <a:off x="0" y="9518650"/>
            <a:ext cx="2984500" cy="500063"/>
          </a:xfrm>
          <a:prstGeom prst="rect">
            <a:avLst/>
          </a:prstGeom>
          <a:noFill/>
          <a:ln w="9525">
            <a:noFill/>
            <a:miter lim="800000"/>
            <a:headEnd/>
            <a:tailEnd/>
          </a:ln>
          <a:effectLst/>
        </p:spPr>
        <p:txBody>
          <a:bodyPr vert="horz" wrap="square" lIns="89182" tIns="44591" rIns="89182" bIns="44591" numCol="1" anchor="b" anchorCtr="0" compatLnSpc="1">
            <a:prstTxWarp prst="textNoShape">
              <a:avLst/>
            </a:prstTxWarp>
          </a:bodyPr>
          <a:lstStyle>
            <a:lvl1pPr defTabSz="892175">
              <a:defRPr sz="1200">
                <a:latin typeface="Arial" charset="0"/>
              </a:defRPr>
            </a:lvl1pPr>
          </a:lstStyle>
          <a:p>
            <a:pPr>
              <a:defRPr/>
            </a:pPr>
            <a:endParaRPr lang="es-ES"/>
          </a:p>
        </p:txBody>
      </p:sp>
      <p:sp>
        <p:nvSpPr>
          <p:cNvPr id="153607" name="Rectangle 7"/>
          <p:cNvSpPr>
            <a:spLocks noGrp="1" noChangeArrowheads="1"/>
          </p:cNvSpPr>
          <p:nvPr>
            <p:ph type="sldNum" sz="quarter" idx="5"/>
          </p:nvPr>
        </p:nvSpPr>
        <p:spPr bwMode="auto">
          <a:xfrm>
            <a:off x="3902075" y="9518650"/>
            <a:ext cx="2984500" cy="500063"/>
          </a:xfrm>
          <a:prstGeom prst="rect">
            <a:avLst/>
          </a:prstGeom>
          <a:noFill/>
          <a:ln w="9525">
            <a:noFill/>
            <a:miter lim="800000"/>
            <a:headEnd/>
            <a:tailEnd/>
          </a:ln>
          <a:effectLst/>
        </p:spPr>
        <p:txBody>
          <a:bodyPr vert="horz" wrap="square" lIns="89182" tIns="44591" rIns="89182" bIns="44591" numCol="1" anchor="b" anchorCtr="0" compatLnSpc="1">
            <a:prstTxWarp prst="textNoShape">
              <a:avLst/>
            </a:prstTxWarp>
          </a:bodyPr>
          <a:lstStyle>
            <a:lvl1pPr algn="r" defTabSz="892175">
              <a:defRPr sz="1200">
                <a:latin typeface="Arial" charset="0"/>
              </a:defRPr>
            </a:lvl1pPr>
          </a:lstStyle>
          <a:p>
            <a:pPr>
              <a:defRPr/>
            </a:pPr>
            <a:fld id="{58E9EFF6-6090-45AB-97F9-B1D049FE55A1}"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78E0CB73-3969-4882-91AA-CDA980156434}" type="slidenum">
              <a:rPr lang="es-ES" smtClean="0"/>
              <a:pPr/>
              <a:t>1</a:t>
            </a:fld>
            <a:endParaRPr lang="es-E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FCD4CC88-AB7B-4808-BC63-7438D1208399}" type="slidenum">
              <a:rPr lang="es-ES" smtClean="0"/>
              <a:pPr/>
              <a:t>2</a:t>
            </a:fld>
            <a:endParaRPr lang="es-E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9C866628-52C0-44D2-B105-E5F85767C907}" type="slidenum">
              <a:rPr lang="es-ES" smtClean="0"/>
              <a:pPr/>
              <a:t>3</a:t>
            </a:fld>
            <a:endParaRPr lang="es-E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3F7EE6EC-112E-490B-9A6B-CDA3C923EF5E}" type="slidenum">
              <a:rPr lang="es-ES" smtClean="0"/>
              <a:pPr/>
              <a:t>4</a:t>
            </a:fld>
            <a:endParaRPr lang="es-E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114519B-9892-4A72-8639-462FE455DAE5}" type="slidenum">
              <a:rPr lang="es-ES" smtClean="0"/>
              <a:pPr/>
              <a:t>5</a:t>
            </a:fld>
            <a:endParaRPr lang="es-E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4503DAC-B2A6-47B9-9DF3-B7275E52C053}" type="slidenum">
              <a:rPr lang="es-ES" smtClean="0"/>
              <a:pPr/>
              <a:t>6</a:t>
            </a:fld>
            <a:endParaRPr lang="es-E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02075" y="9518650"/>
            <a:ext cx="2984500" cy="500063"/>
          </a:xfrm>
          <a:prstGeom prst="rect">
            <a:avLst/>
          </a:prstGeom>
          <a:noFill/>
          <a:ln w="9525">
            <a:noFill/>
            <a:miter lim="800000"/>
            <a:headEnd/>
            <a:tailEnd/>
          </a:ln>
        </p:spPr>
        <p:txBody>
          <a:bodyPr lIns="89182" tIns="44591" rIns="89182" bIns="44591" anchor="b"/>
          <a:lstStyle/>
          <a:p>
            <a:pPr algn="r" defTabSz="892175"/>
            <a:fld id="{82351577-FE5F-4158-ADA8-39836CDDBAC7}" type="slidenum">
              <a:rPr lang="es-ES" sz="1200"/>
              <a:pPr algn="r" defTabSz="892175"/>
              <a:t>7</a:t>
            </a:fld>
            <a:endParaRPr lang="es-E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s-E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0CA7CB8-9FF0-40EE-A5E2-8A5706C58071}" type="slidenum">
              <a:rPr lang="es-ES" smtClean="0"/>
              <a:pPr/>
              <a:t>8</a:t>
            </a:fld>
            <a:endParaRPr lang="es-E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s-E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s-E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s-E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s-E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s-ES"/>
            </a:p>
          </p:txBody>
        </p:sp>
      </p:grpSp>
      <p:sp>
        <p:nvSpPr>
          <p:cNvPr id="101378"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s-ES"/>
              <a:t>Haga clic para modificar el estilo de subtítulo del patrón</a:t>
            </a:r>
          </a:p>
        </p:txBody>
      </p:sp>
      <p:sp>
        <p:nvSpPr>
          <p:cNvPr id="101388" name="Rectangle 12"/>
          <p:cNvSpPr>
            <a:spLocks noGrp="1" noChangeArrowheads="1"/>
          </p:cNvSpPr>
          <p:nvPr>
            <p:ph type="ctrTitle"/>
          </p:nvPr>
        </p:nvSpPr>
        <p:spPr>
          <a:xfrm>
            <a:off x="838200" y="1443038"/>
            <a:ext cx="7086600" cy="1600200"/>
          </a:xfrm>
        </p:spPr>
        <p:txBody>
          <a:bodyPr anchor="ctr"/>
          <a:lstStyle>
            <a:lvl1pPr>
              <a:defRPr/>
            </a:lvl1pPr>
          </a:lstStyle>
          <a:p>
            <a:r>
              <a:rPr lang="es-ES"/>
              <a:t>Haga clic para cambiar el estilo de título	</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4AF91869-4E0A-463C-AD5E-8F5C4C263FCD}"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
        <p:nvSpPr>
          <p:cNvPr id="6" name="Rectangle 8"/>
          <p:cNvSpPr>
            <a:spLocks noGrp="1" noChangeArrowheads="1"/>
          </p:cNvSpPr>
          <p:nvPr>
            <p:ph type="sldNum" sz="quarter" idx="12"/>
          </p:nvPr>
        </p:nvSpPr>
        <p:spPr>
          <a:ln/>
        </p:spPr>
        <p:txBody>
          <a:bodyPr/>
          <a:lstStyle>
            <a:lvl1pPr>
              <a:defRPr/>
            </a:lvl1pPr>
          </a:lstStyle>
          <a:p>
            <a:pPr>
              <a:defRPr/>
            </a:pPr>
            <a:fld id="{CD242BD3-43F7-4036-88D0-6701F093BDF8}"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91313" y="96838"/>
            <a:ext cx="1919287" cy="5999162"/>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931863" y="96838"/>
            <a:ext cx="5607050" cy="59991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
        <p:nvSpPr>
          <p:cNvPr id="6" name="Rectangle 8"/>
          <p:cNvSpPr>
            <a:spLocks noGrp="1" noChangeArrowheads="1"/>
          </p:cNvSpPr>
          <p:nvPr>
            <p:ph type="sldNum" sz="quarter" idx="12"/>
          </p:nvPr>
        </p:nvSpPr>
        <p:spPr>
          <a:ln/>
        </p:spPr>
        <p:txBody>
          <a:bodyPr/>
          <a:lstStyle>
            <a:lvl1pPr>
              <a:defRPr/>
            </a:lvl1pPr>
          </a:lstStyle>
          <a:p>
            <a:pPr>
              <a:defRPr/>
            </a:pPr>
            <a:fld id="{B317513F-1357-4B58-BCC2-50D6F5977839}"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31863" y="96838"/>
            <a:ext cx="7158037" cy="141287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949325" y="1981200"/>
            <a:ext cx="3754438"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56163" y="1981200"/>
            <a:ext cx="3754437"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BFCF41D0-EB1A-401A-9D68-EB4867865DC2}"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
        <p:nvSpPr>
          <p:cNvPr id="6" name="Rectangle 8"/>
          <p:cNvSpPr>
            <a:spLocks noGrp="1" noChangeArrowheads="1"/>
          </p:cNvSpPr>
          <p:nvPr>
            <p:ph type="sldNum" sz="quarter" idx="12"/>
          </p:nvPr>
        </p:nvSpPr>
        <p:spPr>
          <a:ln/>
        </p:spPr>
        <p:txBody>
          <a:bodyPr/>
          <a:lstStyle>
            <a:lvl1pPr>
              <a:defRPr/>
            </a:lvl1pPr>
          </a:lstStyle>
          <a:p>
            <a:pPr>
              <a:defRPr/>
            </a:pPr>
            <a:fld id="{B432EB93-5031-474D-8097-B2C37CD85DCD}"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6"/>
          <p:cNvSpPr>
            <a:spLocks noGrp="1" noChangeArrowheads="1"/>
          </p:cNvSpPr>
          <p:nvPr>
            <p:ph type="dt" sz="half" idx="10"/>
          </p:nvPr>
        </p:nvSpPr>
        <p:spPr>
          <a:ln/>
        </p:spPr>
        <p:txBody>
          <a:bodyPr/>
          <a:lstStyle>
            <a:lvl1pPr>
              <a:defRPr/>
            </a:lvl1pPr>
          </a:lstStyle>
          <a:p>
            <a:pPr>
              <a:defRPr/>
            </a:pPr>
            <a:endParaRPr lang="es-ES"/>
          </a:p>
        </p:txBody>
      </p:sp>
      <p:sp>
        <p:nvSpPr>
          <p:cNvPr id="5" name="Rectangle 7"/>
          <p:cNvSpPr>
            <a:spLocks noGrp="1" noChangeArrowheads="1"/>
          </p:cNvSpPr>
          <p:nvPr>
            <p:ph type="ftr" sz="quarter" idx="11"/>
          </p:nvPr>
        </p:nvSpPr>
        <p:spPr>
          <a:ln/>
        </p:spPr>
        <p:txBody>
          <a:bodyPr/>
          <a:lstStyle>
            <a:lvl1pPr>
              <a:defRPr/>
            </a:lvl1pPr>
          </a:lstStyle>
          <a:p>
            <a:pPr>
              <a:defRPr/>
            </a:pPr>
            <a:endParaRPr lang="es-ES"/>
          </a:p>
        </p:txBody>
      </p:sp>
      <p:sp>
        <p:nvSpPr>
          <p:cNvPr id="6" name="Rectangle 8"/>
          <p:cNvSpPr>
            <a:spLocks noGrp="1" noChangeArrowheads="1"/>
          </p:cNvSpPr>
          <p:nvPr>
            <p:ph type="sldNum" sz="quarter" idx="12"/>
          </p:nvPr>
        </p:nvSpPr>
        <p:spPr>
          <a:ln/>
        </p:spPr>
        <p:txBody>
          <a:bodyPr/>
          <a:lstStyle>
            <a:lvl1pPr>
              <a:defRPr/>
            </a:lvl1pPr>
          </a:lstStyle>
          <a:p>
            <a:pPr>
              <a:defRPr/>
            </a:pPr>
            <a:fld id="{B500659B-D9BB-4F82-ACCB-AC62F7C0FE11}"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10892D9C-2B41-491D-A947-6CDF3FFB8B4A}"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noChangeArrowheads="1"/>
          </p:cNvSpPr>
          <p:nvPr>
            <p:ph type="dt" sz="half" idx="10"/>
          </p:nvPr>
        </p:nvSpPr>
        <p:spPr>
          <a:ln/>
        </p:spPr>
        <p:txBody>
          <a:bodyPr/>
          <a:lstStyle>
            <a:lvl1pPr>
              <a:defRPr/>
            </a:lvl1pPr>
          </a:lstStyle>
          <a:p>
            <a:pPr>
              <a:defRPr/>
            </a:pPr>
            <a:endParaRPr lang="es-ES"/>
          </a:p>
        </p:txBody>
      </p:sp>
      <p:sp>
        <p:nvSpPr>
          <p:cNvPr id="8" name="Rectangle 7"/>
          <p:cNvSpPr>
            <a:spLocks noGrp="1" noChangeArrowheads="1"/>
          </p:cNvSpPr>
          <p:nvPr>
            <p:ph type="ftr" sz="quarter" idx="11"/>
          </p:nvPr>
        </p:nvSpPr>
        <p:spPr>
          <a:ln/>
        </p:spPr>
        <p:txBody>
          <a:bodyPr/>
          <a:lstStyle>
            <a:lvl1pPr>
              <a:defRPr/>
            </a:lvl1pPr>
          </a:lstStyle>
          <a:p>
            <a:pPr>
              <a:defRPr/>
            </a:pPr>
            <a:endParaRPr lang="es-ES"/>
          </a:p>
        </p:txBody>
      </p:sp>
      <p:sp>
        <p:nvSpPr>
          <p:cNvPr id="9" name="Rectangle 8"/>
          <p:cNvSpPr>
            <a:spLocks noGrp="1" noChangeArrowheads="1"/>
          </p:cNvSpPr>
          <p:nvPr>
            <p:ph type="sldNum" sz="quarter" idx="12"/>
          </p:nvPr>
        </p:nvSpPr>
        <p:spPr>
          <a:ln/>
        </p:spPr>
        <p:txBody>
          <a:bodyPr/>
          <a:lstStyle>
            <a:lvl1pPr>
              <a:defRPr/>
            </a:lvl1pPr>
          </a:lstStyle>
          <a:p>
            <a:pPr>
              <a:defRPr/>
            </a:pPr>
            <a:fld id="{0704DD80-3E4E-44AB-8D3D-65F72D7A232F}"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6"/>
          <p:cNvSpPr>
            <a:spLocks noGrp="1" noChangeArrowheads="1"/>
          </p:cNvSpPr>
          <p:nvPr>
            <p:ph type="dt" sz="half" idx="10"/>
          </p:nvPr>
        </p:nvSpPr>
        <p:spPr>
          <a:ln/>
        </p:spPr>
        <p:txBody>
          <a:bodyPr/>
          <a:lstStyle>
            <a:lvl1pPr>
              <a:defRPr/>
            </a:lvl1pPr>
          </a:lstStyle>
          <a:p>
            <a:pPr>
              <a:defRPr/>
            </a:pPr>
            <a:endParaRPr lang="es-ES"/>
          </a:p>
        </p:txBody>
      </p:sp>
      <p:sp>
        <p:nvSpPr>
          <p:cNvPr id="4" name="Rectangle 7"/>
          <p:cNvSpPr>
            <a:spLocks noGrp="1" noChangeArrowheads="1"/>
          </p:cNvSpPr>
          <p:nvPr>
            <p:ph type="ftr" sz="quarter" idx="11"/>
          </p:nvPr>
        </p:nvSpPr>
        <p:spPr>
          <a:ln/>
        </p:spPr>
        <p:txBody>
          <a:bodyPr/>
          <a:lstStyle>
            <a:lvl1pPr>
              <a:defRPr/>
            </a:lvl1pPr>
          </a:lstStyle>
          <a:p>
            <a:pPr>
              <a:defRPr/>
            </a:pPr>
            <a:endParaRPr lang="es-ES"/>
          </a:p>
        </p:txBody>
      </p:sp>
      <p:sp>
        <p:nvSpPr>
          <p:cNvPr id="5" name="Rectangle 8"/>
          <p:cNvSpPr>
            <a:spLocks noGrp="1" noChangeArrowheads="1"/>
          </p:cNvSpPr>
          <p:nvPr>
            <p:ph type="sldNum" sz="quarter" idx="12"/>
          </p:nvPr>
        </p:nvSpPr>
        <p:spPr>
          <a:ln/>
        </p:spPr>
        <p:txBody>
          <a:bodyPr/>
          <a:lstStyle>
            <a:lvl1pPr>
              <a:defRPr/>
            </a:lvl1pPr>
          </a:lstStyle>
          <a:p>
            <a:pPr>
              <a:defRPr/>
            </a:pPr>
            <a:fld id="{1244EA85-0550-4347-8841-5759CB260A95}"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s-ES"/>
          </a:p>
        </p:txBody>
      </p:sp>
      <p:sp>
        <p:nvSpPr>
          <p:cNvPr id="3" name="Rectangle 7"/>
          <p:cNvSpPr>
            <a:spLocks noGrp="1" noChangeArrowheads="1"/>
          </p:cNvSpPr>
          <p:nvPr>
            <p:ph type="ftr" sz="quarter" idx="11"/>
          </p:nvPr>
        </p:nvSpPr>
        <p:spPr>
          <a:ln/>
        </p:spPr>
        <p:txBody>
          <a:bodyPr/>
          <a:lstStyle>
            <a:lvl1pPr>
              <a:defRPr/>
            </a:lvl1pPr>
          </a:lstStyle>
          <a:p>
            <a:pPr>
              <a:defRPr/>
            </a:pPr>
            <a:endParaRPr lang="es-ES"/>
          </a:p>
        </p:txBody>
      </p:sp>
      <p:sp>
        <p:nvSpPr>
          <p:cNvPr id="4" name="Rectangle 8"/>
          <p:cNvSpPr>
            <a:spLocks noGrp="1" noChangeArrowheads="1"/>
          </p:cNvSpPr>
          <p:nvPr>
            <p:ph type="sldNum" sz="quarter" idx="12"/>
          </p:nvPr>
        </p:nvSpPr>
        <p:spPr>
          <a:ln/>
        </p:spPr>
        <p:txBody>
          <a:bodyPr/>
          <a:lstStyle>
            <a:lvl1pPr>
              <a:defRPr/>
            </a:lvl1pPr>
          </a:lstStyle>
          <a:p>
            <a:pPr>
              <a:defRPr/>
            </a:pPr>
            <a:fld id="{B2B3E687-9026-4FBD-AFD9-BD45256D187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71DD10A8-256D-4CC7-AC0A-9326C93C51AF}"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s-ES"/>
          </a:p>
        </p:txBody>
      </p:sp>
      <p:sp>
        <p:nvSpPr>
          <p:cNvPr id="6" name="Rectangle 7"/>
          <p:cNvSpPr>
            <a:spLocks noGrp="1" noChangeArrowheads="1"/>
          </p:cNvSpPr>
          <p:nvPr>
            <p:ph type="ftr" sz="quarter" idx="11"/>
          </p:nvPr>
        </p:nvSpPr>
        <p:spPr>
          <a:ln/>
        </p:spPr>
        <p:txBody>
          <a:bodyPr/>
          <a:lstStyle>
            <a:lvl1pPr>
              <a:defRPr/>
            </a:lvl1pPr>
          </a:lstStyle>
          <a:p>
            <a:pPr>
              <a:defRPr/>
            </a:pPr>
            <a:endParaRPr lang="es-ES"/>
          </a:p>
        </p:txBody>
      </p:sp>
      <p:sp>
        <p:nvSpPr>
          <p:cNvPr id="7" name="Rectangle 8"/>
          <p:cNvSpPr>
            <a:spLocks noGrp="1" noChangeArrowheads="1"/>
          </p:cNvSpPr>
          <p:nvPr>
            <p:ph type="sldNum" sz="quarter" idx="12"/>
          </p:nvPr>
        </p:nvSpPr>
        <p:spPr>
          <a:ln/>
        </p:spPr>
        <p:txBody>
          <a:bodyPr/>
          <a:lstStyle>
            <a:lvl1pPr>
              <a:defRPr/>
            </a:lvl1pPr>
          </a:lstStyle>
          <a:p>
            <a:pPr>
              <a:defRPr/>
            </a:pPr>
            <a:fld id="{7A40CC2A-E92F-4FC4-9C03-47CBBB4DAB72}"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s-ES" sz="2400">
              <a:latin typeface="Times New Roman" pitchFamily="18" charset="0"/>
            </a:endParaRPr>
          </a:p>
        </p:txBody>
      </p:sp>
      <p:sp>
        <p:nvSpPr>
          <p:cNvPr id="100355"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s-ES" sz="2400">
              <a:latin typeface="Times New Roman" pitchFamily="18" charset="0"/>
            </a:endParaRPr>
          </a:p>
        </p:txBody>
      </p:sp>
      <p:sp>
        <p:nvSpPr>
          <p:cNvPr id="1028"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cambiar el estilo de título	</a:t>
            </a:r>
          </a:p>
        </p:txBody>
      </p:sp>
      <p:sp>
        <p:nvSpPr>
          <p:cNvPr id="1029"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0358"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s-ES"/>
          </a:p>
        </p:txBody>
      </p:sp>
      <p:sp>
        <p:nvSpPr>
          <p:cNvPr id="100359"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s-ES"/>
          </a:p>
        </p:txBody>
      </p:sp>
      <p:sp>
        <p:nvSpPr>
          <p:cNvPr id="100360"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6A6BE63-02BC-4483-9B43-3AA4D3BED041}" type="slidenum">
              <a:rPr lang="es-ES"/>
              <a:pPr>
                <a:defRPr/>
              </a:pPr>
              <a:t>‹Nº›</a:t>
            </a:fld>
            <a:endParaRPr lang="es-ES"/>
          </a:p>
        </p:txBody>
      </p:sp>
      <p:sp>
        <p:nvSpPr>
          <p:cNvPr id="100361"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s-ES"/>
          </a:p>
        </p:txBody>
      </p:sp>
      <p:sp>
        <p:nvSpPr>
          <p:cNvPr id="100362"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s-ES"/>
          </a:p>
        </p:txBody>
      </p:sp>
    </p:spTree>
  </p:cSld>
  <p:clrMap bg1="lt1" tx1="dk1" bg2="lt2" tx2="dk2" accent1="accent1" accent2="accent2" accent3="accent3" accent4="accent4" accent5="accent5" accent6="accent6" hlink="hlink" folHlink="folHlink"/>
  <p:sldLayoutIdLst>
    <p:sldLayoutId id="2147484039"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s.wikipedia.org/wiki/200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es.wikipedia.org/wiki/GNU_GPL" TargetMode="External"/><Relationship Id="rId4" Type="http://schemas.openxmlformats.org/officeDocument/2006/relationships/hyperlink" Target="http://es.wikipedia.org/wiki/200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bluej.org/" TargetMode="External"/><Relationship Id="rId7" Type="http://schemas.openxmlformats.org/officeDocument/2006/relationships/hyperlink" Target="http://www.jetbrains.com/ide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oracle.com/technetwork/developer-tools/jdev/overview/index.html" TargetMode="External"/><Relationship Id="rId5" Type="http://schemas.openxmlformats.org/officeDocument/2006/relationships/hyperlink" Target="http://www.eclipse.org/" TargetMode="External"/><Relationship Id="rId4" Type="http://schemas.openxmlformats.org/officeDocument/2006/relationships/hyperlink" Target="http://www.netbean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s-ES" smtClean="0"/>
              <a:t>Características del Java</a:t>
            </a:r>
          </a:p>
        </p:txBody>
      </p:sp>
      <p:sp>
        <p:nvSpPr>
          <p:cNvPr id="3075" name="Rectangle 3"/>
          <p:cNvSpPr>
            <a:spLocks noGrp="1" noChangeArrowheads="1"/>
          </p:cNvSpPr>
          <p:nvPr>
            <p:ph type="body" idx="1"/>
          </p:nvPr>
        </p:nvSpPr>
        <p:spPr>
          <a:xfrm>
            <a:off x="971550" y="1628775"/>
            <a:ext cx="7661275" cy="4608513"/>
          </a:xfrm>
        </p:spPr>
        <p:txBody>
          <a:bodyPr/>
          <a:lstStyle/>
          <a:p>
            <a:pPr eaLnBrk="1" hangingPunct="1">
              <a:lnSpc>
                <a:spcPct val="80000"/>
              </a:lnSpc>
            </a:pPr>
            <a:endParaRPr lang="es-ES" i="1" smtClean="0">
              <a:sym typeface="Wingdings" pitchFamily="2" charset="2"/>
            </a:endParaRPr>
          </a:p>
          <a:p>
            <a:pPr eaLnBrk="1" hangingPunct="1">
              <a:lnSpc>
                <a:spcPct val="80000"/>
              </a:lnSpc>
            </a:pPr>
            <a:r>
              <a:rPr lang="es-ES" i="1" smtClean="0">
                <a:sym typeface="Wingdings" pitchFamily="2" charset="2"/>
              </a:rPr>
              <a:t>Def. “simple, orientado a objetos, distribuido, robusto, interpretado, seguro, de arquitectura neutra, portable, de altas prestaciones, multitarea y dinámico” (Sun MicroSystems)</a:t>
            </a:r>
            <a:endParaRPr lang="es-ES_tradnl" i="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s-ES" smtClean="0"/>
              <a:t>Características del Java</a:t>
            </a:r>
          </a:p>
        </p:txBody>
      </p:sp>
      <p:sp>
        <p:nvSpPr>
          <p:cNvPr id="5123" name="Rectangle 3"/>
          <p:cNvSpPr>
            <a:spLocks noGrp="1" noChangeArrowheads="1"/>
          </p:cNvSpPr>
          <p:nvPr>
            <p:ph type="body" idx="1"/>
          </p:nvPr>
        </p:nvSpPr>
        <p:spPr>
          <a:xfrm>
            <a:off x="928688" y="1857375"/>
            <a:ext cx="7661275" cy="4114800"/>
          </a:xfrm>
        </p:spPr>
        <p:txBody>
          <a:bodyPr/>
          <a:lstStyle/>
          <a:p>
            <a:pPr eaLnBrk="1" hangingPunct="1"/>
            <a:r>
              <a:rPr lang="es-ES_tradnl" sz="2400" u="sng" dirty="0" smtClean="0"/>
              <a:t>Sencillo</a:t>
            </a:r>
            <a:r>
              <a:rPr lang="es-ES_tradnl" sz="2400" dirty="0" smtClean="0"/>
              <a:t>: basado en C y C++ (sin aritmética de punteros, sin herencia múltiple, gestión de la liberación de memoria dinámica, coerción automática de tipos, sobrecarga de operadores, etc.).</a:t>
            </a:r>
          </a:p>
          <a:p>
            <a:pPr eaLnBrk="1" hangingPunct="1"/>
            <a:r>
              <a:rPr lang="es-ES_tradnl" sz="2400" u="sng" dirty="0" smtClean="0"/>
              <a:t>Robusto:</a:t>
            </a:r>
            <a:r>
              <a:rPr lang="es-ES_tradnl" sz="2400" dirty="0" smtClean="0"/>
              <a:t> fuertemente </a:t>
            </a:r>
            <a:r>
              <a:rPr lang="es-ES_tradnl" sz="2400" dirty="0" err="1" smtClean="0"/>
              <a:t>tipado</a:t>
            </a:r>
            <a:r>
              <a:rPr lang="es-ES_tradnl" sz="2400" dirty="0" smtClean="0"/>
              <a:t>, incorpora chequeos en tiempo de compilación y chequeos en ejecución (excepciones).</a:t>
            </a:r>
            <a:r>
              <a:rPr lang="es-ES" sz="2400" dirty="0" smtClean="0"/>
              <a:t> </a:t>
            </a:r>
            <a:r>
              <a:rPr lang="es-ES_tradnl" sz="2400" dirty="0" smtClean="0"/>
              <a:t> </a:t>
            </a:r>
          </a:p>
          <a:p>
            <a:pPr eaLnBrk="1" hangingPunct="1"/>
            <a:r>
              <a:rPr lang="es-ES_tradnl" sz="2400" u="sng" dirty="0" smtClean="0"/>
              <a:t>Neutro frente a la Arquitectura:</a:t>
            </a:r>
            <a:r>
              <a:rPr lang="es-ES_tradnl" sz="2400" dirty="0" smtClean="0"/>
              <a:t> ausencia de detalles dependientes de la plataforma: sobre cualquier plataforma un número entero se alberga en la misma cantidad de memoria</a:t>
            </a:r>
            <a:r>
              <a:rPr lang="es-ES" sz="2400" dirty="0" smtClean="0"/>
              <a:t>.</a:t>
            </a:r>
          </a:p>
          <a:p>
            <a:pPr eaLnBrk="1" hangingPunct="1"/>
            <a:endParaRPr lang="es-ES_tradnl"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ES" smtClean="0"/>
              <a:t>Características del Java</a:t>
            </a:r>
          </a:p>
        </p:txBody>
      </p:sp>
      <p:sp>
        <p:nvSpPr>
          <p:cNvPr id="6147" name="Rectangle 3"/>
          <p:cNvSpPr>
            <a:spLocks noGrp="1" noChangeArrowheads="1"/>
          </p:cNvSpPr>
          <p:nvPr>
            <p:ph type="body" idx="1"/>
          </p:nvPr>
        </p:nvSpPr>
        <p:spPr>
          <a:xfrm>
            <a:off x="949325" y="1785938"/>
            <a:ext cx="7661275" cy="4429125"/>
          </a:xfrm>
        </p:spPr>
        <p:txBody>
          <a:bodyPr/>
          <a:lstStyle/>
          <a:p>
            <a:pPr eaLnBrk="1" hangingPunct="1"/>
            <a:r>
              <a:rPr lang="es-ES_tradnl" sz="2000" u="sng" dirty="0" smtClean="0"/>
              <a:t>Interpretado:</a:t>
            </a:r>
            <a:r>
              <a:rPr lang="es-ES_tradnl" sz="2000" dirty="0" smtClean="0"/>
              <a:t> el compilador de Java no genera ejecutables, </a:t>
            </a:r>
            <a:r>
              <a:rPr lang="es-ES" sz="2000" dirty="0" smtClean="0">
                <a:sym typeface="Wingdings" pitchFamily="2" charset="2"/>
              </a:rPr>
              <a:t>genera </a:t>
            </a:r>
            <a:r>
              <a:rPr lang="es-ES" sz="2000" i="1" dirty="0" err="1" smtClean="0">
                <a:sym typeface="Wingdings" pitchFamily="2" charset="2"/>
              </a:rPr>
              <a:t>bytecodes</a:t>
            </a:r>
            <a:r>
              <a:rPr lang="es-ES" sz="2000" i="1" dirty="0" smtClean="0">
                <a:sym typeface="Wingdings" pitchFamily="2" charset="2"/>
              </a:rPr>
              <a:t>, </a:t>
            </a:r>
            <a:r>
              <a:rPr lang="es-ES" sz="2000" dirty="0" smtClean="0">
                <a:sym typeface="Wingdings" pitchFamily="2" charset="2"/>
              </a:rPr>
              <a:t>que suelen ser interpretados  (además, la compilación directa a código máquina nativo sin pasar por el </a:t>
            </a:r>
            <a:r>
              <a:rPr lang="es-ES" sz="2000" i="1" dirty="0" err="1" smtClean="0">
                <a:sym typeface="Wingdings" pitchFamily="2" charset="2"/>
              </a:rPr>
              <a:t>bytecode</a:t>
            </a:r>
            <a:r>
              <a:rPr lang="es-ES" sz="2000" i="1" dirty="0" smtClean="0">
                <a:sym typeface="Wingdings" pitchFamily="2" charset="2"/>
              </a:rPr>
              <a:t> </a:t>
            </a:r>
            <a:r>
              <a:rPr lang="es-ES" sz="2000" dirty="0" smtClean="0">
                <a:sym typeface="Wingdings" pitchFamily="2" charset="2"/>
              </a:rPr>
              <a:t>también es posible). </a:t>
            </a:r>
          </a:p>
          <a:p>
            <a:pPr lvl="1" eaLnBrk="1" hangingPunct="1">
              <a:lnSpc>
                <a:spcPct val="80000"/>
              </a:lnSpc>
            </a:pPr>
            <a:r>
              <a:rPr lang="es-ES_tradnl" sz="2000" u="sng" dirty="0" smtClean="0"/>
              <a:t>C</a:t>
            </a:r>
            <a:r>
              <a:rPr lang="es-ES" sz="2000" u="sng" dirty="0" err="1" smtClean="0"/>
              <a:t>ompilación</a:t>
            </a:r>
            <a:r>
              <a:rPr lang="es-ES" sz="2000" u="sng" dirty="0" smtClean="0"/>
              <a:t> JIT</a:t>
            </a:r>
            <a:r>
              <a:rPr lang="es-ES" sz="2000" dirty="0" smtClean="0"/>
              <a:t> (</a:t>
            </a:r>
            <a:r>
              <a:rPr lang="es-ES" sz="2000" i="1" dirty="0" err="1" smtClean="0"/>
              <a:t>Just</a:t>
            </a:r>
            <a:r>
              <a:rPr lang="es-ES" sz="2000" i="1" dirty="0" smtClean="0"/>
              <a:t> In Time</a:t>
            </a:r>
            <a:r>
              <a:rPr lang="es-ES" sz="2000" dirty="0" smtClean="0"/>
              <a:t>, o “compilación al vuelo”), que convierte el </a:t>
            </a:r>
            <a:r>
              <a:rPr lang="es-ES" sz="2000" i="1" dirty="0" err="1" smtClean="0"/>
              <a:t>bytecode</a:t>
            </a:r>
            <a:r>
              <a:rPr lang="es-ES" sz="2000" dirty="0" smtClean="0"/>
              <a:t> a código nativo cuando se ejecuta la aplicación, y en la que se compilan las clases (o parte de ellas) según se necesitan. </a:t>
            </a:r>
          </a:p>
          <a:p>
            <a:pPr lvl="1" eaLnBrk="1" hangingPunct="1">
              <a:lnSpc>
                <a:spcPct val="80000"/>
              </a:lnSpc>
            </a:pPr>
            <a:r>
              <a:rPr lang="es-ES" sz="2000" dirty="0" smtClean="0"/>
              <a:t>Otras máquinas virtuales más sofisticadas usan una “</a:t>
            </a:r>
            <a:r>
              <a:rPr lang="es-ES" sz="2000" u="sng" dirty="0" err="1" smtClean="0"/>
              <a:t>recompilación</a:t>
            </a:r>
            <a:r>
              <a:rPr lang="es-ES" sz="2000" u="sng" dirty="0" smtClean="0"/>
              <a:t> dinámica</a:t>
            </a:r>
            <a:r>
              <a:rPr lang="es-ES" sz="2000" dirty="0" smtClean="0"/>
              <a:t>” en la que la MV es capaz de analizar el comportamiento del programa en ejecución y recompila y optimiza las partes críticas. La </a:t>
            </a:r>
            <a:r>
              <a:rPr lang="es-ES" sz="2000" dirty="0" err="1" smtClean="0"/>
              <a:t>recompilación</a:t>
            </a:r>
            <a:r>
              <a:rPr lang="es-ES" sz="2000" dirty="0" smtClean="0"/>
              <a:t> dinámica puede lograr mayor grado de optimización que la compilación tradicional (o estática), ya que puede basar su trabajo en el conocimiento que de primera mano tiene sobre el entorno de ejecución y el conjunto de clases cargadas en memoria. </a:t>
            </a:r>
          </a:p>
          <a:p>
            <a:pPr eaLnBrk="1" hangingPunct="1"/>
            <a:endParaRPr lang="es-ES" sz="2000" i="1" dirty="0" smtClean="0">
              <a:sym typeface="Wingdings"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 smtClean="0"/>
              <a:t>Características del Java</a:t>
            </a:r>
          </a:p>
        </p:txBody>
      </p:sp>
      <p:sp>
        <p:nvSpPr>
          <p:cNvPr id="7171" name="Rectangle 3"/>
          <p:cNvSpPr>
            <a:spLocks noGrp="1" noChangeArrowheads="1"/>
          </p:cNvSpPr>
          <p:nvPr>
            <p:ph type="body" idx="1"/>
          </p:nvPr>
        </p:nvSpPr>
        <p:spPr>
          <a:xfrm>
            <a:off x="928688" y="1857375"/>
            <a:ext cx="7661275" cy="4616450"/>
          </a:xfrm>
        </p:spPr>
        <p:txBody>
          <a:bodyPr/>
          <a:lstStyle/>
          <a:p>
            <a:pPr eaLnBrk="1" hangingPunct="1">
              <a:lnSpc>
                <a:spcPct val="80000"/>
              </a:lnSpc>
            </a:pPr>
            <a:r>
              <a:rPr lang="es-ES_tradnl" sz="2100" u="sng" dirty="0" smtClean="0"/>
              <a:t>Portable</a:t>
            </a:r>
            <a:r>
              <a:rPr lang="es-ES_tradnl" sz="2100" dirty="0" smtClean="0"/>
              <a:t>: al ser neutro, únicamente requiere de una MVJ específica de cada sistema operativo</a:t>
            </a:r>
          </a:p>
          <a:p>
            <a:pPr eaLnBrk="1" hangingPunct="1">
              <a:lnSpc>
                <a:spcPct val="80000"/>
              </a:lnSpc>
            </a:pPr>
            <a:r>
              <a:rPr lang="es-ES_tradnl" sz="2100" u="sng" dirty="0" smtClean="0"/>
              <a:t>Dedicado a Dominios:</a:t>
            </a:r>
            <a:r>
              <a:rPr lang="es-ES_tradnl" sz="2100" dirty="0" smtClean="0"/>
              <a:t> existencia de librerías específicas para diferentes ámbitos:</a:t>
            </a:r>
          </a:p>
          <a:p>
            <a:pPr lvl="1" eaLnBrk="1" hangingPunct="1">
              <a:lnSpc>
                <a:spcPct val="80000"/>
              </a:lnSpc>
            </a:pPr>
            <a:r>
              <a:rPr lang="es-ES_tradnl" sz="2100" dirty="0" smtClean="0">
                <a:sym typeface="Wingdings" pitchFamily="2" charset="2"/>
              </a:rPr>
              <a:t>API: </a:t>
            </a:r>
            <a:r>
              <a:rPr lang="es-ES" sz="2100" dirty="0" smtClean="0"/>
              <a:t>Conjunto de clases que forman parte del lenguaje </a:t>
            </a:r>
            <a:r>
              <a:rPr lang="es-ES_tradnl" sz="2100" dirty="0" smtClean="0"/>
              <a:t> </a:t>
            </a:r>
          </a:p>
          <a:p>
            <a:pPr lvl="2" eaLnBrk="1" hangingPunct="1">
              <a:lnSpc>
                <a:spcPct val="80000"/>
              </a:lnSpc>
            </a:pPr>
            <a:r>
              <a:rPr lang="es-ES_tradnl" sz="2100" dirty="0" smtClean="0"/>
              <a:t>Interfaces gráficas, matemáticas, entrada/salida, bases de datos, criptografía, XML, redes, etc. </a:t>
            </a:r>
          </a:p>
          <a:p>
            <a:pPr eaLnBrk="1" hangingPunct="1">
              <a:lnSpc>
                <a:spcPct val="80000"/>
              </a:lnSpc>
            </a:pPr>
            <a:r>
              <a:rPr lang="es-ES_tradnl" sz="2100" u="sng" dirty="0" smtClean="0"/>
              <a:t>Seguro</a:t>
            </a:r>
            <a:r>
              <a:rPr lang="es-ES_tradnl" sz="2100" dirty="0" smtClean="0"/>
              <a:t>: </a:t>
            </a:r>
            <a:r>
              <a:rPr lang="es-ES_tradnl" sz="2100" dirty="0" smtClean="0">
                <a:sym typeface="Wingdings" pitchFamily="2" charset="2"/>
              </a:rPr>
              <a:t>Control en los </a:t>
            </a:r>
            <a:r>
              <a:rPr lang="es-ES_tradnl" sz="2100" i="1" dirty="0" err="1" smtClean="0">
                <a:sym typeface="Wingdings" pitchFamily="2" charset="2"/>
              </a:rPr>
              <a:t>applets</a:t>
            </a:r>
            <a:r>
              <a:rPr lang="es-ES_tradnl" sz="2100" dirty="0" smtClean="0">
                <a:sym typeface="Wingdings" pitchFamily="2" charset="2"/>
              </a:rPr>
              <a:t>.</a:t>
            </a:r>
            <a:r>
              <a:rPr lang="es-ES" sz="2100" dirty="0" smtClean="0">
                <a:sym typeface="Wingdings" pitchFamily="2" charset="2"/>
              </a:rPr>
              <a:t> En general, Java prohíbe </a:t>
            </a:r>
          </a:p>
          <a:p>
            <a:pPr eaLnBrk="1" hangingPunct="1">
              <a:lnSpc>
                <a:spcPct val="80000"/>
              </a:lnSpc>
              <a:buFont typeface="Wingdings" pitchFamily="2" charset="2"/>
              <a:buNone/>
            </a:pPr>
            <a:r>
              <a:rPr lang="es-ES" sz="2100" dirty="0" smtClean="0">
                <a:sym typeface="Wingdings" pitchFamily="2" charset="2"/>
              </a:rPr>
              <a:t>	cualquier tipo de operación que pueda afectar la integridad del entorno en que se ejecutan sus programas. </a:t>
            </a:r>
          </a:p>
          <a:p>
            <a:pPr eaLnBrk="1" hangingPunct="1">
              <a:lnSpc>
                <a:spcPct val="80000"/>
              </a:lnSpc>
            </a:pPr>
            <a:r>
              <a:rPr lang="es-ES_tradnl" sz="2100" u="sng" dirty="0" smtClean="0"/>
              <a:t>Multitarea:</a:t>
            </a:r>
            <a:r>
              <a:rPr lang="es-ES_tradnl" sz="2100" dirty="0" smtClean="0"/>
              <a:t> primitivas de sincronización para aplicaciones concurrentes (</a:t>
            </a:r>
            <a:r>
              <a:rPr lang="es-ES_tradnl" sz="2100" i="1" dirty="0" err="1" smtClean="0"/>
              <a:t>threads</a:t>
            </a:r>
            <a:r>
              <a:rPr lang="es-ES_tradnl" sz="2100" i="1" dirty="0" smtClean="0"/>
              <a:t>)</a:t>
            </a:r>
            <a:endParaRPr lang="es-ES" sz="2100" dirty="0" smtClean="0"/>
          </a:p>
          <a:p>
            <a:pPr eaLnBrk="1" hangingPunct="1">
              <a:lnSpc>
                <a:spcPct val="80000"/>
              </a:lnSpc>
            </a:pPr>
            <a:r>
              <a:rPr lang="es-ES_tradnl" sz="2100" u="sng" dirty="0" smtClean="0"/>
              <a:t>Dinámico:</a:t>
            </a:r>
            <a:r>
              <a:rPr lang="es-ES" sz="2100" dirty="0" smtClean="0"/>
              <a:t> </a:t>
            </a:r>
            <a:r>
              <a:rPr lang="es-ES_tradnl" sz="2100" dirty="0" smtClean="0"/>
              <a:t>incorporación de nuevo código a una aplicación sin necesidad de reconstruir (clases, patrones)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smtClean="0"/>
              <a:t>Características del Java</a:t>
            </a:r>
          </a:p>
        </p:txBody>
      </p:sp>
      <p:sp>
        <p:nvSpPr>
          <p:cNvPr id="8195" name="Rectangle 3"/>
          <p:cNvSpPr>
            <a:spLocks noGrp="1" noChangeArrowheads="1"/>
          </p:cNvSpPr>
          <p:nvPr>
            <p:ph type="body" idx="1"/>
          </p:nvPr>
        </p:nvSpPr>
        <p:spPr>
          <a:xfrm>
            <a:off x="928688" y="1857375"/>
            <a:ext cx="7661275" cy="4616450"/>
          </a:xfrm>
        </p:spPr>
        <p:txBody>
          <a:bodyPr/>
          <a:lstStyle/>
          <a:p>
            <a:pPr eaLnBrk="1" hangingPunct="1">
              <a:lnSpc>
                <a:spcPct val="80000"/>
              </a:lnSpc>
            </a:pPr>
            <a:r>
              <a:rPr lang="es-ES_tradnl" sz="2000" u="sng" dirty="0" smtClean="0"/>
              <a:t>Tipos de programas</a:t>
            </a:r>
            <a:r>
              <a:rPr lang="es-ES_tradnl" sz="2000" dirty="0" smtClean="0"/>
              <a:t>: consola, interfaz gráfica, </a:t>
            </a:r>
            <a:r>
              <a:rPr lang="es-ES_tradnl" sz="2000" i="1" dirty="0" err="1" smtClean="0"/>
              <a:t>applets</a:t>
            </a:r>
            <a:r>
              <a:rPr lang="es-ES_tradnl" sz="2000" i="1" dirty="0" smtClean="0"/>
              <a:t>,</a:t>
            </a:r>
            <a:r>
              <a:rPr lang="es-ES_tradnl" sz="2000" dirty="0" smtClean="0"/>
              <a:t> </a:t>
            </a:r>
            <a:r>
              <a:rPr lang="es-ES_tradnl" sz="2000" i="1" dirty="0" err="1" smtClean="0"/>
              <a:t>servlets</a:t>
            </a:r>
            <a:r>
              <a:rPr lang="es-ES_tradnl" sz="2000" dirty="0" smtClean="0"/>
              <a:t>, etc.</a:t>
            </a:r>
          </a:p>
          <a:p>
            <a:pPr eaLnBrk="1" hangingPunct="1"/>
            <a:r>
              <a:rPr lang="es-ES" sz="2000" u="sng" dirty="0" smtClean="0"/>
              <a:t>Libre</a:t>
            </a:r>
            <a:r>
              <a:rPr lang="es-ES" sz="2000" dirty="0" smtClean="0"/>
              <a:t>: Entre noviembre de </a:t>
            </a:r>
            <a:r>
              <a:rPr lang="es-ES" sz="2000" dirty="0" smtClean="0">
                <a:hlinkClick r:id="rId3" tooltip="2006"/>
              </a:rPr>
              <a:t>2006</a:t>
            </a:r>
            <a:r>
              <a:rPr lang="es-ES" sz="2000" dirty="0" smtClean="0"/>
              <a:t> y mayo de </a:t>
            </a:r>
            <a:r>
              <a:rPr lang="es-ES" sz="2000" dirty="0" smtClean="0">
                <a:hlinkClick r:id="rId4" tooltip="2007"/>
              </a:rPr>
              <a:t>2007</a:t>
            </a:r>
            <a:r>
              <a:rPr lang="es-ES" sz="2000" dirty="0" smtClean="0"/>
              <a:t>, </a:t>
            </a:r>
            <a:r>
              <a:rPr lang="es-ES" sz="2000" dirty="0" err="1" smtClean="0"/>
              <a:t>Sun</a:t>
            </a:r>
            <a:r>
              <a:rPr lang="es-ES" sz="2000" dirty="0" smtClean="0"/>
              <a:t> Microsystems liberó la mayor parte de sus tecnologías Java bajo la licencia </a:t>
            </a:r>
            <a:r>
              <a:rPr lang="es-ES" sz="2000" dirty="0" smtClean="0">
                <a:hlinkClick r:id="rId5" tooltip="GNU GPL"/>
              </a:rPr>
              <a:t>GNU GPL</a:t>
            </a:r>
            <a:r>
              <a:rPr lang="es-ES" sz="2000" dirty="0" smtClean="0"/>
              <a:t>, de acuerdo con las especificaciones del </a:t>
            </a:r>
            <a:r>
              <a:rPr lang="es-ES" sz="2000" i="1" dirty="0" smtClean="0"/>
              <a:t>Java </a:t>
            </a:r>
            <a:r>
              <a:rPr lang="es-ES" sz="2000" i="1" dirty="0" err="1" smtClean="0"/>
              <a:t>Community</a:t>
            </a:r>
            <a:r>
              <a:rPr lang="es-ES" sz="2000" i="1" dirty="0" smtClean="0"/>
              <a:t> </a:t>
            </a:r>
            <a:r>
              <a:rPr lang="es-ES" sz="2000" i="1" dirty="0" err="1" smtClean="0"/>
              <a:t>Process</a:t>
            </a:r>
            <a:r>
              <a:rPr lang="es-ES" sz="2000" dirty="0" smtClean="0"/>
              <a:t>, de tal forma que prácticamente todo el Java de </a:t>
            </a:r>
            <a:r>
              <a:rPr lang="es-ES" sz="2000" dirty="0" err="1" smtClean="0"/>
              <a:t>Sun</a:t>
            </a:r>
            <a:r>
              <a:rPr lang="es-ES" sz="2000" dirty="0" smtClean="0"/>
              <a:t> pasó a ser  software libre.</a:t>
            </a:r>
          </a:p>
          <a:p>
            <a:pPr lvl="1" eaLnBrk="1" hangingPunct="1"/>
            <a:r>
              <a:rPr lang="es-ES_tradnl" sz="1800" dirty="0" smtClean="0"/>
              <a:t>Máquina virtual</a:t>
            </a:r>
          </a:p>
          <a:p>
            <a:pPr lvl="1" eaLnBrk="1" hangingPunct="1"/>
            <a:r>
              <a:rPr lang="es-ES_tradnl" sz="1800" dirty="0" smtClean="0"/>
              <a:t>Librería de clases estándar</a:t>
            </a:r>
          </a:p>
          <a:p>
            <a:pPr lvl="1" eaLnBrk="1" hangingPunct="1"/>
            <a:r>
              <a:rPr lang="es-ES_tradnl" sz="1800" dirty="0" smtClean="0"/>
              <a:t>Compilador de </a:t>
            </a:r>
            <a:r>
              <a:rPr lang="es-ES_tradnl" sz="1800" dirty="0" err="1" smtClean="0"/>
              <a:t>bytecodes</a:t>
            </a:r>
            <a:endParaRPr lang="es-ES_tradnl" sz="1800" dirty="0" smtClean="0"/>
          </a:p>
          <a:p>
            <a:pPr lvl="1" eaLnBrk="1" hangingPunct="1"/>
            <a:r>
              <a:rPr lang="es-ES_tradnl" sz="1800" dirty="0" smtClean="0"/>
              <a:t>Compilador nativo</a:t>
            </a:r>
          </a:p>
          <a:p>
            <a:pPr eaLnBrk="1" hangingPunct="1">
              <a:buNone/>
            </a:pPr>
            <a:r>
              <a:rPr lang="es-ES_tradnl" sz="2000" dirty="0" smtClean="0"/>
              <a:t>	A día de hoy, Java se considera software libre y abierto. </a:t>
            </a:r>
          </a:p>
          <a:p>
            <a:pPr lvl="1" eaLnBrk="1" hangingPunct="1"/>
            <a:endParaRPr lang="es-ES_tradnl" sz="2000" dirty="0" smtClean="0"/>
          </a:p>
          <a:p>
            <a:pPr eaLnBrk="1" hangingPunct="1">
              <a:lnSpc>
                <a:spcPct val="80000"/>
              </a:lnSpc>
            </a:pPr>
            <a:endParaRPr lang="es-ES_tradnl"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 smtClean="0"/>
              <a:t>Características del Java</a:t>
            </a:r>
          </a:p>
        </p:txBody>
      </p:sp>
      <p:sp>
        <p:nvSpPr>
          <p:cNvPr id="146435" name="Rectangle 3"/>
          <p:cNvSpPr>
            <a:spLocks noGrp="1" noChangeArrowheads="1"/>
          </p:cNvSpPr>
          <p:nvPr>
            <p:ph type="body" idx="1"/>
          </p:nvPr>
        </p:nvSpPr>
        <p:spPr>
          <a:xfrm>
            <a:off x="971550" y="1628775"/>
            <a:ext cx="7661275" cy="4608513"/>
          </a:xfrm>
        </p:spPr>
        <p:txBody>
          <a:bodyPr/>
          <a:lstStyle/>
          <a:p>
            <a:pPr eaLnBrk="1" hangingPunct="1">
              <a:lnSpc>
                <a:spcPct val="90000"/>
              </a:lnSpc>
              <a:defRPr/>
            </a:pPr>
            <a:r>
              <a:rPr lang="es-ES_tradnl" sz="2400" i="1" dirty="0" smtClean="0">
                <a:solidFill>
                  <a:srgbClr val="0066CC"/>
                </a:solidFill>
                <a:effectLst>
                  <a:outerShdw blurRad="38100" dist="38100" dir="2700000" algn="tl">
                    <a:srgbClr val="C0C0C0"/>
                  </a:outerShdw>
                </a:effectLst>
              </a:rPr>
              <a:t>Otros aspectos</a:t>
            </a:r>
          </a:p>
          <a:p>
            <a:pPr lvl="1" eaLnBrk="1" hangingPunct="1">
              <a:lnSpc>
                <a:spcPct val="90000"/>
              </a:lnSpc>
              <a:defRPr/>
            </a:pPr>
            <a:r>
              <a:rPr lang="es-ES" sz="1800" dirty="0" smtClean="0"/>
              <a:t>JDK: Java </a:t>
            </a:r>
            <a:r>
              <a:rPr lang="es-ES" sz="1800" dirty="0" err="1" smtClean="0"/>
              <a:t>Development</a:t>
            </a:r>
            <a:r>
              <a:rPr lang="es-ES" sz="1800" dirty="0" smtClean="0"/>
              <a:t> Kit: conjunto de programas y librerías para desarrollar, depurar, compilar y ejecutar programas Java.</a:t>
            </a:r>
          </a:p>
          <a:p>
            <a:pPr lvl="1" eaLnBrk="1" hangingPunct="1">
              <a:lnSpc>
                <a:spcPct val="90000"/>
              </a:lnSpc>
              <a:defRPr/>
            </a:pPr>
            <a:r>
              <a:rPr lang="es-ES" sz="1800" dirty="0" smtClean="0"/>
              <a:t>Ediciones:</a:t>
            </a:r>
          </a:p>
          <a:p>
            <a:pPr lvl="2" eaLnBrk="1" hangingPunct="1">
              <a:lnSpc>
                <a:spcPct val="90000"/>
              </a:lnSpc>
              <a:defRPr/>
            </a:pPr>
            <a:r>
              <a:rPr lang="es-ES" sz="1800" dirty="0" smtClean="0"/>
              <a:t>Java EE: Enterprise </a:t>
            </a:r>
            <a:r>
              <a:rPr lang="es-ES" sz="1800" dirty="0" err="1" smtClean="0"/>
              <a:t>Edition</a:t>
            </a:r>
            <a:r>
              <a:rPr lang="es-ES" sz="1800" dirty="0" smtClean="0"/>
              <a:t>: </a:t>
            </a:r>
            <a:r>
              <a:rPr lang="es-ES_tradnl" sz="1800" dirty="0" smtClean="0"/>
              <a:t>dirigida a grandes aplicaciones cliente/servidor multicapa con componentes software.</a:t>
            </a:r>
            <a:endParaRPr lang="es-ES" sz="1800" dirty="0" smtClean="0"/>
          </a:p>
          <a:p>
            <a:pPr lvl="2" eaLnBrk="1" hangingPunct="1">
              <a:lnSpc>
                <a:spcPct val="90000"/>
              </a:lnSpc>
              <a:defRPr/>
            </a:pPr>
            <a:r>
              <a:rPr lang="es-ES" sz="1800" dirty="0" smtClean="0"/>
              <a:t>Java ME: Micro </a:t>
            </a:r>
            <a:r>
              <a:rPr lang="es-ES" sz="1800" dirty="0" err="1" smtClean="0"/>
              <a:t>Edition</a:t>
            </a:r>
            <a:r>
              <a:rPr lang="es-ES" sz="1800" dirty="0" smtClean="0"/>
              <a:t>: </a:t>
            </a:r>
            <a:r>
              <a:rPr lang="es-ES_tradnl" sz="1800" dirty="0" smtClean="0"/>
              <a:t>dispositivos con recursos limitados como telefonía móvil, PDAs, software empotrado en electrodomésticos, juguetes, etc.</a:t>
            </a:r>
          </a:p>
          <a:p>
            <a:pPr lvl="2" eaLnBrk="1" hangingPunct="1">
              <a:lnSpc>
                <a:spcPct val="90000"/>
              </a:lnSpc>
              <a:defRPr/>
            </a:pPr>
            <a:r>
              <a:rPr lang="es-ES" sz="1800" dirty="0" smtClean="0"/>
              <a:t>Java </a:t>
            </a:r>
            <a:r>
              <a:rPr lang="es-ES" sz="1800" dirty="0" err="1" smtClean="0"/>
              <a:t>Card</a:t>
            </a:r>
            <a:r>
              <a:rPr lang="es-ES" sz="1800" dirty="0" smtClean="0"/>
              <a:t>: Permite ejecutar de forma segura pequeñas</a:t>
            </a:r>
          </a:p>
          <a:p>
            <a:pPr lvl="2" eaLnBrk="1" hangingPunct="1">
              <a:lnSpc>
                <a:spcPct val="90000"/>
              </a:lnSpc>
              <a:buFont typeface="Wingdings" pitchFamily="2" charset="2"/>
              <a:buNone/>
              <a:defRPr/>
            </a:pPr>
            <a:r>
              <a:rPr lang="es-ES" sz="1800" dirty="0" smtClean="0"/>
              <a:t>	aplicaciones (</a:t>
            </a:r>
            <a:r>
              <a:rPr lang="es-ES" sz="1800" i="1" dirty="0" err="1" smtClean="0"/>
              <a:t>applets</a:t>
            </a:r>
            <a:r>
              <a:rPr lang="es-ES" sz="1800" dirty="0" smtClean="0"/>
              <a:t>) para </a:t>
            </a:r>
            <a:r>
              <a:rPr lang="es-ES" sz="1800" dirty="0" err="1" smtClean="0"/>
              <a:t>SmartCards</a:t>
            </a:r>
            <a:r>
              <a:rPr lang="es-ES" sz="1800" dirty="0" smtClean="0"/>
              <a:t> (</a:t>
            </a:r>
            <a:r>
              <a:rPr lang="es-ES" sz="1800" dirty="0" err="1" smtClean="0"/>
              <a:t>SIMs</a:t>
            </a:r>
            <a:r>
              <a:rPr lang="es-ES" sz="1800" dirty="0" smtClean="0"/>
              <a:t> de teléfonos</a:t>
            </a:r>
          </a:p>
          <a:p>
            <a:pPr lvl="2" eaLnBrk="1" hangingPunct="1">
              <a:lnSpc>
                <a:spcPct val="90000"/>
              </a:lnSpc>
              <a:buFont typeface="Wingdings" pitchFamily="2" charset="2"/>
              <a:buNone/>
              <a:defRPr/>
            </a:pPr>
            <a:r>
              <a:rPr lang="es-ES" sz="1800" dirty="0" smtClean="0"/>
              <a:t>	móviles, tarjetas de monedero electrónico bancarias, …)</a:t>
            </a:r>
          </a:p>
          <a:p>
            <a:pPr lvl="2" eaLnBrk="1" hangingPunct="1">
              <a:lnSpc>
                <a:spcPct val="90000"/>
              </a:lnSpc>
              <a:defRPr/>
            </a:pPr>
            <a:r>
              <a:rPr lang="es-ES" sz="1800" dirty="0" smtClean="0"/>
              <a:t>JDK SE: Standard </a:t>
            </a:r>
            <a:r>
              <a:rPr lang="es-ES" sz="1800" dirty="0" err="1" smtClean="0"/>
              <a:t>Edition</a:t>
            </a:r>
            <a:r>
              <a:rPr lang="es-ES" sz="1800" dirty="0" smtClean="0"/>
              <a:t>: resto de aplicaciones. </a:t>
            </a:r>
          </a:p>
          <a:p>
            <a:pPr lvl="3" eaLnBrk="1" hangingPunct="1">
              <a:lnSpc>
                <a:spcPct val="90000"/>
              </a:lnSpc>
              <a:defRPr/>
            </a:pPr>
            <a:r>
              <a:rPr lang="es-ES" sz="1600" dirty="0" smtClean="0"/>
              <a:t>Documentación, Entorno </a:t>
            </a:r>
            <a:r>
              <a:rPr lang="es-ES" sz="1600" dirty="0" err="1" smtClean="0"/>
              <a:t>NetBeans</a:t>
            </a:r>
            <a:r>
              <a:rPr lang="es-ES" sz="1600" dirty="0" smtClean="0"/>
              <a:t>. </a:t>
            </a:r>
          </a:p>
          <a:p>
            <a:pPr lvl="3" eaLnBrk="1" hangingPunct="1">
              <a:lnSpc>
                <a:spcPct val="90000"/>
              </a:lnSpc>
              <a:defRPr/>
            </a:pPr>
            <a:r>
              <a:rPr lang="es-ES" sz="1600" dirty="0" smtClean="0"/>
              <a:t>Java SE JDK </a:t>
            </a:r>
            <a:r>
              <a:rPr lang="es-ES" sz="1600" dirty="0" err="1" smtClean="0"/>
              <a:t>Source</a:t>
            </a:r>
            <a:r>
              <a:rPr lang="es-ES" sz="1600" dirty="0" smtClean="0"/>
              <a:t> </a:t>
            </a:r>
            <a:r>
              <a:rPr lang="es-ES" sz="1600" dirty="0" err="1" smtClean="0"/>
              <a:t>Code</a:t>
            </a:r>
            <a:r>
              <a:rPr lang="es-ES" sz="1800" dirty="0" smtClean="0"/>
              <a:t> </a:t>
            </a:r>
          </a:p>
          <a:p>
            <a:pPr lvl="3" eaLnBrk="1" hangingPunct="1">
              <a:lnSpc>
                <a:spcPct val="90000"/>
              </a:lnSpc>
              <a:defRPr/>
            </a:pPr>
            <a:r>
              <a:rPr lang="es-ES" sz="1600" dirty="0" smtClean="0"/>
              <a:t>JRE  (Entorno necesario para ejecutar aplicaciones Java) (</a:t>
            </a:r>
            <a:r>
              <a:rPr lang="es-ES" sz="1600" i="1" dirty="0" smtClean="0"/>
              <a:t>Java </a:t>
            </a:r>
            <a:r>
              <a:rPr lang="es-ES" sz="1600" i="1" dirty="0" err="1" smtClean="0"/>
              <a:t>for</a:t>
            </a:r>
            <a:r>
              <a:rPr lang="es-ES" sz="1600" i="1" dirty="0" smtClean="0"/>
              <a:t> </a:t>
            </a:r>
            <a:r>
              <a:rPr lang="es-ES" sz="1600" i="1" dirty="0" err="1" smtClean="0"/>
              <a:t>your</a:t>
            </a:r>
            <a:r>
              <a:rPr lang="es-ES" sz="1600" i="1" dirty="0" smtClean="0"/>
              <a:t> </a:t>
            </a:r>
            <a:r>
              <a:rPr lang="es-ES" sz="1600" i="1" dirty="0" err="1" smtClean="0"/>
              <a:t>computer</a:t>
            </a:r>
            <a:r>
              <a:rPr lang="es-ES" sz="1600" dirty="0" smtClean="0"/>
              <a:t>) o simplemente Java</a:t>
            </a:r>
          </a:p>
          <a:p>
            <a:pPr lvl="3" eaLnBrk="1" hangingPunct="1">
              <a:lnSpc>
                <a:spcPct val="90000"/>
              </a:lnSpc>
              <a:defRPr/>
            </a:pPr>
            <a:endParaRPr lang="es-ES_tradnl"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s-ES" smtClean="0"/>
              <a:t>Características del Java</a:t>
            </a:r>
          </a:p>
        </p:txBody>
      </p:sp>
      <p:graphicFrame>
        <p:nvGraphicFramePr>
          <p:cNvPr id="4" name="3 Tabla"/>
          <p:cNvGraphicFramePr>
            <a:graphicFrameLocks noGrp="1"/>
          </p:cNvGraphicFramePr>
          <p:nvPr/>
        </p:nvGraphicFramePr>
        <p:xfrm>
          <a:off x="0" y="0"/>
          <a:ext cx="9143999" cy="6858001"/>
        </p:xfrm>
        <a:graphic>
          <a:graphicData uri="http://schemas.openxmlformats.org/drawingml/2006/table">
            <a:tbl>
              <a:tblPr firstRow="1" bandRow="1">
                <a:tableStyleId>{5C22544A-7EE6-4342-B048-85BDC9FD1C3A}</a:tableStyleId>
              </a:tblPr>
              <a:tblGrid>
                <a:gridCol w="857413"/>
                <a:gridCol w="780162"/>
                <a:gridCol w="6360625"/>
                <a:gridCol w="1145799"/>
              </a:tblGrid>
              <a:tr h="395337">
                <a:tc>
                  <a:txBody>
                    <a:bodyPr/>
                    <a:lstStyle/>
                    <a:p>
                      <a:r>
                        <a:rPr lang="es-ES_tradnl" dirty="0" smtClean="0"/>
                        <a:t>Año</a:t>
                      </a:r>
                      <a:endParaRPr lang="es-ES" dirty="0"/>
                    </a:p>
                  </a:txBody>
                  <a:tcPr/>
                </a:tc>
                <a:tc>
                  <a:txBody>
                    <a:bodyPr/>
                    <a:lstStyle/>
                    <a:p>
                      <a:r>
                        <a:rPr lang="es-ES_tradnl" dirty="0" smtClean="0"/>
                        <a:t>Ver.</a:t>
                      </a:r>
                      <a:endParaRPr lang="es-ES" dirty="0"/>
                    </a:p>
                  </a:txBody>
                  <a:tcPr/>
                </a:tc>
                <a:tc>
                  <a:txBody>
                    <a:bodyPr/>
                    <a:lstStyle/>
                    <a:p>
                      <a:r>
                        <a:rPr lang="es-ES_tradnl" dirty="0" smtClean="0"/>
                        <a:t>Características</a:t>
                      </a:r>
                      <a:endParaRPr lang="es-ES" dirty="0"/>
                    </a:p>
                  </a:txBody>
                  <a:tcPr/>
                </a:tc>
                <a:tc>
                  <a:txBody>
                    <a:bodyPr/>
                    <a:lstStyle/>
                    <a:p>
                      <a:r>
                        <a:rPr lang="es-ES_tradnl" dirty="0" smtClean="0"/>
                        <a:t>Clases</a:t>
                      </a:r>
                      <a:endParaRPr lang="es-ES" dirty="0"/>
                    </a:p>
                  </a:txBody>
                  <a:tcPr/>
                </a:tc>
              </a:tr>
              <a:tr h="1284845">
                <a:tc>
                  <a:txBody>
                    <a:bodyPr/>
                    <a:lstStyle/>
                    <a:p>
                      <a:r>
                        <a:rPr lang="es-ES_tradnl" dirty="0" smtClean="0"/>
                        <a:t>1991</a:t>
                      </a:r>
                      <a:endParaRPr lang="es-ES" dirty="0"/>
                    </a:p>
                  </a:txBody>
                  <a:tcPr/>
                </a:tc>
                <a:tc>
                  <a:txBody>
                    <a:bodyPr/>
                    <a:lstStyle/>
                    <a:p>
                      <a:r>
                        <a:rPr lang="es-ES_tradnl" dirty="0" smtClean="0"/>
                        <a:t>-</a:t>
                      </a:r>
                      <a:endParaRPr lang="es-ES" dirty="0"/>
                    </a:p>
                  </a:txBody>
                  <a:tcPr/>
                </a:tc>
                <a:tc>
                  <a:txBody>
                    <a:bodyPr/>
                    <a:lstStyle/>
                    <a:p>
                      <a:r>
                        <a:rPr lang="es-ES_tradnl" dirty="0" err="1" smtClean="0"/>
                        <a:t>Sun</a:t>
                      </a:r>
                      <a:r>
                        <a:rPr lang="es-ES_tradnl" dirty="0" smtClean="0"/>
                        <a:t> </a:t>
                      </a:r>
                      <a:r>
                        <a:rPr lang="es-ES_tradnl" dirty="0" err="1" smtClean="0"/>
                        <a:t>Microsystem</a:t>
                      </a:r>
                      <a:r>
                        <a:rPr lang="es-ES_tradnl" dirty="0" smtClean="0"/>
                        <a:t>:</a:t>
                      </a:r>
                      <a:r>
                        <a:rPr lang="es-ES_tradnl" baseline="0" dirty="0" smtClean="0"/>
                        <a:t> lenguaje diseñado para electrodomésticos</a:t>
                      </a:r>
                    </a:p>
                    <a:p>
                      <a:pPr lvl="1">
                        <a:buFont typeface="Arial" pitchFamily="34" charset="0"/>
                        <a:buChar char="•"/>
                      </a:pPr>
                      <a:r>
                        <a:rPr lang="es-ES_tradnl" baseline="0" dirty="0" smtClean="0"/>
                        <a:t> Código neutro </a:t>
                      </a:r>
                      <a:r>
                        <a:rPr lang="es-ES" sz="1800" dirty="0" smtClean="0">
                          <a:sym typeface="Wingdings" pitchFamily="2" charset="2"/>
                        </a:rPr>
                        <a:t> ejecutable interpretable por una máquina virtual:</a:t>
                      </a:r>
                      <a:r>
                        <a:rPr lang="es-ES" sz="1800" baseline="0" dirty="0" smtClean="0">
                          <a:sym typeface="Wingdings" pitchFamily="2" charset="2"/>
                        </a:rPr>
                        <a:t> JVM (Java Virtual Machine). </a:t>
                      </a:r>
                    </a:p>
                    <a:p>
                      <a:pPr lvl="1">
                        <a:buFont typeface="Arial" pitchFamily="34" charset="0"/>
                        <a:buChar char="•"/>
                      </a:pPr>
                      <a:r>
                        <a:rPr lang="es-ES_tradnl" sz="1800" baseline="0" dirty="0" smtClean="0">
                          <a:sym typeface="Wingdings" pitchFamily="2" charset="2"/>
                        </a:rPr>
                        <a:t> </a:t>
                      </a:r>
                      <a:r>
                        <a:rPr lang="es-ES_tradnl" sz="1800" baseline="0" dirty="0" err="1" smtClean="0">
                          <a:sym typeface="Wingdings" pitchFamily="2" charset="2"/>
                        </a:rPr>
                        <a:t>Write</a:t>
                      </a:r>
                      <a:r>
                        <a:rPr lang="es-ES_tradnl" sz="1800" baseline="0" dirty="0" smtClean="0">
                          <a:sym typeface="Wingdings" pitchFamily="2" charset="2"/>
                        </a:rPr>
                        <a:t> Once, </a:t>
                      </a:r>
                      <a:r>
                        <a:rPr lang="es-ES_tradnl" sz="1800" baseline="0" dirty="0" err="1" smtClean="0">
                          <a:sym typeface="Wingdings" pitchFamily="2" charset="2"/>
                        </a:rPr>
                        <a:t>Run</a:t>
                      </a:r>
                      <a:r>
                        <a:rPr lang="es-ES_tradnl" sz="1800" baseline="0" dirty="0" smtClean="0">
                          <a:sym typeface="Wingdings" pitchFamily="2" charset="2"/>
                        </a:rPr>
                        <a:t> </a:t>
                      </a:r>
                      <a:r>
                        <a:rPr lang="es-ES_tradnl" sz="1800" baseline="0" dirty="0" err="1" smtClean="0">
                          <a:sym typeface="Wingdings" pitchFamily="2" charset="2"/>
                        </a:rPr>
                        <a:t>Everywhere</a:t>
                      </a:r>
                      <a:endParaRPr lang="es-ES" dirty="0"/>
                    </a:p>
                  </a:txBody>
                  <a:tcPr/>
                </a:tc>
                <a:tc>
                  <a:txBody>
                    <a:bodyPr/>
                    <a:lstStyle/>
                    <a:p>
                      <a:r>
                        <a:rPr lang="es-ES_tradnl" dirty="0" smtClean="0"/>
                        <a:t>-</a:t>
                      </a:r>
                      <a:endParaRPr lang="es-ES" dirty="0"/>
                    </a:p>
                  </a:txBody>
                  <a:tcPr/>
                </a:tc>
              </a:tr>
              <a:tr h="691840">
                <a:tc>
                  <a:txBody>
                    <a:bodyPr/>
                    <a:lstStyle/>
                    <a:p>
                      <a:r>
                        <a:rPr lang="es-ES_tradnl" dirty="0" smtClean="0"/>
                        <a:t>1995</a:t>
                      </a:r>
                      <a:endParaRPr lang="es-ES" dirty="0"/>
                    </a:p>
                  </a:txBody>
                  <a:tcPr/>
                </a:tc>
                <a:tc>
                  <a:txBody>
                    <a:bodyPr/>
                    <a:lstStyle/>
                    <a:p>
                      <a:r>
                        <a:rPr lang="es-ES_tradnl" dirty="0" smtClean="0"/>
                        <a:t>-</a:t>
                      </a:r>
                      <a:endParaRPr lang="es-ES" dirty="0"/>
                    </a:p>
                  </a:txBody>
                  <a:tcPr/>
                </a:tc>
                <a:tc>
                  <a:txBody>
                    <a:bodyPr/>
                    <a:lstStyle/>
                    <a:p>
                      <a:r>
                        <a:rPr lang="es-ES_tradnl" dirty="0" smtClean="0"/>
                        <a:t>Lenguaje</a:t>
                      </a:r>
                      <a:r>
                        <a:rPr lang="es-ES_tradnl" baseline="0" dirty="0" smtClean="0"/>
                        <a:t> para ordenadores  </a:t>
                      </a:r>
                      <a:r>
                        <a:rPr lang="es-ES" sz="1800" dirty="0" smtClean="0">
                          <a:sym typeface="Wingdings" pitchFamily="2" charset="2"/>
                        </a:rPr>
                        <a:t> versión 2.0 de Netscape </a:t>
                      </a:r>
                      <a:r>
                        <a:rPr lang="es-ES" sz="1800" dirty="0" err="1" smtClean="0">
                          <a:sym typeface="Wingdings" pitchFamily="2" charset="2"/>
                        </a:rPr>
                        <a:t>Navigator</a:t>
                      </a:r>
                      <a:r>
                        <a:rPr lang="es-ES" sz="1800" dirty="0" smtClean="0">
                          <a:sym typeface="Wingdings" pitchFamily="2" charset="2"/>
                        </a:rPr>
                        <a:t> soporta </a:t>
                      </a:r>
                      <a:r>
                        <a:rPr lang="es-ES" sz="1800" dirty="0" err="1" smtClean="0">
                          <a:sym typeface="Wingdings" pitchFamily="2" charset="2"/>
                        </a:rPr>
                        <a:t>applets</a:t>
                      </a:r>
                      <a:r>
                        <a:rPr lang="es-ES" sz="1800" dirty="0" smtClean="0">
                          <a:sym typeface="Wingdings" pitchFamily="2" charset="2"/>
                        </a:rPr>
                        <a:t>.</a:t>
                      </a:r>
                      <a:endParaRPr lang="es-ES" dirty="0"/>
                    </a:p>
                  </a:txBody>
                  <a:tcPr/>
                </a:tc>
                <a:tc>
                  <a:txBody>
                    <a:bodyPr/>
                    <a:lstStyle/>
                    <a:p>
                      <a:r>
                        <a:rPr lang="es-ES_tradnl" dirty="0" smtClean="0"/>
                        <a:t>-</a:t>
                      </a:r>
                      <a:endParaRPr lang="es-ES" dirty="0"/>
                    </a:p>
                  </a:txBody>
                  <a:tcPr/>
                </a:tc>
              </a:tr>
              <a:tr h="400828">
                <a:tc>
                  <a:txBody>
                    <a:bodyPr/>
                    <a:lstStyle/>
                    <a:p>
                      <a:r>
                        <a:rPr lang="es-ES_tradnl" dirty="0" smtClean="0"/>
                        <a:t>1996</a:t>
                      </a:r>
                      <a:endParaRPr lang="es-ES" dirty="0"/>
                    </a:p>
                  </a:txBody>
                  <a:tcPr/>
                </a:tc>
                <a:tc>
                  <a:txBody>
                    <a:bodyPr/>
                    <a:lstStyle/>
                    <a:p>
                      <a:r>
                        <a:rPr lang="es-ES_tradnl" dirty="0" smtClean="0"/>
                        <a:t>1.0</a:t>
                      </a:r>
                      <a:endParaRPr lang="es-ES" dirty="0"/>
                    </a:p>
                  </a:txBody>
                  <a:tcPr/>
                </a:tc>
                <a:tc>
                  <a:txBody>
                    <a:bodyPr/>
                    <a:lstStyle/>
                    <a:p>
                      <a:r>
                        <a:rPr lang="es-ES_tradnl" dirty="0" smtClean="0"/>
                        <a:t>JDK</a:t>
                      </a:r>
                      <a:endParaRPr lang="es-ES" dirty="0"/>
                    </a:p>
                  </a:txBody>
                  <a:tcPr/>
                </a:tc>
                <a:tc>
                  <a:txBody>
                    <a:bodyPr/>
                    <a:lstStyle/>
                    <a:p>
                      <a:r>
                        <a:rPr lang="es-ES_tradnl" dirty="0" smtClean="0"/>
                        <a:t>211</a:t>
                      </a:r>
                      <a:endParaRPr lang="es-ES" dirty="0"/>
                    </a:p>
                  </a:txBody>
                  <a:tcPr/>
                </a:tc>
              </a:tr>
              <a:tr h="400828">
                <a:tc>
                  <a:txBody>
                    <a:bodyPr/>
                    <a:lstStyle/>
                    <a:p>
                      <a:r>
                        <a:rPr lang="es-ES_tradnl" dirty="0" smtClean="0"/>
                        <a:t>1997</a:t>
                      </a:r>
                      <a:endParaRPr lang="es-ES" dirty="0"/>
                    </a:p>
                  </a:txBody>
                  <a:tcPr/>
                </a:tc>
                <a:tc>
                  <a:txBody>
                    <a:bodyPr/>
                    <a:lstStyle/>
                    <a:p>
                      <a:r>
                        <a:rPr lang="es-ES_tradnl" dirty="0" smtClean="0"/>
                        <a:t>1.1</a:t>
                      </a:r>
                      <a:endParaRPr lang="es-ES" dirty="0"/>
                    </a:p>
                  </a:txBody>
                  <a:tcPr/>
                </a:tc>
                <a:tc>
                  <a:txBody>
                    <a:bodyPr/>
                    <a:lstStyle/>
                    <a:p>
                      <a:r>
                        <a:rPr lang="es-ES_tradnl" dirty="0" smtClean="0"/>
                        <a:t>Clases internas</a:t>
                      </a:r>
                      <a:endParaRPr lang="es-ES" dirty="0"/>
                    </a:p>
                  </a:txBody>
                  <a:tcPr/>
                </a:tc>
                <a:tc>
                  <a:txBody>
                    <a:bodyPr/>
                    <a:lstStyle/>
                    <a:p>
                      <a:r>
                        <a:rPr lang="es-ES_tradnl" dirty="0" smtClean="0"/>
                        <a:t>477</a:t>
                      </a:r>
                      <a:endParaRPr lang="es-ES" dirty="0"/>
                    </a:p>
                  </a:txBody>
                  <a:tcPr/>
                </a:tc>
              </a:tr>
              <a:tr h="400828">
                <a:tc>
                  <a:txBody>
                    <a:bodyPr/>
                    <a:lstStyle/>
                    <a:p>
                      <a:r>
                        <a:rPr lang="es-ES_tradnl" dirty="0" smtClean="0"/>
                        <a:t>1998</a:t>
                      </a:r>
                      <a:endParaRPr lang="es-ES" dirty="0"/>
                    </a:p>
                  </a:txBody>
                  <a:tcPr/>
                </a:tc>
                <a:tc>
                  <a:txBody>
                    <a:bodyPr/>
                    <a:lstStyle/>
                    <a:p>
                      <a:r>
                        <a:rPr lang="es-ES_tradnl" dirty="0" smtClean="0"/>
                        <a:t>2.0</a:t>
                      </a:r>
                      <a:endParaRPr lang="es-ES" dirty="0"/>
                    </a:p>
                  </a:txBody>
                  <a:tcPr/>
                </a:tc>
                <a:tc>
                  <a:txBody>
                    <a:bodyPr/>
                    <a:lstStyle/>
                    <a:p>
                      <a:r>
                        <a:rPr lang="es-ES_tradnl" dirty="0" smtClean="0"/>
                        <a:t>Java 2. Swing,</a:t>
                      </a:r>
                      <a:r>
                        <a:rPr lang="es-ES_tradnl" baseline="0" dirty="0" smtClean="0"/>
                        <a:t> E/S, Colecciones, JIT.</a:t>
                      </a:r>
                      <a:endParaRPr lang="es-ES" dirty="0"/>
                    </a:p>
                  </a:txBody>
                  <a:tcPr/>
                </a:tc>
                <a:tc>
                  <a:txBody>
                    <a:bodyPr/>
                    <a:lstStyle/>
                    <a:p>
                      <a:r>
                        <a:rPr lang="es-ES_tradnl" dirty="0" smtClean="0"/>
                        <a:t>1524</a:t>
                      </a:r>
                      <a:endParaRPr lang="es-ES" dirty="0"/>
                    </a:p>
                  </a:txBody>
                  <a:tcPr/>
                </a:tc>
              </a:tr>
              <a:tr h="400828">
                <a:tc>
                  <a:txBody>
                    <a:bodyPr/>
                    <a:lstStyle/>
                    <a:p>
                      <a:r>
                        <a:rPr lang="es-ES_tradnl" dirty="0" smtClean="0"/>
                        <a:t>2000</a:t>
                      </a:r>
                      <a:endParaRPr lang="es-ES" dirty="0"/>
                    </a:p>
                  </a:txBody>
                  <a:tcPr/>
                </a:tc>
                <a:tc>
                  <a:txBody>
                    <a:bodyPr/>
                    <a:lstStyle/>
                    <a:p>
                      <a:r>
                        <a:rPr lang="es-ES_tradnl" dirty="0" smtClean="0"/>
                        <a:t>3.0</a:t>
                      </a:r>
                      <a:endParaRPr lang="es-ES" dirty="0"/>
                    </a:p>
                  </a:txBody>
                  <a:tcPr/>
                </a:tc>
                <a:tc>
                  <a:txBody>
                    <a:bodyPr/>
                    <a:lstStyle/>
                    <a:p>
                      <a:r>
                        <a:rPr lang="es-ES_tradnl" dirty="0" smtClean="0"/>
                        <a:t>Java </a:t>
                      </a:r>
                      <a:r>
                        <a:rPr lang="es-ES_tradnl" dirty="0" err="1" smtClean="0"/>
                        <a:t>Sound</a:t>
                      </a:r>
                      <a:endParaRPr lang="es-ES" dirty="0"/>
                    </a:p>
                  </a:txBody>
                  <a:tcPr/>
                </a:tc>
                <a:tc>
                  <a:txBody>
                    <a:bodyPr/>
                    <a:lstStyle/>
                    <a:p>
                      <a:r>
                        <a:rPr lang="es-ES_tradnl" dirty="0" smtClean="0"/>
                        <a:t>1840</a:t>
                      </a:r>
                      <a:endParaRPr lang="es-ES" dirty="0"/>
                    </a:p>
                  </a:txBody>
                  <a:tcPr/>
                </a:tc>
              </a:tr>
              <a:tr h="400828">
                <a:tc>
                  <a:txBody>
                    <a:bodyPr/>
                    <a:lstStyle/>
                    <a:p>
                      <a:r>
                        <a:rPr lang="es-ES_tradnl" dirty="0" smtClean="0"/>
                        <a:t>2002</a:t>
                      </a:r>
                      <a:endParaRPr lang="es-ES" dirty="0"/>
                    </a:p>
                  </a:txBody>
                  <a:tcPr/>
                </a:tc>
                <a:tc>
                  <a:txBody>
                    <a:bodyPr/>
                    <a:lstStyle/>
                    <a:p>
                      <a:r>
                        <a:rPr lang="es-ES_tradnl" dirty="0" smtClean="0"/>
                        <a:t>4.0</a:t>
                      </a:r>
                      <a:endParaRPr lang="es-ES" dirty="0"/>
                    </a:p>
                  </a:txBody>
                  <a:tcPr/>
                </a:tc>
                <a:tc>
                  <a:txBody>
                    <a:bodyPr/>
                    <a:lstStyle/>
                    <a:p>
                      <a:r>
                        <a:rPr lang="es-ES_tradnl" dirty="0" smtClean="0"/>
                        <a:t>Java Web </a:t>
                      </a:r>
                      <a:r>
                        <a:rPr lang="es-ES_tradnl" dirty="0" err="1" smtClean="0"/>
                        <a:t>Start</a:t>
                      </a:r>
                      <a:endParaRPr lang="es-ES" dirty="0"/>
                    </a:p>
                  </a:txBody>
                  <a:tcPr/>
                </a:tc>
                <a:tc>
                  <a:txBody>
                    <a:bodyPr/>
                    <a:lstStyle/>
                    <a:p>
                      <a:r>
                        <a:rPr lang="es-ES_tradnl" dirty="0" smtClean="0"/>
                        <a:t>2723</a:t>
                      </a:r>
                      <a:endParaRPr lang="es-ES" dirty="0"/>
                    </a:p>
                  </a:txBody>
                  <a:tcPr/>
                </a:tc>
              </a:tr>
              <a:tr h="400828">
                <a:tc>
                  <a:txBody>
                    <a:bodyPr/>
                    <a:lstStyle/>
                    <a:p>
                      <a:r>
                        <a:rPr lang="es-ES_tradnl" dirty="0" smtClean="0"/>
                        <a:t>2004</a:t>
                      </a:r>
                      <a:endParaRPr lang="es-ES" dirty="0"/>
                    </a:p>
                  </a:txBody>
                  <a:tcPr/>
                </a:tc>
                <a:tc>
                  <a:txBody>
                    <a:bodyPr/>
                    <a:lstStyle/>
                    <a:p>
                      <a:r>
                        <a:rPr lang="es-ES_tradnl" dirty="0" smtClean="0"/>
                        <a:t>5</a:t>
                      </a:r>
                      <a:endParaRPr lang="es-ES" dirty="0"/>
                    </a:p>
                  </a:txBody>
                  <a:tcPr/>
                </a:tc>
                <a:tc>
                  <a:txBody>
                    <a:bodyPr/>
                    <a:lstStyle/>
                    <a:p>
                      <a:r>
                        <a:rPr lang="es-ES_tradnl" dirty="0" err="1" smtClean="0"/>
                        <a:t>Generics</a:t>
                      </a:r>
                      <a:r>
                        <a:rPr lang="es-ES_tradnl" dirty="0" smtClean="0"/>
                        <a:t>, </a:t>
                      </a:r>
                      <a:r>
                        <a:rPr lang="es-ES_tradnl" dirty="0" err="1" smtClean="0"/>
                        <a:t>enums</a:t>
                      </a:r>
                      <a:r>
                        <a:rPr lang="es-ES_tradnl" dirty="0" smtClean="0"/>
                        <a:t>, envoltorios,</a:t>
                      </a:r>
                      <a:r>
                        <a:rPr lang="es-ES_tradnl" baseline="0" dirty="0" smtClean="0"/>
                        <a:t> </a:t>
                      </a:r>
                      <a:r>
                        <a:rPr lang="es-ES_tradnl" baseline="0" dirty="0" err="1" smtClean="0"/>
                        <a:t>for</a:t>
                      </a:r>
                      <a:r>
                        <a:rPr lang="es-ES_tradnl" baseline="0" dirty="0" smtClean="0"/>
                        <a:t> </a:t>
                      </a:r>
                      <a:r>
                        <a:rPr lang="es-ES_tradnl" baseline="0" dirty="0" err="1" smtClean="0"/>
                        <a:t>each</a:t>
                      </a:r>
                      <a:r>
                        <a:rPr lang="es-ES_tradnl" baseline="0" dirty="0" smtClean="0"/>
                        <a:t>.</a:t>
                      </a:r>
                      <a:endParaRPr lang="es-ES" dirty="0"/>
                    </a:p>
                  </a:txBody>
                  <a:tcPr/>
                </a:tc>
                <a:tc>
                  <a:txBody>
                    <a:bodyPr/>
                    <a:lstStyle/>
                    <a:p>
                      <a:r>
                        <a:rPr lang="es-ES_tradnl" dirty="0" smtClean="0"/>
                        <a:t>3279</a:t>
                      </a:r>
                      <a:endParaRPr lang="es-ES" dirty="0"/>
                    </a:p>
                  </a:txBody>
                  <a:tcPr/>
                </a:tc>
              </a:tr>
              <a:tr h="400828">
                <a:tc>
                  <a:txBody>
                    <a:bodyPr/>
                    <a:lstStyle/>
                    <a:p>
                      <a:r>
                        <a:rPr lang="es-ES_tradnl" dirty="0" smtClean="0"/>
                        <a:t>2006</a:t>
                      </a:r>
                      <a:endParaRPr lang="es-ES" dirty="0"/>
                    </a:p>
                  </a:txBody>
                  <a:tcPr/>
                </a:tc>
                <a:tc>
                  <a:txBody>
                    <a:bodyPr/>
                    <a:lstStyle/>
                    <a:p>
                      <a:r>
                        <a:rPr lang="es-ES_tradnl" dirty="0" smtClean="0"/>
                        <a:t>6</a:t>
                      </a:r>
                      <a:endParaRPr lang="es-ES" dirty="0"/>
                    </a:p>
                  </a:txBody>
                  <a:tcPr/>
                </a:tc>
                <a:tc>
                  <a:txBody>
                    <a:bodyPr/>
                    <a:lstStyle/>
                    <a:p>
                      <a:r>
                        <a:rPr lang="es-ES_tradnl" dirty="0" smtClean="0"/>
                        <a:t>Compatibilidad con PHP, </a:t>
                      </a:r>
                      <a:r>
                        <a:rPr lang="es-ES_tradnl" dirty="0" err="1" smtClean="0"/>
                        <a:t>Ruby</a:t>
                      </a:r>
                      <a:r>
                        <a:rPr lang="es-ES_tradnl" dirty="0" smtClean="0"/>
                        <a:t>, </a:t>
                      </a:r>
                      <a:r>
                        <a:rPr lang="es-ES_tradnl" dirty="0" err="1" smtClean="0"/>
                        <a:t>Python</a:t>
                      </a:r>
                      <a:r>
                        <a:rPr lang="es-ES_tradnl" baseline="0" dirty="0" smtClean="0"/>
                        <a:t>, </a:t>
                      </a:r>
                      <a:r>
                        <a:rPr lang="es-ES_tradnl" baseline="0" dirty="0" err="1" smtClean="0"/>
                        <a:t>JavaScript</a:t>
                      </a:r>
                      <a:endParaRPr lang="es-ES" dirty="0"/>
                    </a:p>
                  </a:txBody>
                  <a:tcPr/>
                </a:tc>
                <a:tc>
                  <a:txBody>
                    <a:bodyPr/>
                    <a:lstStyle/>
                    <a:p>
                      <a:r>
                        <a:rPr lang="es-ES_tradnl" dirty="0" smtClean="0"/>
                        <a:t>3777</a:t>
                      </a:r>
                      <a:endParaRPr lang="es-ES" dirty="0"/>
                    </a:p>
                  </a:txBody>
                  <a:tcPr/>
                </a:tc>
              </a:tr>
              <a:tr h="988343">
                <a:tc>
                  <a:txBody>
                    <a:bodyPr/>
                    <a:lstStyle/>
                    <a:p>
                      <a:r>
                        <a:rPr lang="es-ES_tradnl" dirty="0" smtClean="0"/>
                        <a:t>2011</a:t>
                      </a:r>
                      <a:endParaRPr lang="es-ES" dirty="0"/>
                    </a:p>
                  </a:txBody>
                  <a:tcPr/>
                </a:tc>
                <a:tc>
                  <a:txBody>
                    <a:bodyPr/>
                    <a:lstStyle/>
                    <a:p>
                      <a:r>
                        <a:rPr lang="es-ES_tradnl" dirty="0" smtClean="0"/>
                        <a:t>7</a:t>
                      </a:r>
                      <a:endParaRPr lang="es-ES" dirty="0"/>
                    </a:p>
                  </a:txBody>
                  <a:tcPr/>
                </a:tc>
                <a:tc>
                  <a:txBody>
                    <a:bodyPr/>
                    <a:lstStyle/>
                    <a:p>
                      <a:r>
                        <a:rPr lang="es-ES_tradnl" dirty="0" err="1" smtClean="0"/>
                        <a:t>Strings</a:t>
                      </a:r>
                      <a:r>
                        <a:rPr lang="es-ES_tradnl" dirty="0" smtClean="0"/>
                        <a:t> en </a:t>
                      </a:r>
                      <a:r>
                        <a:rPr lang="es-ES_tradnl" dirty="0" err="1" smtClean="0"/>
                        <a:t>switch</a:t>
                      </a:r>
                      <a:r>
                        <a:rPr lang="es-ES_tradnl" dirty="0" smtClean="0"/>
                        <a:t>, guiones</a:t>
                      </a:r>
                      <a:r>
                        <a:rPr lang="es-ES_tradnl" baseline="0" dirty="0" smtClean="0"/>
                        <a:t> bajos en números, literales binarios, cierre automático de elementos de E/S, mejora del recolector de basura.</a:t>
                      </a:r>
                      <a:endParaRPr lang="es-ES" dirty="0"/>
                    </a:p>
                  </a:txBody>
                  <a:tcPr/>
                </a:tc>
                <a:tc>
                  <a:txBody>
                    <a:bodyPr/>
                    <a:lstStyle/>
                    <a:p>
                      <a:r>
                        <a:rPr lang="es-ES_tradnl" dirty="0" smtClean="0"/>
                        <a:t>&gt;4000</a:t>
                      </a:r>
                      <a:endParaRPr lang="es-ES" dirty="0"/>
                    </a:p>
                  </a:txBody>
                  <a:tcPr/>
                </a:tc>
              </a:tr>
              <a:tr h="691840">
                <a:tc>
                  <a:txBody>
                    <a:bodyPr/>
                    <a:lstStyle/>
                    <a:p>
                      <a:r>
                        <a:rPr lang="es-ES_tradnl" dirty="0" smtClean="0"/>
                        <a:t>2014</a:t>
                      </a:r>
                      <a:endParaRPr lang="es-ES" dirty="0"/>
                    </a:p>
                  </a:txBody>
                  <a:tcPr/>
                </a:tc>
                <a:tc>
                  <a:txBody>
                    <a:bodyPr/>
                    <a:lstStyle/>
                    <a:p>
                      <a:r>
                        <a:rPr lang="es-ES_tradnl" dirty="0" smtClean="0"/>
                        <a:t>8</a:t>
                      </a:r>
                      <a:endParaRPr lang="es-ES" dirty="0"/>
                    </a:p>
                  </a:txBody>
                  <a:tcPr/>
                </a:tc>
                <a:tc>
                  <a:txBody>
                    <a:bodyPr/>
                    <a:lstStyle/>
                    <a:p>
                      <a:r>
                        <a:rPr lang="es-ES_tradnl" dirty="0" smtClean="0"/>
                        <a:t>Soporte para orden superior, métodos default en Interfaces,</a:t>
                      </a:r>
                      <a:r>
                        <a:rPr lang="es-ES_tradnl" baseline="0" dirty="0" smtClean="0"/>
                        <a:t> </a:t>
                      </a:r>
                      <a:r>
                        <a:rPr lang="es-ES_tradnl" dirty="0" smtClean="0"/>
                        <a:t>API mejorada de Fecha y Hora. </a:t>
                      </a:r>
                      <a:endParaRPr lang="es-ES" dirty="0"/>
                    </a:p>
                  </a:txBody>
                  <a:tcPr/>
                </a:tc>
                <a:tc>
                  <a:txBody>
                    <a:bodyPr/>
                    <a:lstStyle/>
                    <a:p>
                      <a:r>
                        <a:rPr lang="es-ES_tradnl" dirty="0" smtClean="0"/>
                        <a:t>Casi 6000</a:t>
                      </a:r>
                      <a:endParaRPr lang="es-E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s-ES" smtClean="0"/>
              <a:t>Características del Java</a:t>
            </a:r>
          </a:p>
        </p:txBody>
      </p:sp>
      <p:sp>
        <p:nvSpPr>
          <p:cNvPr id="147459" name="Rectangle 3"/>
          <p:cNvSpPr>
            <a:spLocks noGrp="1" noChangeArrowheads="1"/>
          </p:cNvSpPr>
          <p:nvPr>
            <p:ph type="body" idx="1"/>
          </p:nvPr>
        </p:nvSpPr>
        <p:spPr>
          <a:xfrm>
            <a:off x="949325" y="1628775"/>
            <a:ext cx="7661275" cy="4824413"/>
          </a:xfrm>
        </p:spPr>
        <p:txBody>
          <a:bodyPr/>
          <a:lstStyle/>
          <a:p>
            <a:pPr eaLnBrk="1" hangingPunct="1">
              <a:lnSpc>
                <a:spcPct val="80000"/>
              </a:lnSpc>
              <a:defRPr/>
            </a:pPr>
            <a:r>
              <a:rPr lang="es-ES_tradnl" sz="2800" i="1" dirty="0" err="1" smtClean="0">
                <a:solidFill>
                  <a:srgbClr val="0066CC"/>
                </a:solidFill>
                <a:effectLst>
                  <a:outerShdw blurRad="38100" dist="38100" dir="2700000" algn="tl">
                    <a:srgbClr val="C0C0C0"/>
                  </a:outerShdw>
                </a:effectLst>
              </a:rPr>
              <a:t>IDE’s</a:t>
            </a:r>
            <a:r>
              <a:rPr lang="es-ES_tradnl" sz="2800" i="1" dirty="0" smtClean="0">
                <a:solidFill>
                  <a:srgbClr val="0066CC"/>
                </a:solidFill>
                <a:effectLst>
                  <a:outerShdw blurRad="38100" dist="38100" dir="2700000" algn="tl">
                    <a:srgbClr val="C0C0C0"/>
                  </a:outerShdw>
                </a:effectLst>
              </a:rPr>
              <a:t> (</a:t>
            </a:r>
            <a:r>
              <a:rPr lang="es-ES_tradnl" sz="2800" i="1" dirty="0" err="1" smtClean="0">
                <a:solidFill>
                  <a:srgbClr val="0066CC"/>
                </a:solidFill>
                <a:effectLst>
                  <a:outerShdw blurRad="38100" dist="38100" dir="2700000" algn="tl">
                    <a:srgbClr val="C0C0C0"/>
                  </a:outerShdw>
                </a:effectLst>
              </a:rPr>
              <a:t>Integrated</a:t>
            </a:r>
            <a:r>
              <a:rPr lang="es-ES_tradnl" sz="2800" i="1" dirty="0" smtClean="0">
                <a:solidFill>
                  <a:srgbClr val="0066CC"/>
                </a:solidFill>
                <a:effectLst>
                  <a:outerShdw blurRad="38100" dist="38100" dir="2700000" algn="tl">
                    <a:srgbClr val="C0C0C0"/>
                  </a:outerShdw>
                </a:effectLst>
              </a:rPr>
              <a:t> </a:t>
            </a:r>
            <a:r>
              <a:rPr lang="es-ES_tradnl" sz="2800" i="1" dirty="0" err="1" smtClean="0">
                <a:solidFill>
                  <a:srgbClr val="0066CC"/>
                </a:solidFill>
                <a:effectLst>
                  <a:outerShdw blurRad="38100" dist="38100" dir="2700000" algn="tl">
                    <a:srgbClr val="C0C0C0"/>
                  </a:outerShdw>
                </a:effectLst>
              </a:rPr>
              <a:t>Development</a:t>
            </a:r>
            <a:r>
              <a:rPr lang="es-ES_tradnl" sz="2800" i="1" dirty="0" smtClean="0">
                <a:solidFill>
                  <a:srgbClr val="0066CC"/>
                </a:solidFill>
                <a:effectLst>
                  <a:outerShdw blurRad="38100" dist="38100" dir="2700000" algn="tl">
                    <a:srgbClr val="C0C0C0"/>
                  </a:outerShdw>
                </a:effectLst>
              </a:rPr>
              <a:t> </a:t>
            </a:r>
            <a:r>
              <a:rPr lang="es-ES_tradnl" sz="2800" i="1" dirty="0" err="1" smtClean="0">
                <a:solidFill>
                  <a:srgbClr val="0066CC"/>
                </a:solidFill>
                <a:effectLst>
                  <a:outerShdw blurRad="38100" dist="38100" dir="2700000" algn="tl">
                    <a:srgbClr val="C0C0C0"/>
                  </a:outerShdw>
                </a:effectLst>
              </a:rPr>
              <a:t>Environment</a:t>
            </a:r>
            <a:r>
              <a:rPr lang="es-ES_tradnl" sz="2800" i="1" dirty="0" smtClean="0">
                <a:solidFill>
                  <a:srgbClr val="0066CC"/>
                </a:solidFill>
                <a:effectLst>
                  <a:outerShdw blurRad="38100" dist="38100" dir="2700000" algn="tl">
                    <a:srgbClr val="C0C0C0"/>
                  </a:outerShdw>
                </a:effectLst>
              </a:rPr>
              <a:t>) </a:t>
            </a:r>
          </a:p>
          <a:p>
            <a:pPr eaLnBrk="1" hangingPunct="1">
              <a:lnSpc>
                <a:spcPct val="80000"/>
              </a:lnSpc>
              <a:buFont typeface="Wingdings" pitchFamily="2" charset="2"/>
              <a:buNone/>
              <a:defRPr/>
            </a:pPr>
            <a:endParaRPr lang="es-ES_tradnl" sz="2800" i="1" dirty="0" smtClean="0">
              <a:solidFill>
                <a:srgbClr val="0066CC"/>
              </a:solidFill>
              <a:effectLst>
                <a:outerShdw blurRad="38100" dist="38100" dir="2700000" algn="tl">
                  <a:srgbClr val="C0C0C0"/>
                </a:outerShdw>
              </a:effectLst>
            </a:endParaRPr>
          </a:p>
          <a:p>
            <a:pPr lvl="1" eaLnBrk="1" hangingPunct="1">
              <a:lnSpc>
                <a:spcPct val="80000"/>
              </a:lnSpc>
              <a:defRPr/>
            </a:pPr>
            <a:r>
              <a:rPr lang="es-ES" sz="2400" dirty="0" err="1" smtClean="0"/>
              <a:t>BlueJ</a:t>
            </a:r>
            <a:r>
              <a:rPr lang="es-ES" sz="2400" dirty="0" smtClean="0"/>
              <a:t>: </a:t>
            </a:r>
            <a:r>
              <a:rPr lang="es-ES" sz="2400" i="1" dirty="0" smtClean="0">
                <a:hlinkClick r:id="rId3"/>
              </a:rPr>
              <a:t>www.bluej.org</a:t>
            </a:r>
            <a:endParaRPr lang="es-ES" sz="2400" i="1" dirty="0" smtClean="0"/>
          </a:p>
          <a:p>
            <a:pPr lvl="1" eaLnBrk="1" hangingPunct="1">
              <a:lnSpc>
                <a:spcPct val="80000"/>
              </a:lnSpc>
              <a:defRPr/>
            </a:pPr>
            <a:endParaRPr lang="es-ES" sz="2400" dirty="0" smtClean="0"/>
          </a:p>
          <a:p>
            <a:pPr lvl="1" eaLnBrk="1" hangingPunct="1">
              <a:lnSpc>
                <a:spcPct val="80000"/>
              </a:lnSpc>
              <a:defRPr/>
            </a:pPr>
            <a:r>
              <a:rPr lang="es-ES" sz="2400" dirty="0" err="1" smtClean="0"/>
              <a:t>NetBeans</a:t>
            </a:r>
            <a:r>
              <a:rPr lang="es-ES" sz="2400" dirty="0" smtClean="0"/>
              <a:t> (Oracle): </a:t>
            </a:r>
            <a:r>
              <a:rPr lang="es-ES" sz="2400" i="1" dirty="0" smtClean="0">
                <a:hlinkClick r:id="rId4"/>
              </a:rPr>
              <a:t>www.netbeans.org</a:t>
            </a:r>
            <a:endParaRPr lang="es-ES" sz="2400" i="1" dirty="0" smtClean="0"/>
          </a:p>
          <a:p>
            <a:pPr lvl="1" eaLnBrk="1" hangingPunct="1">
              <a:lnSpc>
                <a:spcPct val="80000"/>
              </a:lnSpc>
              <a:defRPr/>
            </a:pPr>
            <a:r>
              <a:rPr lang="es-ES" sz="2400" dirty="0" smtClean="0"/>
              <a:t>Eclipse: </a:t>
            </a:r>
            <a:r>
              <a:rPr lang="es-ES" sz="2400" i="1" dirty="0" smtClean="0">
                <a:hlinkClick r:id="rId5"/>
              </a:rPr>
              <a:t>www.eclipse.org</a:t>
            </a:r>
            <a:endParaRPr lang="es-ES" sz="2400" i="1" dirty="0" smtClean="0"/>
          </a:p>
          <a:p>
            <a:pPr lvl="1" eaLnBrk="1" hangingPunct="1">
              <a:lnSpc>
                <a:spcPct val="80000"/>
              </a:lnSpc>
              <a:defRPr/>
            </a:pPr>
            <a:endParaRPr lang="es-ES" sz="2400" i="1" dirty="0" smtClean="0"/>
          </a:p>
          <a:p>
            <a:pPr lvl="1" eaLnBrk="1" hangingPunct="1">
              <a:lnSpc>
                <a:spcPct val="80000"/>
              </a:lnSpc>
              <a:defRPr/>
            </a:pPr>
            <a:r>
              <a:rPr lang="es-ES" sz="2400" dirty="0" err="1" smtClean="0"/>
              <a:t>JDeveloper</a:t>
            </a:r>
            <a:r>
              <a:rPr lang="es-ES" sz="2400" dirty="0" smtClean="0"/>
              <a:t> (Oracle): </a:t>
            </a:r>
            <a:r>
              <a:rPr lang="es-ES" sz="2400" i="1" dirty="0" smtClean="0">
                <a:hlinkClick r:id="rId6"/>
              </a:rPr>
              <a:t>http://www.oracle.com/technetwork/developer-tools/jdev/overview/index.html</a:t>
            </a:r>
            <a:endParaRPr lang="es-ES" sz="2400" i="1" dirty="0" smtClean="0"/>
          </a:p>
          <a:p>
            <a:pPr lvl="1" eaLnBrk="1" hangingPunct="1">
              <a:lnSpc>
                <a:spcPct val="80000"/>
              </a:lnSpc>
              <a:defRPr/>
            </a:pPr>
            <a:r>
              <a:rPr lang="es-ES_tradnl" sz="2400" dirty="0" err="1" smtClean="0"/>
              <a:t>IntelliJ</a:t>
            </a:r>
            <a:r>
              <a:rPr lang="es-ES_tradnl" sz="2400" dirty="0" smtClean="0"/>
              <a:t> IDEA: </a:t>
            </a:r>
            <a:r>
              <a:rPr lang="es-ES_tradnl" sz="2400" i="1" dirty="0" smtClean="0">
                <a:hlinkClick r:id="rId7"/>
              </a:rPr>
              <a:t>http://www.jetbrains.com/idea/</a:t>
            </a:r>
            <a:endParaRPr lang="es-ES" sz="2400" i="1" dirty="0" smtClean="0"/>
          </a:p>
          <a:p>
            <a:pPr lvl="1" eaLnBrk="1" hangingPunct="1">
              <a:lnSpc>
                <a:spcPct val="80000"/>
              </a:lnSpc>
              <a:defRPr/>
            </a:pPr>
            <a:endParaRPr lang="es-ES" sz="2400" i="1" dirty="0" smtClean="0"/>
          </a:p>
          <a:p>
            <a:pPr lvl="1" eaLnBrk="1" hangingPunct="1">
              <a:lnSpc>
                <a:spcPct val="80000"/>
              </a:lnSpc>
              <a:buFont typeface="Wingdings" pitchFamily="2" charset="2"/>
              <a:buNone/>
              <a:defRPr/>
            </a:pPr>
            <a:r>
              <a:rPr lang="es-ES" sz="2400" dirty="0" smtClean="0"/>
              <a:t> </a:t>
            </a:r>
          </a:p>
          <a:p>
            <a:pPr lvl="1" eaLnBrk="1" hangingPunct="1">
              <a:lnSpc>
                <a:spcPct val="80000"/>
              </a:lnSpc>
              <a:defRPr/>
            </a:pPr>
            <a:endParaRPr lang="es-ES" sz="2400" dirty="0" smtClean="0"/>
          </a:p>
          <a:p>
            <a:pPr lvl="2" eaLnBrk="1" hangingPunct="1">
              <a:lnSpc>
                <a:spcPct val="80000"/>
              </a:lnSpc>
              <a:buFont typeface="Wingdings" pitchFamily="2" charset="2"/>
              <a:buNone/>
              <a:defRPr/>
            </a:pPr>
            <a:endParaRPr lang="es-E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je">
  <a:themeElements>
    <a:clrScheme name="Ej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Ej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j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Ej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Ej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Ej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Ej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Ej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Ej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Ej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3363</TotalTime>
  <Words>728</Words>
  <Application>Microsoft Office PowerPoint</Application>
  <PresentationFormat>Presentación en pantalla (4:3)</PresentationFormat>
  <Paragraphs>112</Paragraphs>
  <Slides>8</Slides>
  <Notes>8</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Eje</vt:lpstr>
      <vt:lpstr>Características del Java</vt:lpstr>
      <vt:lpstr>Características del Java</vt:lpstr>
      <vt:lpstr>Características del Java</vt:lpstr>
      <vt:lpstr>Características del Java</vt:lpstr>
      <vt:lpstr>Características del Java</vt:lpstr>
      <vt:lpstr>Características del Java</vt:lpstr>
      <vt:lpstr>Características del Java</vt:lpstr>
      <vt:lpstr>Características del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Marcos López Sanz</dc:creator>
  <cp:lastModifiedBy>Carlos</cp:lastModifiedBy>
  <cp:revision>243</cp:revision>
  <dcterms:created xsi:type="dcterms:W3CDTF">2006-03-01T22:51:50Z</dcterms:created>
  <dcterms:modified xsi:type="dcterms:W3CDTF">2016-10-27T10:20:59Z</dcterms:modified>
</cp:coreProperties>
</file>