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71" r:id="rId13"/>
    <p:sldId id="269" r:id="rId14"/>
    <p:sldId id="270"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A8C"/>
    <a:srgbClr val="4B91D1"/>
    <a:srgbClr val="B412D4"/>
    <a:srgbClr val="CB23ED"/>
    <a:srgbClr val="D44AF0"/>
    <a:srgbClr val="A410C2"/>
    <a:srgbClr val="E89F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96" y="-6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2006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391998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182915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173273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403029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71732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336899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4314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84826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303362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5197CD-B4FD-424B-AE7B-75CBDAF8AC01}" type="datetimeFigureOut">
              <a:rPr lang="es-ES" smtClean="0"/>
              <a:pPr/>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169203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35000">
              <a:schemeClr val="accent2">
                <a:lumMod val="0"/>
                <a:lumOff val="100000"/>
              </a:schemeClr>
            </a:gs>
            <a:gs pos="100000">
              <a:schemeClr val="accent1"/>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197CD-B4FD-424B-AE7B-75CBDAF8AC01}" type="datetimeFigureOut">
              <a:rPr lang="es-ES" smtClean="0"/>
              <a:pPr/>
              <a:t>11/06/2018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E2BA9-E560-4878-81B5-EA0DA2E4455C}" type="slidenum">
              <a:rPr lang="es-ES" smtClean="0"/>
              <a:pPr/>
              <a:t>‹Nº›</a:t>
            </a:fld>
            <a:endParaRPr lang="es-ES"/>
          </a:p>
        </p:txBody>
      </p:sp>
    </p:spTree>
    <p:extLst>
      <p:ext uri="{BB962C8B-B14F-4D97-AF65-F5344CB8AC3E}">
        <p14:creationId xmlns:p14="http://schemas.microsoft.com/office/powerpoint/2010/main" xmlns="" val="2174444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java/" TargetMode="External"/><Relationship Id="rId2" Type="http://schemas.openxmlformats.org/officeDocument/2006/relationships/hyperlink" Target="https://es.stackoverflow.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909823" y="3602036"/>
            <a:ext cx="8542116" cy="2127431"/>
          </a:xfrm>
          <a:noFill/>
        </p:spPr>
        <p:txBody>
          <a:bodyPr>
            <a:normAutofit/>
          </a:bodyPr>
          <a:lstStyle/>
          <a:p>
            <a:r>
              <a:rPr lang="es-ES" sz="2800" b="1" dirty="0" smtClean="0">
                <a:solidFill>
                  <a:srgbClr val="245A8C"/>
                </a:solidFill>
                <a:latin typeface="Arial" panose="020B0604020202020204" pitchFamily="34" charset="0"/>
                <a:cs typeface="Arial" panose="020B0604020202020204" pitchFamily="34" charset="0"/>
              </a:rPr>
              <a:t>Universidad Rey Juan Carlos.</a:t>
            </a:r>
          </a:p>
          <a:p>
            <a:r>
              <a:rPr lang="es-ES" sz="2800" b="1" dirty="0" smtClean="0">
                <a:solidFill>
                  <a:srgbClr val="245A8C"/>
                </a:solidFill>
                <a:latin typeface="Arial" panose="020B0604020202020204" pitchFamily="34" charset="0"/>
                <a:cs typeface="Arial" panose="020B0604020202020204" pitchFamily="34" charset="0"/>
              </a:rPr>
              <a:t>Doble Grado en Ingeniería Informática e Ingeniería del Software.</a:t>
            </a:r>
          </a:p>
          <a:p>
            <a:r>
              <a:rPr lang="es-ES" sz="2800" b="1" dirty="0" smtClean="0">
                <a:solidFill>
                  <a:srgbClr val="245A8C"/>
                </a:solidFill>
                <a:latin typeface="Arial" panose="020B0604020202020204" pitchFamily="34" charset="0"/>
                <a:cs typeface="Arial" panose="020B0604020202020204" pitchFamily="34" charset="0"/>
              </a:rPr>
              <a:t>Práctica realizada por Marina Fernández Suárez.</a:t>
            </a:r>
            <a:endParaRPr lang="es-ES" sz="2800" b="1" dirty="0">
              <a:solidFill>
                <a:srgbClr val="245A8C"/>
              </a:solidFill>
              <a:latin typeface="Arial" panose="020B0604020202020204" pitchFamily="34" charset="0"/>
              <a:cs typeface="Arial" panose="020B0604020202020204" pitchFamily="34" charset="0"/>
            </a:endParaRPr>
          </a:p>
        </p:txBody>
      </p:sp>
      <p:sp>
        <p:nvSpPr>
          <p:cNvPr id="4" name="Rectángulo 3"/>
          <p:cNvSpPr/>
          <p:nvPr/>
        </p:nvSpPr>
        <p:spPr>
          <a:xfrm>
            <a:off x="1675870" y="860742"/>
            <a:ext cx="9030712" cy="2308324"/>
          </a:xfrm>
          <a:prstGeom prst="rect">
            <a:avLst/>
          </a:prstGeom>
          <a:noFill/>
          <a:effectLst>
            <a:outerShdw blurRad="50800" dist="50800" dir="5400000" algn="ctr" rotWithShape="0">
              <a:schemeClr val="accent1">
                <a:lumMod val="75000"/>
              </a:schemeClr>
            </a:outerShdw>
          </a:effectLst>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7200" b="1" cap="none" spc="0" dirty="0" smtClean="0">
                <a:ln/>
                <a:solidFill>
                  <a:srgbClr val="4B91D1"/>
                </a:solidFill>
                <a:latin typeface="Arial" panose="020B0604020202020204" pitchFamily="34" charset="0"/>
                <a:cs typeface="Arial" panose="020B0604020202020204" pitchFamily="34" charset="0"/>
              </a:rPr>
              <a:t>Programación Orientada a Objetos</a:t>
            </a:r>
            <a:endParaRPr lang="es-ES" sz="7200" b="1" cap="none" spc="0" dirty="0">
              <a:ln/>
              <a:solidFill>
                <a:srgbClr val="4B91D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3532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Ejemplo de ejecución:</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825625"/>
            <a:ext cx="10515600" cy="531985"/>
          </a:xfrm>
        </p:spPr>
        <p:txBody>
          <a:bodyPr/>
          <a:lstStyle/>
          <a:p>
            <a:pPr algn="just"/>
            <a:r>
              <a:rPr lang="es-ES" dirty="0" smtClean="0">
                <a:latin typeface="Arial" panose="020B0604020202020204" pitchFamily="34" charset="0"/>
                <a:cs typeface="Arial" panose="020B0604020202020204" pitchFamily="34" charset="0"/>
              </a:rPr>
              <a:t>A continuación se muestran algunas imágenes de la ejecución:</a:t>
            </a:r>
            <a:endParaRPr lang="es-ES"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4303260" y="2371539"/>
            <a:ext cx="3324225" cy="40862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7923069" y="2681906"/>
            <a:ext cx="3162300" cy="2847975"/>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1225818" y="2573976"/>
            <a:ext cx="2828925" cy="3657600"/>
          </a:xfrm>
          <a:prstGeom prst="rect">
            <a:avLst/>
          </a:prstGeom>
          <a:noFill/>
          <a:ln w="9525">
            <a:noFill/>
            <a:miter lim="800000"/>
            <a:headEnd/>
            <a:tailEnd/>
          </a:ln>
        </p:spPr>
      </p:pic>
    </p:spTree>
    <p:extLst>
      <p:ext uri="{BB962C8B-B14F-4D97-AF65-F5344CB8AC3E}">
        <p14:creationId xmlns:p14="http://schemas.microsoft.com/office/powerpoint/2010/main" xmlns="" val="282831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47428" y="268867"/>
            <a:ext cx="3386316" cy="811788"/>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81817" y="1141516"/>
            <a:ext cx="3295650" cy="53721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167807" y="501857"/>
            <a:ext cx="3378198" cy="958808"/>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022953" y="4047937"/>
            <a:ext cx="3471028" cy="915949"/>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4655125" y="1754209"/>
            <a:ext cx="1603169" cy="2226678"/>
          </a:xfrm>
          <a:prstGeom prst="rect">
            <a:avLst/>
          </a:prstGeom>
          <a:noFill/>
          <a:ln w="9525">
            <a:noFill/>
            <a:miter lim="800000"/>
            <a:headEnd/>
            <a:tailEnd/>
          </a:ln>
        </p:spPr>
      </p:pic>
      <p:pic>
        <p:nvPicPr>
          <p:cNvPr id="2055" name="Picture 7"/>
          <p:cNvPicPr>
            <a:picLocks noChangeAspect="1" noChangeArrowheads="1"/>
          </p:cNvPicPr>
          <p:nvPr/>
        </p:nvPicPr>
        <p:blipFill>
          <a:blip r:embed="rId7" cstate="print"/>
          <a:srcRect/>
          <a:stretch>
            <a:fillRect/>
          </a:stretch>
        </p:blipFill>
        <p:spPr bwMode="auto">
          <a:xfrm>
            <a:off x="3907696" y="5151663"/>
            <a:ext cx="3768533" cy="1142259"/>
          </a:xfrm>
          <a:prstGeom prst="rect">
            <a:avLst/>
          </a:prstGeom>
          <a:noFill/>
          <a:ln w="9525">
            <a:noFill/>
            <a:miter lim="800000"/>
            <a:headEnd/>
            <a:tailEnd/>
          </a:ln>
        </p:spPr>
      </p:pic>
      <p:pic>
        <p:nvPicPr>
          <p:cNvPr id="10" name="Picture 8"/>
          <p:cNvPicPr>
            <a:picLocks noChangeAspect="1" noChangeArrowheads="1"/>
          </p:cNvPicPr>
          <p:nvPr/>
        </p:nvPicPr>
        <p:blipFill>
          <a:blip r:embed="rId8" cstate="print"/>
          <a:srcRect/>
          <a:stretch>
            <a:fillRect/>
          </a:stretch>
        </p:blipFill>
        <p:spPr bwMode="auto">
          <a:xfrm>
            <a:off x="7715003" y="867269"/>
            <a:ext cx="3691184" cy="962945"/>
          </a:xfrm>
          <a:prstGeom prst="rect">
            <a:avLst/>
          </a:prstGeom>
          <a:noFill/>
          <a:ln w="9525">
            <a:noFill/>
            <a:miter lim="800000"/>
            <a:headEnd/>
            <a:tailEnd/>
          </a:ln>
        </p:spPr>
      </p:pic>
      <p:pic>
        <p:nvPicPr>
          <p:cNvPr id="11" name="Picture 9"/>
          <p:cNvPicPr>
            <a:picLocks noChangeAspect="1" noChangeArrowheads="1"/>
          </p:cNvPicPr>
          <p:nvPr/>
        </p:nvPicPr>
        <p:blipFill>
          <a:blip r:embed="rId9" cstate="print"/>
          <a:srcRect/>
          <a:stretch>
            <a:fillRect/>
          </a:stretch>
        </p:blipFill>
        <p:spPr bwMode="auto">
          <a:xfrm>
            <a:off x="8112952" y="1988498"/>
            <a:ext cx="3018742" cy="2559752"/>
          </a:xfrm>
          <a:prstGeom prst="rect">
            <a:avLst/>
          </a:prstGeom>
          <a:noFill/>
          <a:ln w="9525">
            <a:noFill/>
            <a:miter lim="800000"/>
            <a:headEnd/>
            <a:tailEnd/>
          </a:ln>
        </p:spPr>
      </p:pic>
      <p:pic>
        <p:nvPicPr>
          <p:cNvPr id="2058" name="Picture 10"/>
          <p:cNvPicPr>
            <a:picLocks noChangeAspect="1" noChangeArrowheads="1"/>
          </p:cNvPicPr>
          <p:nvPr/>
        </p:nvPicPr>
        <p:blipFill>
          <a:blip r:embed="rId10" cstate="print"/>
          <a:srcRect/>
          <a:stretch>
            <a:fillRect/>
          </a:stretch>
        </p:blipFill>
        <p:spPr bwMode="auto">
          <a:xfrm>
            <a:off x="8003474" y="5142015"/>
            <a:ext cx="3204771" cy="632052"/>
          </a:xfrm>
          <a:prstGeom prst="rect">
            <a:avLst/>
          </a:prstGeom>
          <a:noFill/>
          <a:ln w="9525">
            <a:noFill/>
            <a:miter lim="800000"/>
            <a:headEnd/>
            <a:tailEnd/>
          </a:ln>
        </p:spPr>
      </p:pic>
    </p:spTree>
    <p:extLst>
      <p:ext uri="{BB962C8B-B14F-4D97-AF65-F5344CB8AC3E}">
        <p14:creationId xmlns:p14="http://schemas.microsoft.com/office/powerpoint/2010/main" xmlns="" val="87494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u="sng" dirty="0" smtClean="0">
                <a:solidFill>
                  <a:schemeClr val="accent1">
                    <a:lumMod val="75000"/>
                  </a:schemeClr>
                </a:solidFill>
                <a:latin typeface="Arial" panose="020B0604020202020204" pitchFamily="34" charset="0"/>
                <a:cs typeface="Arial" panose="020B0604020202020204" pitchFamily="34" charset="0"/>
              </a:rPr>
              <a:t>Prueba con </a:t>
            </a:r>
            <a:r>
              <a:rPr lang="es-ES" b="1" u="sng" dirty="0" err="1">
                <a:solidFill>
                  <a:schemeClr val="accent1">
                    <a:lumMod val="75000"/>
                  </a:schemeClr>
                </a:solidFill>
                <a:latin typeface="Arial" panose="020B0604020202020204" pitchFamily="34" charset="0"/>
                <a:cs typeface="Arial" panose="020B0604020202020204" pitchFamily="34" charset="0"/>
              </a:rPr>
              <a:t>IntelliJ</a:t>
            </a:r>
            <a:r>
              <a:rPr lang="es-ES" b="1" u="sng" dirty="0">
                <a:solidFill>
                  <a:schemeClr val="accent1">
                    <a:lumMod val="75000"/>
                  </a:schemeClr>
                </a:solidFill>
                <a:latin typeface="Arial" panose="020B0604020202020204" pitchFamily="34" charset="0"/>
                <a:cs typeface="Arial" panose="020B0604020202020204" pitchFamily="34" charset="0"/>
              </a:rPr>
              <a:t> </a:t>
            </a:r>
            <a:r>
              <a:rPr lang="es-ES" b="1" u="sng" dirty="0" smtClean="0">
                <a:solidFill>
                  <a:schemeClr val="accent1">
                    <a:lumMod val="75000"/>
                  </a:schemeClr>
                </a:solidFill>
                <a:latin typeface="Arial" panose="020B0604020202020204" pitchFamily="34" charset="0"/>
                <a:cs typeface="Arial" panose="020B0604020202020204" pitchFamily="34" charset="0"/>
              </a:rPr>
              <a:t>Idea:</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4" name="AutoShape 2" descr="blob:https://web.whatsapp.com/0f611ddb-c462-4155-b435-2b07691f8f04"/>
          <p:cNvSpPr>
            <a:spLocks noGrp="1" noChangeAspect="1" noChangeArrowheads="1"/>
          </p:cNvSpPr>
          <p:nvPr>
            <p:ph idx="1"/>
          </p:nvPr>
        </p:nvSpPr>
        <p:spPr bwMode="auto">
          <a:xfrm>
            <a:off x="838199" y="1531344"/>
            <a:ext cx="3548605" cy="464561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buNone/>
            </a:pPr>
            <a:r>
              <a:rPr lang="es-ES" dirty="0" smtClean="0">
                <a:latin typeface="Arial" panose="020B0604020202020204" pitchFamily="34" charset="0"/>
                <a:cs typeface="Arial" panose="020B0604020202020204" pitchFamily="34" charset="0"/>
              </a:rPr>
              <a:t>Tal y como se indica en la entrega, he realizado una prueba con InteliJ Idea.</a:t>
            </a:r>
          </a:p>
          <a:p>
            <a:pPr marL="0" indent="0" algn="just">
              <a:buNone/>
            </a:pPr>
            <a:r>
              <a:rPr lang="es-ES" dirty="0" smtClean="0">
                <a:latin typeface="Arial" panose="020B0604020202020204" pitchFamily="34" charset="0"/>
                <a:cs typeface="Arial" panose="020B0604020202020204" pitchFamily="34" charset="0"/>
              </a:rPr>
              <a:t>Ésta no ha presentado ningún problema, ya que ha funcionado correctamente.</a:t>
            </a:r>
            <a:endParaRPr lang="es-ES"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cstate="print"/>
          <a:stretch>
            <a:fillRect/>
          </a:stretch>
        </p:blipFill>
        <p:spPr>
          <a:xfrm>
            <a:off x="4606724" y="1531344"/>
            <a:ext cx="7104130" cy="4560984"/>
          </a:xfrm>
          <a:prstGeom prst="rect">
            <a:avLst/>
          </a:prstGeom>
        </p:spPr>
      </p:pic>
    </p:spTree>
    <p:extLst>
      <p:ext uri="{BB962C8B-B14F-4D97-AF65-F5344CB8AC3E}">
        <p14:creationId xmlns:p14="http://schemas.microsoft.com/office/powerpoint/2010/main" xmlns="" val="367632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Páginas consultadas:</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lgn="just">
              <a:buNone/>
            </a:pPr>
            <a:r>
              <a:rPr lang="es-ES" dirty="0" smtClean="0">
                <a:latin typeface="Arial" panose="020B0604020202020204" pitchFamily="34" charset="0"/>
                <a:cs typeface="Arial" panose="020B0604020202020204" pitchFamily="34" charset="0"/>
              </a:rPr>
              <a:t>A parte de los apuntes de clase, y apuntes facilitados por otros compañeros, he consultado algunas páginas para la realización de la práctica.</a:t>
            </a:r>
          </a:p>
          <a:p>
            <a:pPr marL="0" indent="0" algn="just">
              <a:buNone/>
            </a:pPr>
            <a:r>
              <a:rPr lang="es-ES" dirty="0" smtClean="0">
                <a:latin typeface="Arial" panose="020B0604020202020204" pitchFamily="34" charset="0"/>
                <a:cs typeface="Arial" panose="020B0604020202020204" pitchFamily="34" charset="0"/>
              </a:rPr>
              <a:t>Las páginas que más he consultado para buscar información sobre como realizar alguna acción, o cómo solventar algún problema son, principalmente, dos páginas:</a:t>
            </a:r>
          </a:p>
          <a:p>
            <a:pPr lvl="1" algn="just"/>
            <a:r>
              <a:rPr lang="es-ES" dirty="0" smtClean="0">
                <a:latin typeface="Arial" panose="020B0604020202020204" pitchFamily="34" charset="0"/>
                <a:cs typeface="Arial" panose="020B0604020202020204" pitchFamily="34" charset="0"/>
                <a:hlinkClick r:id="rId2"/>
              </a:rPr>
              <a:t>https://es.stackoverflow.com/</a:t>
            </a:r>
            <a:endParaRPr lang="es-ES" dirty="0" smtClean="0">
              <a:latin typeface="Arial" panose="020B0604020202020204" pitchFamily="34" charset="0"/>
              <a:cs typeface="Arial" panose="020B0604020202020204" pitchFamily="34" charset="0"/>
            </a:endParaRPr>
          </a:p>
          <a:p>
            <a:pPr lvl="1" algn="just"/>
            <a:r>
              <a:rPr lang="es-ES" dirty="0" smtClean="0">
                <a:latin typeface="Arial" panose="020B0604020202020204" pitchFamily="34" charset="0"/>
                <a:cs typeface="Arial" panose="020B0604020202020204" pitchFamily="34" charset="0"/>
                <a:hlinkClick r:id="rId3"/>
              </a:rPr>
              <a:t>https://docs.oracle.com/en/java/</a:t>
            </a:r>
            <a:endParaRPr lang="es-ES" dirty="0">
              <a:latin typeface="Arial" panose="020B0604020202020204" pitchFamily="34" charset="0"/>
              <a:cs typeface="Arial" panose="020B0604020202020204" pitchFamily="34" charset="0"/>
            </a:endParaRPr>
          </a:p>
          <a:p>
            <a:pPr marL="0" indent="0" algn="just">
              <a:buNone/>
            </a:pPr>
            <a:r>
              <a:rPr lang="es-ES" dirty="0" smtClean="0">
                <a:latin typeface="Arial" panose="020B0604020202020204" pitchFamily="34" charset="0"/>
                <a:cs typeface="Arial" panose="020B0604020202020204" pitchFamily="34" charset="0"/>
              </a:rPr>
              <a:t>La primera es un conocido foro de informática, y la segunda es la documentación oficial de Oracle.</a:t>
            </a:r>
          </a:p>
        </p:txBody>
      </p:sp>
    </p:spTree>
    <p:extLst>
      <p:ext uri="{BB962C8B-B14F-4D97-AF65-F5344CB8AC3E}">
        <p14:creationId xmlns:p14="http://schemas.microsoft.com/office/powerpoint/2010/main" xmlns="" val="233292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Conclusiones:</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lnSpcReduction="10000"/>
          </a:bodyPr>
          <a:lstStyle/>
          <a:p>
            <a:pPr algn="just"/>
            <a:r>
              <a:rPr lang="es-ES" dirty="0" smtClean="0">
                <a:latin typeface="Arial" panose="020B0604020202020204" pitchFamily="34" charset="0"/>
                <a:cs typeface="Arial" panose="020B0604020202020204" pitchFamily="34" charset="0"/>
              </a:rPr>
              <a:t>La práctica en sí no es compleja, una vez comprendidas las necesidades de la misma, la mayor complicación que presenta reside en ver como aplicar correctamente la programación Orientada a Objetos, y en cómo comunicarlos adecuadamente.</a:t>
            </a:r>
          </a:p>
          <a:p>
            <a:pPr algn="just"/>
            <a:r>
              <a:rPr lang="es-ES" dirty="0" smtClean="0">
                <a:latin typeface="Arial" panose="020B0604020202020204" pitchFamily="34" charset="0"/>
                <a:cs typeface="Arial" panose="020B0604020202020204" pitchFamily="34" charset="0"/>
              </a:rPr>
              <a:t>He desarrollado la práctica con el ide EclipseOxigen principalmente, pero también con el SublimeTest</a:t>
            </a:r>
            <a:r>
              <a:rPr lang="es-ES" dirty="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cuando no he podido tener acceso a mi ordenador personal, siendo mucho más fácil en este último tener errores de compilación tales como nombrar incorrectamente un método (erratas), u olvidar algún detalle (como los paréntesis al final de la inicialización de los ArrayList), o import.</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1433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34017"/>
          </a:xfrm>
        </p:spPr>
        <p:txBody>
          <a:bodyPr/>
          <a:lstStyle/>
          <a:p>
            <a:r>
              <a:rPr lang="es-ES" b="1" u="sng" dirty="0" smtClean="0">
                <a:solidFill>
                  <a:schemeClr val="accent1">
                    <a:lumMod val="75000"/>
                  </a:schemeClr>
                </a:solidFill>
                <a:latin typeface="Arial" panose="020B0604020202020204" pitchFamily="34" charset="0"/>
                <a:cs typeface="Arial" panose="020B0604020202020204" pitchFamily="34" charset="0"/>
              </a:rPr>
              <a:t>Índice:</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509311"/>
            <a:ext cx="10515600" cy="4667652"/>
          </a:xfrm>
        </p:spPr>
        <p:txBody>
          <a:bodyPr>
            <a:normAutofit lnSpcReduction="10000"/>
          </a:bodyPr>
          <a:lstStyle/>
          <a:p>
            <a:r>
              <a:rPr lang="es-ES" dirty="0" smtClean="0">
                <a:latin typeface="Arial" panose="020B0604020202020204" pitchFamily="34" charset="0"/>
                <a:cs typeface="Arial" panose="020B0604020202020204" pitchFamily="34" charset="0"/>
              </a:rPr>
              <a:t>Resumen de la práctica.</a:t>
            </a:r>
          </a:p>
          <a:p>
            <a:r>
              <a:rPr lang="es-ES" dirty="0" smtClean="0">
                <a:latin typeface="Arial" panose="020B0604020202020204" pitchFamily="34" charset="0"/>
                <a:cs typeface="Arial" panose="020B0604020202020204" pitchFamily="34" charset="0"/>
              </a:rPr>
              <a:t>Diagrama UML.</a:t>
            </a:r>
          </a:p>
          <a:p>
            <a:r>
              <a:rPr lang="es-ES" dirty="0" smtClean="0">
                <a:latin typeface="Arial" panose="020B0604020202020204" pitchFamily="34" charset="0"/>
                <a:cs typeface="Arial" panose="020B0604020202020204" pitchFamily="34" charset="0"/>
              </a:rPr>
              <a:t>Implementación.</a:t>
            </a:r>
          </a:p>
          <a:p>
            <a:r>
              <a:rPr lang="es-ES" dirty="0" smtClean="0">
                <a:latin typeface="Arial" panose="020B0604020202020204" pitchFamily="34" charset="0"/>
                <a:cs typeface="Arial" panose="020B0604020202020204" pitchFamily="34" charset="0"/>
              </a:rPr>
              <a:t>Descripción de problemas.</a:t>
            </a:r>
          </a:p>
          <a:p>
            <a:pPr lvl="1"/>
            <a:r>
              <a:rPr lang="es-ES" dirty="0" smtClean="0">
                <a:latin typeface="Arial" panose="020B0604020202020204" pitchFamily="34" charset="0"/>
                <a:cs typeface="Arial" panose="020B0604020202020204" pitchFamily="34" charset="0"/>
              </a:rPr>
              <a:t>Problemas de implementación.</a:t>
            </a:r>
          </a:p>
          <a:p>
            <a:pPr lvl="1"/>
            <a:r>
              <a:rPr lang="es-ES" dirty="0" smtClean="0">
                <a:latin typeface="Arial" panose="020B0604020202020204" pitchFamily="34" charset="0"/>
                <a:cs typeface="Arial" panose="020B0604020202020204" pitchFamily="34" charset="0"/>
              </a:rPr>
              <a:t>Problemas con el equipo.</a:t>
            </a:r>
          </a:p>
          <a:p>
            <a:r>
              <a:rPr lang="es-ES" dirty="0" smtClean="0">
                <a:latin typeface="Arial" panose="020B0604020202020204" pitchFamily="34" charset="0"/>
                <a:cs typeface="Arial" panose="020B0604020202020204" pitchFamily="34" charset="0"/>
              </a:rPr>
              <a:t>Ejemplo de ejecución.</a:t>
            </a:r>
          </a:p>
          <a:p>
            <a:r>
              <a:rPr lang="es-ES" dirty="0">
                <a:latin typeface="Arial" panose="020B0604020202020204" pitchFamily="34" charset="0"/>
                <a:cs typeface="Arial" panose="020B0604020202020204" pitchFamily="34" charset="0"/>
              </a:rPr>
              <a:t>Prueba con </a:t>
            </a:r>
            <a:r>
              <a:rPr lang="es-ES" dirty="0" err="1">
                <a:latin typeface="Arial" panose="020B0604020202020204" pitchFamily="34" charset="0"/>
                <a:cs typeface="Arial" panose="020B0604020202020204" pitchFamily="34" charset="0"/>
              </a:rPr>
              <a:t>IntelliJ</a:t>
            </a:r>
            <a:r>
              <a:rPr lang="es-ES" dirty="0">
                <a:latin typeface="Arial" panose="020B0604020202020204" pitchFamily="34" charset="0"/>
                <a:cs typeface="Arial" panose="020B0604020202020204" pitchFamily="34" charset="0"/>
              </a:rPr>
              <a:t> Idea:</a:t>
            </a:r>
            <a:endParaRPr lang="es-ES" dirty="0" smtClean="0">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Páginas consultadas.</a:t>
            </a:r>
          </a:p>
          <a:p>
            <a:r>
              <a:rPr lang="es-ES" dirty="0" smtClean="0">
                <a:latin typeface="Arial" panose="020B0604020202020204" pitchFamily="34" charset="0"/>
                <a:cs typeface="Arial" panose="020B0604020202020204" pitchFamily="34" charset="0"/>
              </a:rPr>
              <a:t>Conclusiones.</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2088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Resumen de la práctica:</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lgn="just">
              <a:buNone/>
            </a:pPr>
            <a:r>
              <a:rPr lang="es-ES" dirty="0" smtClean="0">
                <a:latin typeface="Arial" panose="020B0604020202020204" pitchFamily="34" charset="0"/>
                <a:cs typeface="Arial" panose="020B0604020202020204" pitchFamily="34" charset="0"/>
              </a:rPr>
              <a:t>La práctica consiste en el desarrollo de una aplicación básica en Java para la simulación del funcionamiento de un mercado de valores, donde están involucrados dos objetos principales, la bolsa de valores y el banco.</a:t>
            </a:r>
          </a:p>
          <a:p>
            <a:pPr marL="0" indent="0" algn="just">
              <a:buNone/>
            </a:pPr>
            <a:r>
              <a:rPr lang="es-ES" dirty="0" smtClean="0">
                <a:latin typeface="Arial" panose="020B0604020202020204" pitchFamily="34" charset="0"/>
                <a:cs typeface="Arial" panose="020B0604020202020204" pitchFamily="34" charset="0"/>
              </a:rPr>
              <a:t>Para ello se deben aplicar los conceptos aprendidos durante el desarrollo de la asignatura, tales como:</a:t>
            </a:r>
          </a:p>
          <a:p>
            <a:pPr algn="just"/>
            <a:r>
              <a:rPr lang="es-ES" dirty="0" smtClean="0">
                <a:latin typeface="Arial" panose="020B0604020202020204" pitchFamily="34" charset="0"/>
                <a:cs typeface="Arial" panose="020B0604020202020204" pitchFamily="34" charset="0"/>
              </a:rPr>
              <a:t>Herencia de clases.</a:t>
            </a:r>
          </a:p>
          <a:p>
            <a:pPr algn="just"/>
            <a:r>
              <a:rPr lang="es-ES" dirty="0" smtClean="0">
                <a:latin typeface="Arial" panose="020B0604020202020204" pitchFamily="34" charset="0"/>
                <a:cs typeface="Arial" panose="020B0604020202020204" pitchFamily="34" charset="0"/>
              </a:rPr>
              <a:t>Polimorfismo.</a:t>
            </a:r>
          </a:p>
          <a:p>
            <a:pPr algn="just"/>
            <a:r>
              <a:rPr lang="es-ES" dirty="0" smtClean="0">
                <a:latin typeface="Arial" panose="020B0604020202020204" pitchFamily="34" charset="0"/>
                <a:cs typeface="Arial" panose="020B0604020202020204" pitchFamily="34" charset="0"/>
              </a:rPr>
              <a:t>Programación basada en objetos.</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6788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Diagrama UML:</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825625"/>
            <a:ext cx="3328686" cy="2538031"/>
          </a:xfrm>
        </p:spPr>
        <p:txBody>
          <a:bodyPr/>
          <a:lstStyle/>
          <a:p>
            <a:pPr marL="0" indent="0" algn="just">
              <a:buNone/>
            </a:pPr>
            <a:r>
              <a:rPr lang="es-ES" dirty="0" smtClean="0">
                <a:latin typeface="Arial" panose="020B0604020202020204" pitchFamily="34" charset="0"/>
                <a:cs typeface="Arial" panose="020B0604020202020204" pitchFamily="34" charset="0"/>
              </a:rPr>
              <a:t>Para la realización de la práctica me he apoyado en el diagrama facilitado en el enunciado:</a:t>
            </a:r>
          </a:p>
          <a:p>
            <a:pPr marL="0" indent="0" algn="just">
              <a:buNone/>
            </a:pPr>
            <a:endParaRPr lang="es-ES"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stretch>
            <a:fillRect/>
          </a:stretch>
        </p:blipFill>
        <p:spPr>
          <a:xfrm>
            <a:off x="4490976" y="1690689"/>
            <a:ext cx="6862823" cy="4050405"/>
          </a:xfrm>
          <a:prstGeom prst="rect">
            <a:avLst/>
          </a:prstGeom>
        </p:spPr>
      </p:pic>
    </p:spTree>
    <p:extLst>
      <p:ext uri="{BB962C8B-B14F-4D97-AF65-F5344CB8AC3E}">
        <p14:creationId xmlns:p14="http://schemas.microsoft.com/office/powerpoint/2010/main" xmlns="" val="356913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Implementación:</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825625"/>
            <a:ext cx="6014292" cy="4351338"/>
          </a:xfrm>
        </p:spPr>
        <p:txBody>
          <a:bodyPr/>
          <a:lstStyle/>
          <a:p>
            <a:pPr marL="0" indent="0" algn="just">
              <a:buNone/>
            </a:pPr>
            <a:r>
              <a:rPr lang="es-ES" dirty="0" smtClean="0">
                <a:latin typeface="Arial" panose="020B0604020202020204" pitchFamily="34" charset="0"/>
                <a:cs typeface="Arial" panose="020B0604020202020204" pitchFamily="34" charset="0"/>
              </a:rPr>
              <a:t>Para la implementación de la práctica he seguido las indicaciones descritas en el enunciado de la misma.</a:t>
            </a:r>
          </a:p>
          <a:p>
            <a:pPr marL="0" indent="0" algn="just">
              <a:buNone/>
            </a:pPr>
            <a:r>
              <a:rPr lang="es-ES" dirty="0" smtClean="0">
                <a:latin typeface="Arial" panose="020B0604020202020204" pitchFamily="34" charset="0"/>
                <a:cs typeface="Arial" panose="020B0604020202020204" pitchFamily="34" charset="0"/>
              </a:rPr>
              <a:t>Lo primero fue crear todos los paquetes y todas las clases vacías para, posteriormente rellenarlas.</a:t>
            </a:r>
          </a:p>
        </p:txBody>
      </p:sp>
      <p:pic>
        <p:nvPicPr>
          <p:cNvPr id="4" name="Imagen 3"/>
          <p:cNvPicPr>
            <a:picLocks noChangeAspect="1"/>
          </p:cNvPicPr>
          <p:nvPr/>
        </p:nvPicPr>
        <p:blipFill>
          <a:blip r:embed="rId2" cstate="print"/>
          <a:stretch>
            <a:fillRect/>
          </a:stretch>
        </p:blipFill>
        <p:spPr>
          <a:xfrm>
            <a:off x="8041395" y="806125"/>
            <a:ext cx="2895600" cy="5591175"/>
          </a:xfrm>
          <a:prstGeom prst="rect">
            <a:avLst/>
          </a:prstGeom>
        </p:spPr>
      </p:pic>
    </p:spTree>
    <p:extLst>
      <p:ext uri="{BB962C8B-B14F-4D97-AF65-F5344CB8AC3E}">
        <p14:creationId xmlns:p14="http://schemas.microsoft.com/office/powerpoint/2010/main" xmlns="" val="198440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1" y="440676"/>
            <a:ext cx="10951037" cy="821214"/>
          </a:xfrm>
        </p:spPr>
        <p:txBody>
          <a:bodyPr>
            <a:normAutofit lnSpcReduction="10000"/>
          </a:bodyPr>
          <a:lstStyle/>
          <a:p>
            <a:pPr marL="0" indent="0" algn="just">
              <a:buNone/>
            </a:pPr>
            <a:r>
              <a:rPr lang="es-ES" dirty="0" smtClean="0">
                <a:latin typeface="Arial" panose="020B0604020202020204" pitchFamily="34" charset="0"/>
                <a:cs typeface="Arial" panose="020B0604020202020204" pitchFamily="34" charset="0"/>
              </a:rPr>
              <a:t>Posteriormente he procedido a la creación de los métodos básicos, tales como el main, el simulador, y algunas de las utilidades.</a:t>
            </a:r>
          </a:p>
        </p:txBody>
      </p:sp>
      <p:pic>
        <p:nvPicPr>
          <p:cNvPr id="2" name="Imagen 1"/>
          <p:cNvPicPr>
            <a:picLocks noChangeAspect="1"/>
          </p:cNvPicPr>
          <p:nvPr/>
        </p:nvPicPr>
        <p:blipFill>
          <a:blip r:embed="rId2" cstate="print"/>
          <a:stretch>
            <a:fillRect/>
          </a:stretch>
        </p:blipFill>
        <p:spPr>
          <a:xfrm>
            <a:off x="5620147" y="1261890"/>
            <a:ext cx="2740898" cy="1559193"/>
          </a:xfrm>
          <a:prstGeom prst="rect">
            <a:avLst/>
          </a:prstGeom>
        </p:spPr>
      </p:pic>
      <p:pic>
        <p:nvPicPr>
          <p:cNvPr id="4" name="Imagen 3"/>
          <p:cNvPicPr>
            <a:picLocks noChangeAspect="1"/>
          </p:cNvPicPr>
          <p:nvPr/>
        </p:nvPicPr>
        <p:blipFill>
          <a:blip r:embed="rId3" cstate="print"/>
          <a:stretch>
            <a:fillRect/>
          </a:stretch>
        </p:blipFill>
        <p:spPr>
          <a:xfrm>
            <a:off x="968290" y="1261890"/>
            <a:ext cx="4222933" cy="4178211"/>
          </a:xfrm>
          <a:prstGeom prst="rect">
            <a:avLst/>
          </a:prstGeom>
        </p:spPr>
      </p:pic>
      <p:pic>
        <p:nvPicPr>
          <p:cNvPr id="5" name="Imagen 4"/>
          <p:cNvPicPr>
            <a:picLocks noChangeAspect="1"/>
          </p:cNvPicPr>
          <p:nvPr/>
        </p:nvPicPr>
        <p:blipFill>
          <a:blip r:embed="rId4" cstate="print"/>
          <a:stretch>
            <a:fillRect/>
          </a:stretch>
        </p:blipFill>
        <p:spPr>
          <a:xfrm>
            <a:off x="8789969" y="1261890"/>
            <a:ext cx="3031399" cy="2402595"/>
          </a:xfrm>
          <a:prstGeom prst="rect">
            <a:avLst/>
          </a:prstGeom>
        </p:spPr>
      </p:pic>
      <p:sp>
        <p:nvSpPr>
          <p:cNvPr id="6" name="Marcador de contenido 2"/>
          <p:cNvSpPr txBox="1">
            <a:spLocks/>
          </p:cNvSpPr>
          <p:nvPr/>
        </p:nvSpPr>
        <p:spPr>
          <a:xfrm>
            <a:off x="5321312" y="3775997"/>
            <a:ext cx="6531752" cy="2688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sz="2000" dirty="0" smtClean="0">
                <a:latin typeface="Arial" panose="020B0604020202020204" pitchFamily="34" charset="0"/>
                <a:cs typeface="Arial" panose="020B0604020202020204" pitchFamily="34" charset="0"/>
              </a:rPr>
              <a:t>Lo siguiente ha sido definir las herencias de cada una de las clases:</a:t>
            </a:r>
          </a:p>
          <a:p>
            <a:pPr marL="0" indent="0" algn="just">
              <a:buFont typeface="Arial" panose="020B0604020202020204" pitchFamily="34" charset="0"/>
              <a:buNone/>
            </a:pPr>
            <a:r>
              <a:rPr lang="es-ES" sz="2000" dirty="0" smtClean="0">
                <a:latin typeface="Arial" panose="020B0604020202020204" pitchFamily="34" charset="0"/>
                <a:cs typeface="Arial" panose="020B0604020202020204" pitchFamily="34" charset="0"/>
              </a:rPr>
              <a:t>-De persona a GestorDeInversiones y Cliente.</a:t>
            </a:r>
          </a:p>
          <a:p>
            <a:pPr marL="0" indent="0" algn="just">
              <a:buFont typeface="Arial" panose="020B0604020202020204" pitchFamily="34" charset="0"/>
              <a:buNone/>
            </a:pPr>
            <a:r>
              <a:rPr lang="es-ES" sz="2000" dirty="0" smtClean="0">
                <a:latin typeface="Arial" panose="020B0604020202020204" pitchFamily="34" charset="0"/>
                <a:cs typeface="Arial" panose="020B0604020202020204" pitchFamily="34" charset="0"/>
              </a:rPr>
              <a:t>-De cliente a clientePremium.</a:t>
            </a:r>
          </a:p>
          <a:p>
            <a:pPr marL="0" indent="0" algn="just">
              <a:buNone/>
            </a:pPr>
            <a:r>
              <a:rPr lang="es-ES" sz="2000" dirty="0" smtClean="0">
                <a:latin typeface="Arial" panose="020B0604020202020204" pitchFamily="34" charset="0"/>
                <a:cs typeface="Arial" panose="020B0604020202020204" pitchFamily="34" charset="0"/>
              </a:rPr>
              <a:t>-De Mensajes a Mensaje[</a:t>
            </a:r>
            <a:r>
              <a:rPr lang="es-ES" sz="2000" dirty="0" err="1" smtClean="0">
                <a:latin typeface="Arial" panose="020B0604020202020204" pitchFamily="34" charset="0"/>
                <a:cs typeface="Arial" panose="020B0604020202020204" pitchFamily="34" charset="0"/>
              </a:rPr>
              <a:t>Actualizacion</a:t>
            </a:r>
            <a:r>
              <a:rPr lang="es-ES" sz="2000" dirty="0" smtClean="0">
                <a:latin typeface="Arial" panose="020B0604020202020204" pitchFamily="34" charset="0"/>
                <a:cs typeface="Arial" panose="020B0604020202020204" pitchFamily="34" charset="0"/>
              </a:rPr>
              <a:t>/Compra/Venta].</a:t>
            </a:r>
            <a:endParaRPr lang="es-ES" sz="2000" dirty="0">
              <a:latin typeface="Arial" panose="020B0604020202020204" pitchFamily="34" charset="0"/>
              <a:cs typeface="Arial" panose="020B0604020202020204" pitchFamily="34" charset="0"/>
            </a:endParaRPr>
          </a:p>
          <a:p>
            <a:pPr marL="0" indent="0" algn="just">
              <a:buNone/>
            </a:pPr>
            <a:r>
              <a:rPr lang="es-ES" sz="2000" dirty="0" smtClean="0">
                <a:latin typeface="Arial" panose="020B0604020202020204" pitchFamily="34" charset="0"/>
                <a:cs typeface="Arial" panose="020B0604020202020204" pitchFamily="34" charset="0"/>
              </a:rPr>
              <a:t>-De Mensaje[</a:t>
            </a:r>
            <a:r>
              <a:rPr lang="es-ES" sz="2000" dirty="0" err="1" smtClean="0">
                <a:latin typeface="Arial" panose="020B0604020202020204" pitchFamily="34" charset="0"/>
                <a:cs typeface="Arial" panose="020B0604020202020204" pitchFamily="34" charset="0"/>
              </a:rPr>
              <a:t>Actualizacion</a:t>
            </a:r>
            <a:r>
              <a:rPr lang="es-ES" sz="2000" dirty="0" smtClean="0">
                <a:latin typeface="Arial" panose="020B0604020202020204" pitchFamily="34" charset="0"/>
                <a:cs typeface="Arial" panose="020B0604020202020204" pitchFamily="34" charset="0"/>
              </a:rPr>
              <a:t>/Compra/Venta] a MensajeRespuesta[</a:t>
            </a:r>
            <a:r>
              <a:rPr lang="es-ES" sz="2000" dirty="0" err="1" smtClean="0">
                <a:latin typeface="Arial" panose="020B0604020202020204" pitchFamily="34" charset="0"/>
                <a:cs typeface="Arial" panose="020B0604020202020204" pitchFamily="34" charset="0"/>
              </a:rPr>
              <a:t>Actualizacion</a:t>
            </a:r>
            <a:r>
              <a:rPr lang="es-ES" sz="2000" dirty="0" smtClean="0">
                <a:latin typeface="Arial" panose="020B0604020202020204" pitchFamily="34" charset="0"/>
                <a:cs typeface="Arial" panose="020B0604020202020204" pitchFamily="34" charset="0"/>
              </a:rPr>
              <a:t>/Compra/Venta].</a:t>
            </a:r>
          </a:p>
        </p:txBody>
      </p:sp>
    </p:spTree>
    <p:extLst>
      <p:ext uri="{BB962C8B-B14F-4D97-AF65-F5344CB8AC3E}">
        <p14:creationId xmlns:p14="http://schemas.microsoft.com/office/powerpoint/2010/main" xmlns="" val="81957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7860" y="363557"/>
            <a:ext cx="3414313" cy="5813406"/>
          </a:xfrm>
        </p:spPr>
        <p:txBody>
          <a:bodyPr>
            <a:normAutofit lnSpcReduction="10000"/>
          </a:bodyPr>
          <a:lstStyle/>
          <a:p>
            <a:pPr marL="0" indent="0" algn="just">
              <a:buNone/>
            </a:pPr>
            <a:r>
              <a:rPr lang="es-ES" dirty="0" smtClean="0">
                <a:latin typeface="Arial" panose="020B0604020202020204" pitchFamily="34" charset="0"/>
                <a:cs typeface="Arial" panose="020B0604020202020204" pitchFamily="34" charset="0"/>
              </a:rPr>
              <a:t>A continuación he implementado los atributos y los  constructores de los objetos principales ( la bolsa y el banco) y de los objetos que usan.</a:t>
            </a:r>
          </a:p>
          <a:p>
            <a:pPr marL="0" indent="0" algn="just">
              <a:buNone/>
            </a:pPr>
            <a:endParaRPr lang="es-ES" dirty="0" smtClean="0">
              <a:latin typeface="Arial" panose="020B0604020202020204" pitchFamily="34" charset="0"/>
              <a:cs typeface="Arial" panose="020B0604020202020204" pitchFamily="34" charset="0"/>
            </a:endParaRPr>
          </a:p>
          <a:p>
            <a:pPr marL="0" indent="0" algn="just">
              <a:buNone/>
            </a:pPr>
            <a:r>
              <a:rPr lang="es-ES" dirty="0" smtClean="0">
                <a:latin typeface="Arial" panose="020B0604020202020204" pitchFamily="34" charset="0"/>
                <a:cs typeface="Arial" panose="020B0604020202020204" pitchFamily="34" charset="0"/>
              </a:rPr>
              <a:t>Después he procedido a desarrollar cada uno de los métodos necesarios para el funcionamiento de la aplicación.</a:t>
            </a:r>
          </a:p>
          <a:p>
            <a:pPr algn="just"/>
            <a:endParaRPr lang="es-ES"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cstate="print"/>
          <a:stretch>
            <a:fillRect/>
          </a:stretch>
        </p:blipFill>
        <p:spPr>
          <a:xfrm>
            <a:off x="4340157" y="363557"/>
            <a:ext cx="3580662" cy="6185971"/>
          </a:xfrm>
          <a:prstGeom prst="rect">
            <a:avLst/>
          </a:prstGeom>
        </p:spPr>
      </p:pic>
      <p:pic>
        <p:nvPicPr>
          <p:cNvPr id="6" name="Imagen 5"/>
          <p:cNvPicPr>
            <a:picLocks noChangeAspect="1"/>
          </p:cNvPicPr>
          <p:nvPr/>
        </p:nvPicPr>
        <p:blipFill>
          <a:blip r:embed="rId3" cstate="print"/>
          <a:stretch>
            <a:fillRect/>
          </a:stretch>
        </p:blipFill>
        <p:spPr>
          <a:xfrm>
            <a:off x="8077148" y="363557"/>
            <a:ext cx="3541086" cy="6185971"/>
          </a:xfrm>
          <a:prstGeom prst="rect">
            <a:avLst/>
          </a:prstGeom>
        </p:spPr>
      </p:pic>
    </p:spTree>
    <p:extLst>
      <p:ext uri="{BB962C8B-B14F-4D97-AF65-F5344CB8AC3E}">
        <p14:creationId xmlns:p14="http://schemas.microsoft.com/office/powerpoint/2010/main" xmlns="" val="176920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S" b="1" u="sng" dirty="0" smtClean="0">
                <a:solidFill>
                  <a:schemeClr val="accent1">
                    <a:lumMod val="75000"/>
                  </a:schemeClr>
                </a:solidFill>
                <a:latin typeface="Arial" panose="020B0604020202020204" pitchFamily="34" charset="0"/>
                <a:cs typeface="Arial" panose="020B0604020202020204" pitchFamily="34" charset="0"/>
              </a:rPr>
              <a:t>Descripción de problemas:</a:t>
            </a:r>
            <a:endParaRPr lang="es-E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pPr algn="just"/>
            <a:r>
              <a:rPr lang="es-ES" u="sng" dirty="0" smtClean="0">
                <a:latin typeface="Arial" panose="020B0604020202020204" pitchFamily="34" charset="0"/>
                <a:cs typeface="Arial" panose="020B0604020202020204" pitchFamily="34" charset="0"/>
              </a:rPr>
              <a:t>Problemas de implementación:</a:t>
            </a:r>
          </a:p>
          <a:p>
            <a:pPr marL="0" indent="0" algn="just">
              <a:buNone/>
            </a:pPr>
            <a:r>
              <a:rPr lang="es-ES" dirty="0" smtClean="0">
                <a:latin typeface="Arial" panose="020B0604020202020204" pitchFamily="34" charset="0"/>
                <a:cs typeface="Arial" panose="020B0604020202020204" pitchFamily="34" charset="0"/>
              </a:rPr>
              <a:t>El principal problema para mi ha sido comprender que hacía cada objeto, es decir, donde iba cada método, y como establecer una correcta comunicación entre ellos.</a:t>
            </a:r>
          </a:p>
          <a:p>
            <a:pPr marL="0" indent="0" algn="just">
              <a:buNone/>
            </a:pPr>
            <a:r>
              <a:rPr lang="es-ES" dirty="0" smtClean="0">
                <a:latin typeface="Arial" panose="020B0604020202020204" pitchFamily="34" charset="0"/>
                <a:cs typeface="Arial" panose="020B0604020202020204" pitchFamily="34" charset="0"/>
              </a:rPr>
              <a:t>Para solventarlo he copiado el UML en papel, para poder tener una vista más general para el desarrollo, añadiéndole fragmentos del enunciado, para que así me resultara más fácil aclararme.</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2197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71181"/>
            <a:ext cx="10515600" cy="5405782"/>
          </a:xfrm>
        </p:spPr>
        <p:txBody>
          <a:bodyPr>
            <a:normAutofit/>
          </a:bodyPr>
          <a:lstStyle/>
          <a:p>
            <a:pPr algn="just"/>
            <a:r>
              <a:rPr lang="es-ES" u="sng" dirty="0" smtClean="0">
                <a:latin typeface="Arial" panose="020B0604020202020204" pitchFamily="34" charset="0"/>
                <a:cs typeface="Arial" panose="020B0604020202020204" pitchFamily="34" charset="0"/>
              </a:rPr>
              <a:t>Problemas con el equipo:</a:t>
            </a:r>
          </a:p>
          <a:p>
            <a:pPr marL="0" indent="0" algn="just">
              <a:buNone/>
            </a:pPr>
            <a:r>
              <a:rPr lang="es-ES" dirty="0" smtClean="0">
                <a:latin typeface="Arial" panose="020B0604020202020204" pitchFamily="34" charset="0"/>
                <a:cs typeface="Arial" panose="020B0604020202020204" pitchFamily="34" charset="0"/>
              </a:rPr>
              <a:t>El mayor problema que he tenido ha sido el equipo.</a:t>
            </a:r>
          </a:p>
          <a:p>
            <a:pPr marL="0" indent="0" algn="just">
              <a:buNone/>
            </a:pPr>
            <a:r>
              <a:rPr lang="es-ES" dirty="0" smtClean="0">
                <a:latin typeface="Arial" panose="020B0604020202020204" pitchFamily="34" charset="0"/>
                <a:cs typeface="Arial" panose="020B0604020202020204" pitchFamily="34" charset="0"/>
              </a:rPr>
              <a:t>Uno de los miembros ha tenido problemas con su matrícula, siéndole imposible, por temas burocráticos, poder finalmente matricularse, por lo que ha decidido no contribuir, y matricularse más adelante.</a:t>
            </a:r>
          </a:p>
          <a:p>
            <a:pPr marL="0" indent="0" algn="just">
              <a:buNone/>
            </a:pPr>
            <a:r>
              <a:rPr lang="es-ES" dirty="0" smtClean="0">
                <a:latin typeface="Arial" panose="020B0604020202020204" pitchFamily="34" charset="0"/>
                <a:cs typeface="Arial" panose="020B0604020202020204" pitchFamily="34" charset="0"/>
              </a:rPr>
              <a:t>El otro miembro del equipo simplemente ha cortado el contacto desde enero de este año. Durante el mes de mayo he sido capaz de volver a establecer contacto, pero solo para indicarme que va a dejar la asignatura de lado, y que ya volverá a cursarla en otro momento.</a:t>
            </a:r>
          </a:p>
          <a:p>
            <a:pPr marL="0" indent="0" algn="just">
              <a:buNone/>
            </a:pPr>
            <a:r>
              <a:rPr lang="es-ES" dirty="0" smtClean="0">
                <a:latin typeface="Arial" panose="020B0604020202020204" pitchFamily="34" charset="0"/>
                <a:cs typeface="Arial" panose="020B0604020202020204" pitchFamily="34" charset="0"/>
              </a:rPr>
              <a:t>Quedándome así, sola para el desarrollo de la práctica.</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517238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176</TotalTime>
  <Words>732</Words>
  <Application>Microsoft Office PowerPoint</Application>
  <PresentationFormat>Personalizado</PresentationFormat>
  <Paragraphs>58</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Diapositiva 1</vt:lpstr>
      <vt:lpstr>Índice:</vt:lpstr>
      <vt:lpstr>Resumen de la práctica:</vt:lpstr>
      <vt:lpstr>Diagrama UML:</vt:lpstr>
      <vt:lpstr>Implementación:</vt:lpstr>
      <vt:lpstr>Diapositiva 6</vt:lpstr>
      <vt:lpstr>Diapositiva 7</vt:lpstr>
      <vt:lpstr>Descripción de problemas:</vt:lpstr>
      <vt:lpstr>Diapositiva 9</vt:lpstr>
      <vt:lpstr>Ejemplo de ejecución:</vt:lpstr>
      <vt:lpstr>Diapositiva 11</vt:lpstr>
      <vt:lpstr>Prueba con IntelliJ Idea:</vt:lpstr>
      <vt:lpstr>Páginas consultadas:</vt:lpstr>
      <vt:lpstr>Conclusiones: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Marina Fernández Suárez</dc:creator>
  <cp:lastModifiedBy>Iho</cp:lastModifiedBy>
  <cp:revision>22</cp:revision>
  <dcterms:created xsi:type="dcterms:W3CDTF">2018-06-11T07:18:11Z</dcterms:created>
  <dcterms:modified xsi:type="dcterms:W3CDTF">2018-06-11T14:43:18Z</dcterms:modified>
</cp:coreProperties>
</file>