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2006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9199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82915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73273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403029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71732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A5197CD-B4FD-424B-AE7B-75CBDAF8AC01}" type="datetimeFigureOut">
              <a:rPr lang="es-ES" smtClean="0"/>
              <a:t>11/06/2018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36899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A5197CD-B4FD-424B-AE7B-75CBDAF8AC01}" type="datetimeFigureOut">
              <a:rPr lang="es-ES" smtClean="0"/>
              <a:t>11/06/2018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4314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A5197CD-B4FD-424B-AE7B-75CBDAF8AC01}" type="datetimeFigureOut">
              <a:rPr lang="es-ES" smtClean="0"/>
              <a:t>11/06/2018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84826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03362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6920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197CD-B4FD-424B-AE7B-75CBDAF8AC01}" type="datetimeFigureOut">
              <a:rPr lang="es-ES" smtClean="0"/>
              <a:t>11/06/2018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E2BA9-E560-4878-81B5-EA0DA2E4455C}" type="slidenum">
              <a:rPr lang="es-ES" smtClean="0"/>
              <a:t>‹Nº›</a:t>
            </a:fld>
            <a:endParaRPr lang="es-ES"/>
          </a:p>
        </p:txBody>
      </p:sp>
    </p:spTree>
    <p:extLst>
      <p:ext uri="{BB962C8B-B14F-4D97-AF65-F5344CB8AC3E}">
        <p14:creationId xmlns:p14="http://schemas.microsoft.com/office/powerpoint/2010/main" val="217444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en/java/" TargetMode="External"/><Relationship Id="rId2" Type="http://schemas.openxmlformats.org/officeDocument/2006/relationships/hyperlink" Target="https://es.stackoverflow.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Programación Orientada a Objetos</a:t>
            </a:r>
            <a:endParaRPr lang="es-ES" dirty="0"/>
          </a:p>
        </p:txBody>
      </p:sp>
      <p:sp>
        <p:nvSpPr>
          <p:cNvPr id="3" name="Subtítulo 2"/>
          <p:cNvSpPr>
            <a:spLocks noGrp="1"/>
          </p:cNvSpPr>
          <p:nvPr>
            <p:ph type="subTitle" idx="1"/>
          </p:nvPr>
        </p:nvSpPr>
        <p:spPr/>
        <p:txBody>
          <a:bodyPr/>
          <a:lstStyle/>
          <a:p>
            <a:r>
              <a:rPr lang="es-ES" dirty="0" smtClean="0"/>
              <a:t>Doble Grado en Ingeniería Informática e Ingeniería del Software.</a:t>
            </a:r>
          </a:p>
          <a:p>
            <a:r>
              <a:rPr lang="es-ES" dirty="0" smtClean="0"/>
              <a:t>Práctica realizada por Marina Fernández Suárez.</a:t>
            </a:r>
            <a:endParaRPr lang="es-ES" dirty="0"/>
          </a:p>
        </p:txBody>
      </p:sp>
    </p:spTree>
    <p:extLst>
      <p:ext uri="{BB962C8B-B14F-4D97-AF65-F5344CB8AC3E}">
        <p14:creationId xmlns:p14="http://schemas.microsoft.com/office/powerpoint/2010/main" val="63532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ejecución:</a:t>
            </a:r>
            <a:endParaRPr lang="es-ES" dirty="0"/>
          </a:p>
        </p:txBody>
      </p:sp>
      <p:sp>
        <p:nvSpPr>
          <p:cNvPr id="3" name="Marcador de contenido 2"/>
          <p:cNvSpPr>
            <a:spLocks noGrp="1"/>
          </p:cNvSpPr>
          <p:nvPr>
            <p:ph idx="1"/>
          </p:nvPr>
        </p:nvSpPr>
        <p:spPr>
          <a:xfrm>
            <a:off x="838200" y="1825625"/>
            <a:ext cx="10515600" cy="531985"/>
          </a:xfrm>
        </p:spPr>
        <p:txBody>
          <a:bodyPr/>
          <a:lstStyle/>
          <a:p>
            <a:r>
              <a:rPr lang="es-ES" dirty="0" smtClean="0"/>
              <a:t>A continuación se muestran algunas imágenes de la ejecución:</a:t>
            </a:r>
            <a:endParaRPr lang="es-ES" dirty="0"/>
          </a:p>
        </p:txBody>
      </p:sp>
    </p:spTree>
    <p:extLst>
      <p:ext uri="{BB962C8B-B14F-4D97-AF65-F5344CB8AC3E}">
        <p14:creationId xmlns:p14="http://schemas.microsoft.com/office/powerpoint/2010/main" val="282831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94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Páginas consultadas.</a:t>
            </a:r>
            <a:endParaRPr lang="es-ES" dirty="0"/>
          </a:p>
        </p:txBody>
      </p:sp>
      <p:sp>
        <p:nvSpPr>
          <p:cNvPr id="3" name="Marcador de contenido 2"/>
          <p:cNvSpPr>
            <a:spLocks noGrp="1"/>
          </p:cNvSpPr>
          <p:nvPr>
            <p:ph idx="1"/>
          </p:nvPr>
        </p:nvSpPr>
        <p:spPr/>
        <p:txBody>
          <a:bodyPr/>
          <a:lstStyle/>
          <a:p>
            <a:r>
              <a:rPr lang="es-ES" dirty="0" smtClean="0"/>
              <a:t>Las páginas que más he consultado para buscar información sobre como realizar alguna acción, o cómo solventar algún problema son, principalmente, dos páginas:</a:t>
            </a:r>
          </a:p>
          <a:p>
            <a:pPr lvl="1"/>
            <a:r>
              <a:rPr lang="es-ES" dirty="0" smtClean="0">
                <a:hlinkClick r:id="rId2"/>
              </a:rPr>
              <a:t>https://es.stackoverflow.com/</a:t>
            </a:r>
            <a:endParaRPr lang="es-ES" dirty="0" smtClean="0"/>
          </a:p>
          <a:p>
            <a:pPr lvl="1"/>
            <a:r>
              <a:rPr lang="es-ES" dirty="0" smtClean="0">
                <a:hlinkClick r:id="rId3"/>
              </a:rPr>
              <a:t>https://docs.oracle.com/en/java/</a:t>
            </a:r>
            <a:endParaRPr lang="es-ES" dirty="0"/>
          </a:p>
          <a:p>
            <a:pPr marL="0" indent="0">
              <a:buNone/>
            </a:pPr>
            <a:r>
              <a:rPr lang="es-ES" dirty="0" smtClean="0"/>
              <a:t>La primera es un conocido foro de informática, y la segunda es la documentación oficial de Oracle.</a:t>
            </a:r>
          </a:p>
        </p:txBody>
      </p:sp>
    </p:spTree>
    <p:extLst>
      <p:ext uri="{BB962C8B-B14F-4D97-AF65-F5344CB8AC3E}">
        <p14:creationId xmlns:p14="http://schemas.microsoft.com/office/powerpoint/2010/main" val="233292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Conclusiones:</a:t>
            </a:r>
            <a:endParaRPr lang="es-ES" dirty="0"/>
          </a:p>
        </p:txBody>
      </p:sp>
      <p:sp>
        <p:nvSpPr>
          <p:cNvPr id="3" name="Marcador de contenido 2"/>
          <p:cNvSpPr>
            <a:spLocks noGrp="1"/>
          </p:cNvSpPr>
          <p:nvPr>
            <p:ph idx="1"/>
          </p:nvPr>
        </p:nvSpPr>
        <p:spPr/>
        <p:txBody>
          <a:bodyPr/>
          <a:lstStyle/>
          <a:p>
            <a:r>
              <a:rPr lang="es-ES" dirty="0" smtClean="0"/>
              <a:t>La práctica en sí no es compleja, una vez comprendidas las necesidades de la misma, la mayor complicación que presenta reside en ver como aplicar correctamente la programación Orientada a Objetos, y en cómo comunicarlos adecuadamente.</a:t>
            </a:r>
          </a:p>
          <a:p>
            <a:r>
              <a:rPr lang="es-ES" dirty="0" smtClean="0"/>
              <a:t>He desarrollado la práctica con el </a:t>
            </a:r>
            <a:r>
              <a:rPr lang="es-ES" dirty="0" err="1" smtClean="0"/>
              <a:t>ide</a:t>
            </a:r>
            <a:r>
              <a:rPr lang="es-ES" dirty="0" smtClean="0"/>
              <a:t> </a:t>
            </a:r>
            <a:r>
              <a:rPr lang="es-ES" dirty="0" err="1" smtClean="0"/>
              <a:t>EclipseOxigen</a:t>
            </a:r>
            <a:r>
              <a:rPr lang="es-ES" dirty="0" smtClean="0"/>
              <a:t> principalmente, pero también con el </a:t>
            </a:r>
            <a:r>
              <a:rPr lang="es-ES" dirty="0" err="1" smtClean="0"/>
              <a:t>SublimeTest</a:t>
            </a:r>
            <a:r>
              <a:rPr lang="es-ES" dirty="0"/>
              <a:t> </a:t>
            </a:r>
            <a:r>
              <a:rPr lang="es-ES" dirty="0" smtClean="0"/>
              <a:t>cuando no he podido tener acceso a mi ordenador personal, siendo mucho más fácil en este último tener errores de compilación tales como nombrar incorrectamente un método (erratas), u olvidar algún detalle (como los paréntesis al final de la inicialización de los </a:t>
            </a:r>
            <a:r>
              <a:rPr lang="es-ES" dirty="0" err="1" smtClean="0"/>
              <a:t>ArrayList</a:t>
            </a:r>
            <a:r>
              <a:rPr lang="es-ES" dirty="0" smtClean="0"/>
              <a:t>), o </a:t>
            </a:r>
            <a:r>
              <a:rPr lang="es-ES" dirty="0" err="1" smtClean="0"/>
              <a:t>import</a:t>
            </a:r>
            <a:r>
              <a:rPr lang="es-ES" dirty="0" smtClean="0"/>
              <a:t>.</a:t>
            </a:r>
            <a:endParaRPr lang="es-ES" dirty="0"/>
          </a:p>
        </p:txBody>
      </p:sp>
    </p:spTree>
    <p:extLst>
      <p:ext uri="{BB962C8B-B14F-4D97-AF65-F5344CB8AC3E}">
        <p14:creationId xmlns:p14="http://schemas.microsoft.com/office/powerpoint/2010/main" val="241433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 dirty="0"/>
          </a:p>
        </p:txBody>
      </p:sp>
      <p:sp>
        <p:nvSpPr>
          <p:cNvPr id="3" name="Marcador de contenido 2"/>
          <p:cNvSpPr>
            <a:spLocks noGrp="1"/>
          </p:cNvSpPr>
          <p:nvPr>
            <p:ph idx="1"/>
          </p:nvPr>
        </p:nvSpPr>
        <p:spPr/>
        <p:txBody>
          <a:bodyPr/>
          <a:lstStyle/>
          <a:p>
            <a:r>
              <a:rPr lang="es-ES" dirty="0" smtClean="0"/>
              <a:t>Resumen de la práctica.</a:t>
            </a:r>
          </a:p>
          <a:p>
            <a:r>
              <a:rPr lang="es-ES" dirty="0" smtClean="0"/>
              <a:t>Diagrama UML.</a:t>
            </a:r>
          </a:p>
          <a:p>
            <a:r>
              <a:rPr lang="es-ES" dirty="0" smtClean="0"/>
              <a:t>Implementación.</a:t>
            </a:r>
          </a:p>
          <a:p>
            <a:r>
              <a:rPr lang="es-ES" dirty="0" smtClean="0"/>
              <a:t>Descripción de problemas.</a:t>
            </a:r>
          </a:p>
          <a:p>
            <a:pPr lvl="1"/>
            <a:r>
              <a:rPr lang="es-ES" dirty="0" smtClean="0"/>
              <a:t>Problemas de implementación.</a:t>
            </a:r>
          </a:p>
          <a:p>
            <a:pPr lvl="1"/>
            <a:r>
              <a:rPr lang="es-ES" dirty="0" smtClean="0"/>
              <a:t>Problemas con el equipo.</a:t>
            </a:r>
          </a:p>
          <a:p>
            <a:r>
              <a:rPr lang="es-ES" dirty="0" smtClean="0"/>
              <a:t>Ejemplo de ejecución.</a:t>
            </a:r>
          </a:p>
          <a:p>
            <a:r>
              <a:rPr lang="es-ES" dirty="0" smtClean="0"/>
              <a:t>Páginas consultadas.</a:t>
            </a:r>
          </a:p>
          <a:p>
            <a:r>
              <a:rPr lang="es-ES" dirty="0" smtClean="0"/>
              <a:t>Conclusiones.</a:t>
            </a:r>
            <a:endParaRPr lang="es-ES" dirty="0"/>
          </a:p>
        </p:txBody>
      </p:sp>
    </p:spTree>
    <p:extLst>
      <p:ext uri="{BB962C8B-B14F-4D97-AF65-F5344CB8AC3E}">
        <p14:creationId xmlns:p14="http://schemas.microsoft.com/office/powerpoint/2010/main" val="372088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 de la práctica:</a:t>
            </a:r>
            <a:endParaRPr lang="es-ES" dirty="0"/>
          </a:p>
        </p:txBody>
      </p:sp>
      <p:sp>
        <p:nvSpPr>
          <p:cNvPr id="3" name="Marcador de contenido 2"/>
          <p:cNvSpPr>
            <a:spLocks noGrp="1"/>
          </p:cNvSpPr>
          <p:nvPr>
            <p:ph idx="1"/>
          </p:nvPr>
        </p:nvSpPr>
        <p:spPr/>
        <p:txBody>
          <a:bodyPr/>
          <a:lstStyle/>
          <a:p>
            <a:pPr marL="0" indent="0" algn="just">
              <a:buNone/>
            </a:pPr>
            <a:r>
              <a:rPr lang="es-ES" dirty="0" smtClean="0"/>
              <a:t>La práctica consiste en el desarrollo de una aplicación básica en Java para la simulación del funcionamiento de un mercado de valores, donde están involucrados dos objetos principales, la bolsa de valores y el banco.</a:t>
            </a:r>
          </a:p>
          <a:p>
            <a:pPr marL="0" indent="0" algn="just">
              <a:buNone/>
            </a:pPr>
            <a:r>
              <a:rPr lang="es-ES" dirty="0" smtClean="0"/>
              <a:t>Para ello se deben aplicar los conceptos aprendidos durante el desarrollo de la asignatura, tales como:</a:t>
            </a:r>
          </a:p>
          <a:p>
            <a:pPr algn="just"/>
            <a:r>
              <a:rPr lang="es-ES" dirty="0" smtClean="0"/>
              <a:t>Herencia de clases.</a:t>
            </a:r>
          </a:p>
          <a:p>
            <a:pPr algn="just"/>
            <a:r>
              <a:rPr lang="es-ES" dirty="0" smtClean="0"/>
              <a:t>Polimorfismo.</a:t>
            </a:r>
          </a:p>
          <a:p>
            <a:pPr algn="just"/>
            <a:r>
              <a:rPr lang="es-ES" dirty="0" smtClean="0"/>
              <a:t>Programación basada en objetos.</a:t>
            </a:r>
            <a:endParaRPr lang="es-ES" dirty="0"/>
          </a:p>
        </p:txBody>
      </p:sp>
    </p:spTree>
    <p:extLst>
      <p:ext uri="{BB962C8B-B14F-4D97-AF65-F5344CB8AC3E}">
        <p14:creationId xmlns:p14="http://schemas.microsoft.com/office/powerpoint/2010/main" val="306788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UML</a:t>
            </a:r>
            <a:endParaRPr lang="es-ES" dirty="0"/>
          </a:p>
        </p:txBody>
      </p:sp>
      <p:sp>
        <p:nvSpPr>
          <p:cNvPr id="3" name="Marcador de contenido 2"/>
          <p:cNvSpPr>
            <a:spLocks noGrp="1"/>
          </p:cNvSpPr>
          <p:nvPr>
            <p:ph idx="1"/>
          </p:nvPr>
        </p:nvSpPr>
        <p:spPr>
          <a:xfrm>
            <a:off x="838200" y="1825625"/>
            <a:ext cx="2521945" cy="4351338"/>
          </a:xfrm>
        </p:spPr>
        <p:txBody>
          <a:bodyPr/>
          <a:lstStyle/>
          <a:p>
            <a:pPr marL="0" indent="0" algn="just">
              <a:buNone/>
            </a:pPr>
            <a:r>
              <a:rPr lang="es-ES" dirty="0" smtClean="0"/>
              <a:t>Para la realización de la práctica me he apoyado en el diagrama facilitado en el enunciado:</a:t>
            </a:r>
          </a:p>
          <a:p>
            <a:pPr marL="0" indent="0">
              <a:buNone/>
            </a:pPr>
            <a:endParaRPr lang="es-ES" dirty="0"/>
          </a:p>
        </p:txBody>
      </p:sp>
      <p:pic>
        <p:nvPicPr>
          <p:cNvPr id="4" name="Imagen 3"/>
          <p:cNvPicPr>
            <a:picLocks noChangeAspect="1"/>
          </p:cNvPicPr>
          <p:nvPr/>
        </p:nvPicPr>
        <p:blipFill>
          <a:blip r:embed="rId2"/>
          <a:stretch>
            <a:fillRect/>
          </a:stretch>
        </p:blipFill>
        <p:spPr>
          <a:xfrm>
            <a:off x="3832428" y="1690688"/>
            <a:ext cx="7521372" cy="4439077"/>
          </a:xfrm>
          <a:prstGeom prst="rect">
            <a:avLst/>
          </a:prstGeom>
        </p:spPr>
      </p:pic>
    </p:spTree>
    <p:extLst>
      <p:ext uri="{BB962C8B-B14F-4D97-AF65-F5344CB8AC3E}">
        <p14:creationId xmlns:p14="http://schemas.microsoft.com/office/powerpoint/2010/main" val="356913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Implementación:</a:t>
            </a:r>
            <a:endParaRPr lang="es-ES" dirty="0"/>
          </a:p>
        </p:txBody>
      </p:sp>
      <p:sp>
        <p:nvSpPr>
          <p:cNvPr id="3" name="Marcador de contenido 2"/>
          <p:cNvSpPr>
            <a:spLocks noGrp="1"/>
          </p:cNvSpPr>
          <p:nvPr>
            <p:ph idx="1"/>
          </p:nvPr>
        </p:nvSpPr>
        <p:spPr>
          <a:xfrm>
            <a:off x="838200" y="1825625"/>
            <a:ext cx="6014292" cy="4351338"/>
          </a:xfrm>
        </p:spPr>
        <p:txBody>
          <a:bodyPr/>
          <a:lstStyle/>
          <a:p>
            <a:pPr marL="0" indent="0" algn="just">
              <a:buNone/>
            </a:pPr>
            <a:r>
              <a:rPr lang="es-ES" dirty="0" smtClean="0"/>
              <a:t>Para la implementación de la práctica he seguido las indicaciones descritas en el enunciado de la misma.</a:t>
            </a:r>
          </a:p>
          <a:p>
            <a:pPr marL="0" indent="0" algn="just">
              <a:buNone/>
            </a:pPr>
            <a:r>
              <a:rPr lang="es-ES" dirty="0" smtClean="0"/>
              <a:t>Lo primero fue crear todos los paquetes y todas las clases vacías para, posteriormente rellenarlas</a:t>
            </a:r>
            <a:r>
              <a:rPr lang="es-ES" dirty="0" smtClean="0"/>
              <a:t>.</a:t>
            </a:r>
            <a:endParaRPr lang="es-ES" dirty="0" smtClean="0"/>
          </a:p>
        </p:txBody>
      </p:sp>
      <p:pic>
        <p:nvPicPr>
          <p:cNvPr id="4" name="Imagen 3"/>
          <p:cNvPicPr>
            <a:picLocks noChangeAspect="1"/>
          </p:cNvPicPr>
          <p:nvPr/>
        </p:nvPicPr>
        <p:blipFill>
          <a:blip r:embed="rId2"/>
          <a:stretch>
            <a:fillRect/>
          </a:stretch>
        </p:blipFill>
        <p:spPr>
          <a:xfrm>
            <a:off x="8041395" y="806125"/>
            <a:ext cx="2895600" cy="5591175"/>
          </a:xfrm>
          <a:prstGeom prst="rect">
            <a:avLst/>
          </a:prstGeom>
        </p:spPr>
      </p:pic>
    </p:spTree>
    <p:extLst>
      <p:ext uri="{BB962C8B-B14F-4D97-AF65-F5344CB8AC3E}">
        <p14:creationId xmlns:p14="http://schemas.microsoft.com/office/powerpoint/2010/main" val="198440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1" y="440676"/>
            <a:ext cx="10951037" cy="821214"/>
          </a:xfrm>
        </p:spPr>
        <p:txBody>
          <a:bodyPr>
            <a:normAutofit lnSpcReduction="10000"/>
          </a:bodyPr>
          <a:lstStyle/>
          <a:p>
            <a:pPr marL="0" indent="0" algn="just">
              <a:buNone/>
            </a:pPr>
            <a:r>
              <a:rPr lang="es-ES" dirty="0" smtClean="0"/>
              <a:t>Posteriormente he procedido a la creación de los métodos básicos, tales como el main, el simulador, y algunas de las utilidades</a:t>
            </a:r>
            <a:r>
              <a:rPr lang="es-ES" dirty="0" smtClean="0"/>
              <a:t>.</a:t>
            </a:r>
          </a:p>
        </p:txBody>
      </p:sp>
      <p:pic>
        <p:nvPicPr>
          <p:cNvPr id="2" name="Imagen 1"/>
          <p:cNvPicPr>
            <a:picLocks noChangeAspect="1"/>
          </p:cNvPicPr>
          <p:nvPr/>
        </p:nvPicPr>
        <p:blipFill>
          <a:blip r:embed="rId2"/>
          <a:stretch>
            <a:fillRect/>
          </a:stretch>
        </p:blipFill>
        <p:spPr>
          <a:xfrm>
            <a:off x="5726440" y="1261890"/>
            <a:ext cx="2740898" cy="1559193"/>
          </a:xfrm>
          <a:prstGeom prst="rect">
            <a:avLst/>
          </a:prstGeom>
        </p:spPr>
      </p:pic>
      <p:pic>
        <p:nvPicPr>
          <p:cNvPr id="4" name="Imagen 3"/>
          <p:cNvPicPr>
            <a:picLocks noChangeAspect="1"/>
          </p:cNvPicPr>
          <p:nvPr/>
        </p:nvPicPr>
        <p:blipFill>
          <a:blip r:embed="rId3"/>
          <a:stretch>
            <a:fillRect/>
          </a:stretch>
        </p:blipFill>
        <p:spPr>
          <a:xfrm>
            <a:off x="968290" y="1261890"/>
            <a:ext cx="4503558" cy="4455864"/>
          </a:xfrm>
          <a:prstGeom prst="rect">
            <a:avLst/>
          </a:prstGeom>
        </p:spPr>
      </p:pic>
      <p:pic>
        <p:nvPicPr>
          <p:cNvPr id="5" name="Imagen 4"/>
          <p:cNvPicPr>
            <a:picLocks noChangeAspect="1"/>
          </p:cNvPicPr>
          <p:nvPr/>
        </p:nvPicPr>
        <p:blipFill>
          <a:blip r:embed="rId4"/>
          <a:stretch>
            <a:fillRect/>
          </a:stretch>
        </p:blipFill>
        <p:spPr>
          <a:xfrm>
            <a:off x="8789969" y="1261890"/>
            <a:ext cx="3031399" cy="2402595"/>
          </a:xfrm>
          <a:prstGeom prst="rect">
            <a:avLst/>
          </a:prstGeom>
        </p:spPr>
      </p:pic>
      <p:sp>
        <p:nvSpPr>
          <p:cNvPr id="6" name="Marcador de contenido 2"/>
          <p:cNvSpPr txBox="1">
            <a:spLocks/>
          </p:cNvSpPr>
          <p:nvPr/>
        </p:nvSpPr>
        <p:spPr>
          <a:xfrm>
            <a:off x="5629619" y="3833870"/>
            <a:ext cx="6191750" cy="2688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2100" dirty="0" smtClean="0"/>
              <a:t>Lo siguiente ha sido definir las herencias de cada una de las clases:</a:t>
            </a:r>
          </a:p>
          <a:p>
            <a:pPr marL="0" indent="0" algn="just">
              <a:buFont typeface="Arial" panose="020B0604020202020204" pitchFamily="34" charset="0"/>
              <a:buNone/>
            </a:pPr>
            <a:r>
              <a:rPr lang="es-ES" sz="2100" dirty="0" smtClean="0"/>
              <a:t>-De persona a GestorDeInversiones y Cliente.</a:t>
            </a:r>
          </a:p>
          <a:p>
            <a:pPr marL="0" indent="0" algn="just">
              <a:buFont typeface="Arial" panose="020B0604020202020204" pitchFamily="34" charset="0"/>
              <a:buNone/>
            </a:pPr>
            <a:r>
              <a:rPr lang="es-ES" sz="2100" dirty="0" smtClean="0"/>
              <a:t>-De cliente a clientePremium.</a:t>
            </a:r>
          </a:p>
          <a:p>
            <a:pPr marL="0" indent="0" algn="just">
              <a:buNone/>
            </a:pPr>
            <a:r>
              <a:rPr lang="es-ES" sz="2100" dirty="0" smtClean="0"/>
              <a:t>-De Mensajes a Mensaje[</a:t>
            </a:r>
            <a:r>
              <a:rPr lang="es-ES" sz="2100" dirty="0" err="1" smtClean="0"/>
              <a:t>Actualizacion</a:t>
            </a:r>
            <a:r>
              <a:rPr lang="es-ES" sz="2100" dirty="0" smtClean="0"/>
              <a:t>/Compra/Venta].</a:t>
            </a:r>
            <a:endParaRPr lang="es-ES" sz="2100" dirty="0"/>
          </a:p>
          <a:p>
            <a:pPr marL="0" indent="0" algn="just">
              <a:buNone/>
            </a:pPr>
            <a:r>
              <a:rPr lang="es-ES" sz="2100" dirty="0" smtClean="0"/>
              <a:t>-De Mensaje[</a:t>
            </a:r>
            <a:r>
              <a:rPr lang="es-ES" sz="2100" dirty="0" err="1" smtClean="0"/>
              <a:t>Actualizacion</a:t>
            </a:r>
            <a:r>
              <a:rPr lang="es-ES" sz="2100" dirty="0" smtClean="0"/>
              <a:t>/Compra/Venta] a MensajeRespuesta[</a:t>
            </a:r>
            <a:r>
              <a:rPr lang="es-ES" sz="2100" dirty="0" err="1" smtClean="0"/>
              <a:t>Actualizacion</a:t>
            </a:r>
            <a:r>
              <a:rPr lang="es-ES" sz="2100" dirty="0" smtClean="0"/>
              <a:t>/Compra/Venta].</a:t>
            </a:r>
            <a:endParaRPr lang="es-ES" sz="2100" dirty="0" smtClean="0"/>
          </a:p>
        </p:txBody>
      </p:sp>
    </p:spTree>
    <p:extLst>
      <p:ext uri="{BB962C8B-B14F-4D97-AF65-F5344CB8AC3E}">
        <p14:creationId xmlns:p14="http://schemas.microsoft.com/office/powerpoint/2010/main" val="81957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7860" y="363557"/>
            <a:ext cx="3414313" cy="5813406"/>
          </a:xfrm>
        </p:spPr>
        <p:txBody>
          <a:bodyPr>
            <a:normAutofit lnSpcReduction="10000"/>
          </a:bodyPr>
          <a:lstStyle/>
          <a:p>
            <a:pPr marL="0" indent="0" algn="just">
              <a:buNone/>
            </a:pPr>
            <a:r>
              <a:rPr lang="es-ES" dirty="0" smtClean="0"/>
              <a:t>A continuación he implementado los atributos y constructores tanto de los objetos principales, bolsa y banco, como de los objetos que usan.</a:t>
            </a:r>
          </a:p>
          <a:p>
            <a:pPr marL="0" indent="0" algn="just">
              <a:buNone/>
            </a:pPr>
            <a:endParaRPr lang="es-ES" dirty="0" smtClean="0"/>
          </a:p>
          <a:p>
            <a:pPr marL="0" indent="0" algn="just">
              <a:buNone/>
            </a:pPr>
            <a:r>
              <a:rPr lang="es-ES" dirty="0" smtClean="0"/>
              <a:t>Después </a:t>
            </a:r>
            <a:r>
              <a:rPr lang="es-ES" dirty="0" smtClean="0"/>
              <a:t>he procedido a desarrollar cada uno de los métodos necesarios para el funcionamiento de la aplicación</a:t>
            </a:r>
            <a:r>
              <a:rPr lang="es-ES" dirty="0" smtClean="0"/>
              <a:t>.</a:t>
            </a:r>
            <a:endParaRPr lang="es-ES" dirty="0" smtClean="0"/>
          </a:p>
          <a:p>
            <a:endParaRPr lang="es-ES" dirty="0"/>
          </a:p>
        </p:txBody>
      </p:sp>
      <p:pic>
        <p:nvPicPr>
          <p:cNvPr id="5" name="Imagen 4"/>
          <p:cNvPicPr>
            <a:picLocks noChangeAspect="1"/>
          </p:cNvPicPr>
          <p:nvPr/>
        </p:nvPicPr>
        <p:blipFill>
          <a:blip r:embed="rId2"/>
          <a:stretch>
            <a:fillRect/>
          </a:stretch>
        </p:blipFill>
        <p:spPr>
          <a:xfrm>
            <a:off x="4340157" y="363557"/>
            <a:ext cx="3580662" cy="6185971"/>
          </a:xfrm>
          <a:prstGeom prst="rect">
            <a:avLst/>
          </a:prstGeom>
        </p:spPr>
      </p:pic>
      <p:pic>
        <p:nvPicPr>
          <p:cNvPr id="6" name="Imagen 5"/>
          <p:cNvPicPr>
            <a:picLocks noChangeAspect="1"/>
          </p:cNvPicPr>
          <p:nvPr/>
        </p:nvPicPr>
        <p:blipFill>
          <a:blip r:embed="rId3"/>
          <a:stretch>
            <a:fillRect/>
          </a:stretch>
        </p:blipFill>
        <p:spPr>
          <a:xfrm>
            <a:off x="8077148" y="363557"/>
            <a:ext cx="3541086" cy="6185971"/>
          </a:xfrm>
          <a:prstGeom prst="rect">
            <a:avLst/>
          </a:prstGeom>
        </p:spPr>
      </p:pic>
    </p:spTree>
    <p:extLst>
      <p:ext uri="{BB962C8B-B14F-4D97-AF65-F5344CB8AC3E}">
        <p14:creationId xmlns:p14="http://schemas.microsoft.com/office/powerpoint/2010/main" val="176920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Descripción de problemas</a:t>
            </a:r>
            <a:endParaRPr lang="es-ES" dirty="0"/>
          </a:p>
        </p:txBody>
      </p:sp>
      <p:sp>
        <p:nvSpPr>
          <p:cNvPr id="3" name="Marcador de contenido 2"/>
          <p:cNvSpPr>
            <a:spLocks noGrp="1"/>
          </p:cNvSpPr>
          <p:nvPr>
            <p:ph idx="1"/>
          </p:nvPr>
        </p:nvSpPr>
        <p:spPr/>
        <p:txBody>
          <a:bodyPr>
            <a:normAutofit/>
          </a:bodyPr>
          <a:lstStyle/>
          <a:p>
            <a:r>
              <a:rPr lang="es-ES" dirty="0" smtClean="0"/>
              <a:t>Problemas de implementación:</a:t>
            </a:r>
          </a:p>
          <a:p>
            <a:pPr marL="0" indent="0">
              <a:buNone/>
            </a:pPr>
            <a:r>
              <a:rPr lang="es-ES" dirty="0" smtClean="0"/>
              <a:t>El principal problema para mi ha sido comprender que hacía cada objeto, es decir, donde iba cada método, y como establecer una correcta comunicación entre ellos.</a:t>
            </a:r>
          </a:p>
          <a:p>
            <a:pPr marL="0" indent="0">
              <a:buNone/>
            </a:pPr>
            <a:r>
              <a:rPr lang="es-ES" dirty="0" smtClean="0"/>
              <a:t>Para solventarlo he copiado el UML en papel, para poder tener una vista más general para el desarrollo, añadiéndole fragmentos del enunciado, para que así me resultara más fácil aclararme.</a:t>
            </a:r>
            <a:endParaRPr lang="es-ES" dirty="0"/>
          </a:p>
        </p:txBody>
      </p:sp>
    </p:spTree>
    <p:extLst>
      <p:ext uri="{BB962C8B-B14F-4D97-AF65-F5344CB8AC3E}">
        <p14:creationId xmlns:p14="http://schemas.microsoft.com/office/powerpoint/2010/main" val="62197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71181"/>
            <a:ext cx="10515600" cy="5405782"/>
          </a:xfrm>
        </p:spPr>
        <p:txBody>
          <a:bodyPr>
            <a:normAutofit/>
          </a:bodyPr>
          <a:lstStyle/>
          <a:p>
            <a:pPr algn="just"/>
            <a:r>
              <a:rPr lang="es-ES" dirty="0" smtClean="0"/>
              <a:t>Problemas con el equipo:</a:t>
            </a:r>
          </a:p>
          <a:p>
            <a:pPr marL="0" indent="0" algn="just">
              <a:buNone/>
            </a:pPr>
            <a:r>
              <a:rPr lang="es-ES" dirty="0" smtClean="0"/>
              <a:t>El mayor problema que he tenido ha sido el equipo.</a:t>
            </a:r>
          </a:p>
          <a:p>
            <a:pPr marL="0" indent="0" algn="just">
              <a:buNone/>
            </a:pPr>
            <a:r>
              <a:rPr lang="es-ES" dirty="0" smtClean="0"/>
              <a:t>Uno de los miembros ha tenido problemas con su matrícula, siéndole imposible, por temas burocráticos, poder finalmente matricularse, por lo que ha decidido no contribuir, y matricularse más adelante.</a:t>
            </a:r>
          </a:p>
          <a:p>
            <a:pPr marL="0" indent="0" algn="just">
              <a:buNone/>
            </a:pPr>
            <a:r>
              <a:rPr lang="es-ES" dirty="0" smtClean="0"/>
              <a:t>El otro miembro del equipo simplemente ha cortado el contacto desde enero de este año. Durante el mes de mayo he sido capaz de volver a establecer contacto, pero solo para indicarme que va a dejar la asignatura de lado, y que ya volverá a cursarla en otro momento.</a:t>
            </a:r>
          </a:p>
          <a:p>
            <a:pPr marL="0" indent="0" algn="just">
              <a:buNone/>
            </a:pPr>
            <a:r>
              <a:rPr lang="es-ES" dirty="0" smtClean="0"/>
              <a:t>Quedándome así, sola para el desarrollo de la práctica.</a:t>
            </a:r>
            <a:endParaRPr lang="es-ES" dirty="0"/>
          </a:p>
        </p:txBody>
      </p:sp>
    </p:spTree>
    <p:extLst>
      <p:ext uri="{BB962C8B-B14F-4D97-AF65-F5344CB8AC3E}">
        <p14:creationId xmlns:p14="http://schemas.microsoft.com/office/powerpoint/2010/main" val="41517238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656</Words>
  <Application>Microsoft Office PowerPoint</Application>
  <PresentationFormat>Panorámica</PresentationFormat>
  <Paragraphs>52</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Programación Orientada a Objetos</vt:lpstr>
      <vt:lpstr>Índice</vt:lpstr>
      <vt:lpstr>Resumen de la práctica:</vt:lpstr>
      <vt:lpstr>Diagrama UML</vt:lpstr>
      <vt:lpstr>Implementación:</vt:lpstr>
      <vt:lpstr>Presentación de PowerPoint</vt:lpstr>
      <vt:lpstr>Presentación de PowerPoint</vt:lpstr>
      <vt:lpstr>Descripción de problemas</vt:lpstr>
      <vt:lpstr>Presentación de PowerPoint</vt:lpstr>
      <vt:lpstr>Ejemplo de ejecución:</vt:lpstr>
      <vt:lpstr>Presentación de PowerPoint</vt:lpstr>
      <vt:lpstr>Páginas consultadas.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Marina Fernández Suárez</dc:creator>
  <cp:lastModifiedBy>Marina Fernández Suárez</cp:lastModifiedBy>
  <cp:revision>9</cp:revision>
  <dcterms:created xsi:type="dcterms:W3CDTF">2018-06-11T07:18:11Z</dcterms:created>
  <dcterms:modified xsi:type="dcterms:W3CDTF">2018-06-11T09:01:32Z</dcterms:modified>
</cp:coreProperties>
</file>