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670550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hI+aQpZFpEQBwdFLCIHFUxfomZ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b0bb17ad9_1_3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gbb0bb17ad9_1_3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b0bb17ad9_1_4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gbb0bb17ad9_1_4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b0bb17ad9_0_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" name="Google Shape;72;gbb0bb17ad9_0_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b0bb17ad9_0_1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0" name="Google Shape;80;gbb0bb17ad9_0_1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b0bb17ad9_0_1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gbb0bb17ad9_0_1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b0bb17ad9_1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gbb0bb17ad9_1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b0bb17ad9_1_1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gbb0bb17ad9_1_1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b0bb17ad9_1_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gbb0bb17ad9_1_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b0bb17ad9_1_2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gbb0bb17ad9_1_2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AND_BODY_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b736a8f4b3_0_45"/>
          <p:cNvSpPr txBox="1"/>
          <p:nvPr>
            <p:ph type="title"/>
          </p:nvPr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2" name="Google Shape;12;gb736a8f4b3_0_45"/>
          <p:cNvSpPr txBox="1"/>
          <p:nvPr>
            <p:ph idx="1" type="subTitle"/>
          </p:nvPr>
        </p:nvSpPr>
        <p:spPr>
          <a:xfrm>
            <a:off x="504000" y="1326600"/>
            <a:ext cx="9071700" cy="32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b736a8f4b3_0_36"/>
          <p:cNvSpPr txBox="1"/>
          <p:nvPr>
            <p:ph idx="1" type="body"/>
          </p:nvPr>
        </p:nvSpPr>
        <p:spPr>
          <a:xfrm>
            <a:off x="343628" y="4664078"/>
            <a:ext cx="66132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0800" lIns="100800" spcFirstLastPara="1" rIns="100800" wrap="square" tIns="100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  <p:sp>
        <p:nvSpPr>
          <p:cNvPr id="47" name="Google Shape;47;gb736a8f4b3_0_36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0800" lIns="100800" spcFirstLastPara="1" rIns="100800" wrap="square" tIns="100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b736a8f4b3_0_39"/>
          <p:cNvSpPr txBox="1"/>
          <p:nvPr>
            <p:ph hasCustomPrompt="1" type="title"/>
          </p:nvPr>
        </p:nvSpPr>
        <p:spPr>
          <a:xfrm>
            <a:off x="343628" y="1219469"/>
            <a:ext cx="9393300" cy="2164800"/>
          </a:xfrm>
          <a:prstGeom prst="rect">
            <a:avLst/>
          </a:prstGeom>
          <a:noFill/>
          <a:ln>
            <a:noFill/>
          </a:ln>
        </p:spPr>
        <p:txBody>
          <a:bodyPr anchorCtr="0" anchor="b" bIns="100800" lIns="100800" spcFirstLastPara="1" rIns="100800" wrap="square" tIns="10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9pPr>
          </a:lstStyle>
          <a:p>
            <a:r>
              <a:t>xx%</a:t>
            </a:r>
          </a:p>
        </p:txBody>
      </p:sp>
      <p:sp>
        <p:nvSpPr>
          <p:cNvPr id="50" name="Google Shape;50;gb736a8f4b3_0_39"/>
          <p:cNvSpPr txBox="1"/>
          <p:nvPr>
            <p:ph idx="1" type="body"/>
          </p:nvPr>
        </p:nvSpPr>
        <p:spPr>
          <a:xfrm>
            <a:off x="343628" y="3475231"/>
            <a:ext cx="9393300" cy="14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00800" lIns="100800" spcFirstLastPara="1" rIns="100800" wrap="square" tIns="100800">
            <a:noAutofit/>
          </a:bodyPr>
          <a:lstStyle>
            <a:lvl1pPr indent="-3556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23850" lvl="1" marL="91440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ctr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1" name="Google Shape;51;gb736a8f4b3_0_39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0800" lIns="100800" spcFirstLastPara="1" rIns="100800" wrap="square" tIns="100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b736a8f4b3_0_43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0800" lIns="100800" spcFirstLastPara="1" rIns="100800" wrap="square" tIns="100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b736a8f4b3_0_11"/>
          <p:cNvSpPr txBox="1"/>
          <p:nvPr>
            <p:ph type="title"/>
          </p:nvPr>
        </p:nvSpPr>
        <p:spPr>
          <a:xfrm>
            <a:off x="343665" y="273326"/>
            <a:ext cx="93933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0800" lIns="100800" spcFirstLastPara="1" rIns="100800" wrap="square" tIns="100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5" name="Google Shape;15;gb736a8f4b3_0_11"/>
          <p:cNvSpPr txBox="1"/>
          <p:nvPr>
            <p:ph idx="1" type="body"/>
          </p:nvPr>
        </p:nvSpPr>
        <p:spPr>
          <a:xfrm>
            <a:off x="343625" y="1097050"/>
            <a:ext cx="9393300" cy="4177500"/>
          </a:xfrm>
          <a:prstGeom prst="rect">
            <a:avLst/>
          </a:prstGeom>
          <a:solidFill>
            <a:srgbClr val="1C1C1C">
              <a:alpha val="76862"/>
            </a:srgbClr>
          </a:solidFill>
          <a:ln>
            <a:noFill/>
          </a:ln>
        </p:spPr>
        <p:txBody>
          <a:bodyPr anchorCtr="0" anchor="t" bIns="100800" lIns="100800" spcFirstLastPara="1" rIns="100800" wrap="square" tIns="100800">
            <a:noAutofit/>
          </a:bodyPr>
          <a:lstStyle>
            <a:lvl1pPr indent="-355600" lvl="0" marL="4572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300"/>
            </a:lvl1pPr>
            <a:lvl2pPr indent="-323850" lvl="1" marL="91440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6" name="Google Shape;16;gb736a8f4b3_0_11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0800" lIns="100800" spcFirstLastPara="1" rIns="100800" wrap="square" tIns="100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b736a8f4b3_0_4"/>
          <p:cNvSpPr txBox="1"/>
          <p:nvPr>
            <p:ph type="ctrTitle"/>
          </p:nvPr>
        </p:nvSpPr>
        <p:spPr>
          <a:xfrm>
            <a:off x="343637" y="820871"/>
            <a:ext cx="93933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b" bIns="100800" lIns="100800" spcFirstLastPara="1" rIns="100800" wrap="square" tIns="10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9pPr>
          </a:lstStyle>
          <a:p/>
        </p:txBody>
      </p:sp>
      <p:sp>
        <p:nvSpPr>
          <p:cNvPr id="19" name="Google Shape;19;gb736a8f4b3_0_4"/>
          <p:cNvSpPr txBox="1"/>
          <p:nvPr>
            <p:ph idx="1" type="subTitle"/>
          </p:nvPr>
        </p:nvSpPr>
        <p:spPr>
          <a:xfrm>
            <a:off x="343628" y="3124535"/>
            <a:ext cx="9393300" cy="8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0800" lIns="100800" spcFirstLastPara="1" rIns="100800" wrap="square" tIns="10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/>
        </p:txBody>
      </p:sp>
      <p:sp>
        <p:nvSpPr>
          <p:cNvPr id="20" name="Google Shape;20;gb736a8f4b3_0_4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0800" lIns="100800" spcFirstLastPara="1" rIns="100800" wrap="square" tIns="100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b736a8f4b3_0_8"/>
          <p:cNvSpPr txBox="1"/>
          <p:nvPr>
            <p:ph type="title"/>
          </p:nvPr>
        </p:nvSpPr>
        <p:spPr>
          <a:xfrm>
            <a:off x="343628" y="2371246"/>
            <a:ext cx="9393300" cy="9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0800" lIns="100800" spcFirstLastPara="1" rIns="100800" wrap="square" tIns="10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3" name="Google Shape;23;gb736a8f4b3_0_8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0800" lIns="100800" spcFirstLastPara="1" rIns="100800" wrap="square" tIns="100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b736a8f4b3_0_15"/>
          <p:cNvSpPr txBox="1"/>
          <p:nvPr>
            <p:ph type="title"/>
          </p:nvPr>
        </p:nvSpPr>
        <p:spPr>
          <a:xfrm>
            <a:off x="343628" y="490626"/>
            <a:ext cx="93933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0800" lIns="100800" spcFirstLastPara="1" rIns="100800" wrap="square" tIns="100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6" name="Google Shape;26;gb736a8f4b3_0_15"/>
          <p:cNvSpPr txBox="1"/>
          <p:nvPr>
            <p:ph idx="1" type="body"/>
          </p:nvPr>
        </p:nvSpPr>
        <p:spPr>
          <a:xfrm>
            <a:off x="343628" y="1270568"/>
            <a:ext cx="4409700" cy="3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0800" lIns="100800" spcFirstLastPara="1" rIns="100800" wrap="square" tIns="100800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1150" lvl="1" marL="91440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algn="l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27" name="Google Shape;27;gb736a8f4b3_0_15"/>
          <p:cNvSpPr txBox="1"/>
          <p:nvPr>
            <p:ph idx="2" type="body"/>
          </p:nvPr>
        </p:nvSpPr>
        <p:spPr>
          <a:xfrm>
            <a:off x="5327385" y="1270568"/>
            <a:ext cx="4409700" cy="3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0800" lIns="100800" spcFirstLastPara="1" rIns="100800" wrap="square" tIns="100800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1150" lvl="1" marL="91440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algn="l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28" name="Google Shape;28;gb736a8f4b3_0_15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0800" lIns="100800" spcFirstLastPara="1" rIns="100800" wrap="square" tIns="100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b736a8f4b3_0_20"/>
          <p:cNvSpPr txBox="1"/>
          <p:nvPr>
            <p:ph type="title"/>
          </p:nvPr>
        </p:nvSpPr>
        <p:spPr>
          <a:xfrm>
            <a:off x="343628" y="490626"/>
            <a:ext cx="93933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0800" lIns="100800" spcFirstLastPara="1" rIns="100800" wrap="square" tIns="100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1" name="Google Shape;31;gb736a8f4b3_0_20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0800" lIns="100800" spcFirstLastPara="1" rIns="100800" wrap="square" tIns="100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b736a8f4b3_0_23"/>
          <p:cNvSpPr txBox="1"/>
          <p:nvPr>
            <p:ph type="title"/>
          </p:nvPr>
        </p:nvSpPr>
        <p:spPr>
          <a:xfrm>
            <a:off x="343628" y="612532"/>
            <a:ext cx="30957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b" bIns="100800" lIns="100800" spcFirstLastPara="1" rIns="100800" wrap="square" tIns="100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4" name="Google Shape;34;gb736a8f4b3_0_23"/>
          <p:cNvSpPr txBox="1"/>
          <p:nvPr>
            <p:ph idx="1" type="body"/>
          </p:nvPr>
        </p:nvSpPr>
        <p:spPr>
          <a:xfrm>
            <a:off x="343628" y="1531991"/>
            <a:ext cx="30957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00800" lIns="100800" spcFirstLastPara="1" rIns="100800" wrap="square" tIns="100800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algn="l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35" name="Google Shape;35;gb736a8f4b3_0_23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0800" lIns="100800" spcFirstLastPara="1" rIns="100800" wrap="square" tIns="100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b736a8f4b3_0_27"/>
          <p:cNvSpPr txBox="1"/>
          <p:nvPr>
            <p:ph type="title"/>
          </p:nvPr>
        </p:nvSpPr>
        <p:spPr>
          <a:xfrm>
            <a:off x="540467" y="496276"/>
            <a:ext cx="7020000" cy="45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0800" lIns="100800" spcFirstLastPara="1" rIns="100800" wrap="square" tIns="100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8" name="Google Shape;38;gb736a8f4b3_0_27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0800" lIns="100800" spcFirstLastPara="1" rIns="100800" wrap="square" tIns="100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b736a8f4b3_0_30"/>
          <p:cNvSpPr/>
          <p:nvPr/>
        </p:nvSpPr>
        <p:spPr>
          <a:xfrm>
            <a:off x="5040313" y="28"/>
            <a:ext cx="5040300" cy="567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00800" lIns="100800" spcFirstLastPara="1" rIns="100800" wrap="square" tIns="10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b736a8f4b3_0_30"/>
          <p:cNvSpPr txBox="1"/>
          <p:nvPr>
            <p:ph type="title"/>
          </p:nvPr>
        </p:nvSpPr>
        <p:spPr>
          <a:xfrm>
            <a:off x="292695" y="1359537"/>
            <a:ext cx="4459500" cy="1634100"/>
          </a:xfrm>
          <a:prstGeom prst="rect">
            <a:avLst/>
          </a:prstGeom>
          <a:noFill/>
          <a:ln>
            <a:noFill/>
          </a:ln>
        </p:spPr>
        <p:txBody>
          <a:bodyPr anchorCtr="0" anchor="b" bIns="100800" lIns="100800" spcFirstLastPara="1" rIns="100800" wrap="square" tIns="10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42" name="Google Shape;42;gb736a8f4b3_0_30"/>
          <p:cNvSpPr txBox="1"/>
          <p:nvPr>
            <p:ph idx="1" type="subTitle"/>
          </p:nvPr>
        </p:nvSpPr>
        <p:spPr>
          <a:xfrm>
            <a:off x="292695" y="3090304"/>
            <a:ext cx="4459500" cy="1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00800" lIns="100800" spcFirstLastPara="1" rIns="100800" wrap="square" tIns="10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43" name="Google Shape;43;gb736a8f4b3_0_30"/>
          <p:cNvSpPr txBox="1"/>
          <p:nvPr>
            <p:ph idx="2" type="body"/>
          </p:nvPr>
        </p:nvSpPr>
        <p:spPr>
          <a:xfrm>
            <a:off x="5445456" y="798408"/>
            <a:ext cx="4230000" cy="40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0800" lIns="100800" spcFirstLastPara="1" rIns="100800" wrap="square" tIns="10080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>
                <a:solidFill>
                  <a:schemeClr val="dk1"/>
                </a:solidFill>
              </a:defRPr>
            </a:lvl1pPr>
            <a:lvl2pPr indent="-323850" lvl="1" marL="91440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>
                <a:solidFill>
                  <a:schemeClr val="dk1"/>
                </a:solidFill>
              </a:defRPr>
            </a:lvl2pPr>
            <a:lvl3pPr indent="-323850" lvl="2" marL="137160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>
                <a:solidFill>
                  <a:schemeClr val="dk1"/>
                </a:solidFill>
              </a:defRPr>
            </a:lvl3pPr>
            <a:lvl4pPr indent="-323850" lvl="3" marL="182880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>
                <a:solidFill>
                  <a:schemeClr val="dk1"/>
                </a:solidFill>
              </a:defRPr>
            </a:lvl4pPr>
            <a:lvl5pPr indent="-323850" lvl="4" marL="228600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>
                <a:solidFill>
                  <a:schemeClr val="dk1"/>
                </a:solidFill>
              </a:defRPr>
            </a:lvl5pPr>
            <a:lvl6pPr indent="-323850" lvl="5" marL="274320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>
                <a:solidFill>
                  <a:schemeClr val="dk1"/>
                </a:solidFill>
              </a:defRPr>
            </a:lvl6pPr>
            <a:lvl7pPr indent="-323850" lvl="6" marL="320040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>
                <a:solidFill>
                  <a:schemeClr val="dk1"/>
                </a:solidFill>
              </a:defRPr>
            </a:lvl7pPr>
            <a:lvl8pPr indent="-323850" lvl="7" marL="365760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>
                <a:solidFill>
                  <a:schemeClr val="dk1"/>
                </a:solidFill>
              </a:defRPr>
            </a:lvl8pPr>
            <a:lvl9pPr indent="-323850" lvl="8" marL="4114800" algn="l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Clr>
                <a:schemeClr val="dk1"/>
              </a:buClr>
              <a:buSzPts val="15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gb736a8f4b3_0_30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0800" lIns="100800" spcFirstLastPara="1" rIns="100800" wrap="square" tIns="100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b736a8f4b3_0_0"/>
          <p:cNvSpPr txBox="1"/>
          <p:nvPr>
            <p:ph type="title"/>
          </p:nvPr>
        </p:nvSpPr>
        <p:spPr>
          <a:xfrm>
            <a:off x="343628" y="490626"/>
            <a:ext cx="93933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0800" lIns="100800" spcFirstLastPara="1" rIns="100800" wrap="square" tIns="100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 b="0" i="0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 b="0" i="0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 b="0" i="0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 b="0" i="0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 b="0" i="0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 b="0" i="0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 b="0" i="0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 b="0" i="0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 b="0" i="0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b736a8f4b3_0_0"/>
          <p:cNvSpPr txBox="1"/>
          <p:nvPr>
            <p:ph idx="1" type="body"/>
          </p:nvPr>
        </p:nvSpPr>
        <p:spPr>
          <a:xfrm>
            <a:off x="343628" y="1270568"/>
            <a:ext cx="9393300" cy="3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0800" lIns="100800" spcFirstLastPara="1" rIns="100800" wrap="square" tIns="100800">
            <a:noAutofit/>
          </a:bodyPr>
          <a:lstStyle>
            <a:lvl1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●"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○"/>
              <a:defRPr b="0" i="0" sz="15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■"/>
              <a:defRPr b="0" i="0" sz="15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0" i="0" sz="15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○"/>
              <a:defRPr b="0" i="0" sz="15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■"/>
              <a:defRPr b="0" i="0" sz="15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0" i="0" sz="15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○"/>
              <a:defRPr b="0" i="0" sz="15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Clr>
                <a:schemeClr val="lt2"/>
              </a:buClr>
              <a:buSzPts val="1500"/>
              <a:buFont typeface="Arial"/>
              <a:buChar char="■"/>
              <a:defRPr b="0" i="0" sz="15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b736a8f4b3_0_0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0800" lIns="100800" spcFirstLastPara="1" rIns="100800" wrap="square" tIns="100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" name="Google Shape;9;gb736a8f4b3_0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223760" y="3523680"/>
            <a:ext cx="2468881" cy="1688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/>
        </p:nvSpPr>
        <p:spPr>
          <a:xfrm>
            <a:off x="646875" y="178403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EFEFEF"/>
                </a:solidFill>
              </a:rPr>
              <a:t>Git</a:t>
            </a:r>
            <a:endParaRPr b="0" i="0" sz="44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2189632" y="2641870"/>
            <a:ext cx="5986200" cy="9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F3F3F3"/>
                </a:solidFill>
              </a:rPr>
              <a:t>What is git and why should we use it?</a:t>
            </a:r>
            <a:endParaRPr b="0" i="0" sz="32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4848" y="240640"/>
            <a:ext cx="4610160" cy="13903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" name="Google Shape;61;p1"/>
          <p:cNvCxnSpPr/>
          <p:nvPr/>
        </p:nvCxnSpPr>
        <p:spPr>
          <a:xfrm>
            <a:off x="2018025" y="2559400"/>
            <a:ext cx="6329400" cy="14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2" name="Google Shape;62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071" y="4260625"/>
            <a:ext cx="2266628" cy="9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b0bb17ad9_1_34"/>
          <p:cNvSpPr txBox="1"/>
          <p:nvPr/>
        </p:nvSpPr>
        <p:spPr>
          <a:xfrm>
            <a:off x="945600" y="365750"/>
            <a:ext cx="8285100" cy="42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bb0bb17ad9_1_34"/>
          <p:cNvSpPr txBox="1"/>
          <p:nvPr>
            <p:ph type="title"/>
          </p:nvPr>
        </p:nvSpPr>
        <p:spPr>
          <a:xfrm>
            <a:off x="343665" y="273326"/>
            <a:ext cx="93933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0800" lIns="100800" spcFirstLastPara="1" rIns="100800" wrap="square" tIns="10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-US"/>
              <a:t>Git tools</a:t>
            </a:r>
            <a:endParaRPr/>
          </a:p>
        </p:txBody>
      </p:sp>
      <p:sp>
        <p:nvSpPr>
          <p:cNvPr id="126" name="Google Shape;126;gbb0bb17ad9_1_34"/>
          <p:cNvSpPr txBox="1"/>
          <p:nvPr>
            <p:ph idx="1" type="body"/>
          </p:nvPr>
        </p:nvSpPr>
        <p:spPr>
          <a:xfrm>
            <a:off x="343625" y="904825"/>
            <a:ext cx="9393300" cy="4548000"/>
          </a:xfrm>
          <a:prstGeom prst="rect">
            <a:avLst/>
          </a:prstGeom>
          <a:solidFill>
            <a:srgbClr val="1C1C1C">
              <a:alpha val="76860"/>
            </a:srgbClr>
          </a:solidFill>
          <a:ln>
            <a:noFill/>
          </a:ln>
        </p:spPr>
        <p:txBody>
          <a:bodyPr anchorCtr="0" anchor="t" bIns="100800" lIns="100800" spcFirstLastPara="1" rIns="100800" wrap="square" tIns="1008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Github Desktop Git UI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800"/>
              </a:spcAft>
              <a:buSzPts val="2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7" name="Google Shape;127;gbb0bb17ad9_1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075" y="1548500"/>
            <a:ext cx="6718576" cy="37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b0bb17ad9_1_42"/>
          <p:cNvSpPr txBox="1"/>
          <p:nvPr/>
        </p:nvSpPr>
        <p:spPr>
          <a:xfrm>
            <a:off x="945600" y="365750"/>
            <a:ext cx="8285100" cy="42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bb0bb17ad9_1_42"/>
          <p:cNvSpPr txBox="1"/>
          <p:nvPr>
            <p:ph type="title"/>
          </p:nvPr>
        </p:nvSpPr>
        <p:spPr>
          <a:xfrm>
            <a:off x="343665" y="273326"/>
            <a:ext cx="93933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0800" lIns="100800" spcFirstLastPara="1" rIns="100800" wrap="square" tIns="10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-US"/>
              <a:t>Git tools</a:t>
            </a:r>
            <a:endParaRPr/>
          </a:p>
        </p:txBody>
      </p:sp>
      <p:sp>
        <p:nvSpPr>
          <p:cNvPr id="134" name="Google Shape;134;gbb0bb17ad9_1_42"/>
          <p:cNvSpPr txBox="1"/>
          <p:nvPr>
            <p:ph idx="1" type="body"/>
          </p:nvPr>
        </p:nvSpPr>
        <p:spPr>
          <a:xfrm>
            <a:off x="343625" y="904825"/>
            <a:ext cx="9393300" cy="4548000"/>
          </a:xfrm>
          <a:prstGeom prst="rect">
            <a:avLst/>
          </a:prstGeom>
          <a:solidFill>
            <a:srgbClr val="1C1C1C">
              <a:alpha val="76860"/>
            </a:srgbClr>
          </a:solidFill>
          <a:ln>
            <a:noFill/>
          </a:ln>
        </p:spPr>
        <p:txBody>
          <a:bodyPr anchorCtr="0" anchor="t" bIns="100800" lIns="100800" spcFirstLastPara="1" rIns="100800" wrap="square" tIns="1008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800"/>
              </a:spcAft>
              <a:buSzPts val="2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5" name="Google Shape;135;gbb0bb17ad9_1_42"/>
          <p:cNvPicPr preferRelativeResize="0"/>
          <p:nvPr/>
        </p:nvPicPr>
        <p:blipFill rotWithShape="1">
          <a:blip r:embed="rId3">
            <a:alphaModFix/>
          </a:blip>
          <a:srcRect b="0" l="10731" r="9242" t="5419"/>
          <a:stretch/>
        </p:blipFill>
        <p:spPr>
          <a:xfrm>
            <a:off x="1919500" y="1104550"/>
            <a:ext cx="6465750" cy="401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/>
        </p:nvSpPr>
        <p:spPr>
          <a:xfrm>
            <a:off x="945600" y="365750"/>
            <a:ext cx="8285100" cy="42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>
            <p:ph type="title"/>
          </p:nvPr>
        </p:nvSpPr>
        <p:spPr>
          <a:xfrm>
            <a:off x="343665" y="273326"/>
            <a:ext cx="93933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0800" lIns="100800" spcFirstLastPara="1" rIns="100800" wrap="square" tIns="10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-US"/>
              <a:t>What is </a:t>
            </a:r>
            <a:r>
              <a:rPr lang="en-US">
                <a:solidFill>
                  <a:srgbClr val="FF9900"/>
                </a:solidFill>
              </a:rPr>
              <a:t>Git</a:t>
            </a:r>
            <a:r>
              <a:rPr lang="en-US"/>
              <a:t>?</a:t>
            </a:r>
            <a:endParaRPr/>
          </a:p>
        </p:txBody>
      </p:sp>
      <p:sp>
        <p:nvSpPr>
          <p:cNvPr id="69" name="Google Shape;69;p2"/>
          <p:cNvSpPr txBox="1"/>
          <p:nvPr>
            <p:ph idx="1" type="body"/>
          </p:nvPr>
        </p:nvSpPr>
        <p:spPr>
          <a:xfrm>
            <a:off x="343625" y="1097050"/>
            <a:ext cx="9393300" cy="4355700"/>
          </a:xfrm>
          <a:prstGeom prst="rect">
            <a:avLst/>
          </a:prstGeom>
          <a:solidFill>
            <a:srgbClr val="1C1C1C">
              <a:alpha val="76862"/>
            </a:srgbClr>
          </a:solidFill>
          <a:ln>
            <a:noFill/>
          </a:ln>
        </p:spPr>
        <p:txBody>
          <a:bodyPr anchorCtr="0" anchor="t" bIns="100800" lIns="100800" spcFirstLastPara="1" rIns="100800" wrap="square" tIns="1008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500">
                <a:solidFill>
                  <a:srgbClr val="FF9900"/>
                </a:solidFill>
              </a:rPr>
              <a:t>Git </a:t>
            </a:r>
            <a:r>
              <a:rPr lang="en-US" sz="2500">
                <a:solidFill>
                  <a:srgbClr val="F3F3F3"/>
                </a:solidFill>
              </a:rPr>
              <a:t>is a mature, actively maintained open source project originally developed in 2005 by Linus Torvalds, the famous creator of the Linux operating system kernel.</a:t>
            </a:r>
            <a:endParaRPr sz="2500">
              <a:solidFill>
                <a:srgbClr val="F3F3F3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3F3F3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3F3F3"/>
                </a:solidFill>
              </a:rPr>
              <a:t>A short version of the explanation is, </a:t>
            </a:r>
            <a:r>
              <a:rPr lang="en-US" sz="2500">
                <a:solidFill>
                  <a:srgbClr val="FF9900"/>
                </a:solidFill>
              </a:rPr>
              <a:t>Git</a:t>
            </a:r>
            <a:r>
              <a:rPr lang="en-US" sz="2500">
                <a:solidFill>
                  <a:srgbClr val="F3F3F3"/>
                </a:solidFill>
              </a:rPr>
              <a:t> will keep track of all the changes of your project. It will show who did make a change, what is changed, and when it changed.</a:t>
            </a:r>
            <a:endParaRPr sz="2500">
              <a:solidFill>
                <a:srgbClr val="F3F3F3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3F3F3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3F3F3"/>
                </a:solidFill>
              </a:rPr>
              <a:t>You can always go back to an earlier state of the code if you want to, you can share your code anytime and work with everybody and everywhere.</a:t>
            </a:r>
            <a:endParaRPr sz="2500">
              <a:solidFill>
                <a:srgbClr val="F3F3F3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500">
              <a:solidFill>
                <a:srgbClr val="F3F3F3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b0bb17ad9_0_2"/>
          <p:cNvSpPr txBox="1"/>
          <p:nvPr/>
        </p:nvSpPr>
        <p:spPr>
          <a:xfrm>
            <a:off x="945600" y="365750"/>
            <a:ext cx="8285100" cy="42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bb0bb17ad9_0_2"/>
          <p:cNvSpPr txBox="1"/>
          <p:nvPr>
            <p:ph type="title"/>
          </p:nvPr>
        </p:nvSpPr>
        <p:spPr>
          <a:xfrm>
            <a:off x="343665" y="273326"/>
            <a:ext cx="93933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0800" lIns="100800" spcFirstLastPara="1" rIns="100800" wrap="square" tIns="10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-US"/>
              <a:t>What is </a:t>
            </a:r>
            <a:r>
              <a:rPr lang="en-US">
                <a:solidFill>
                  <a:srgbClr val="FF9900"/>
                </a:solidFill>
              </a:rPr>
              <a:t>Git</a:t>
            </a:r>
            <a:r>
              <a:rPr lang="en-US"/>
              <a:t>?</a:t>
            </a:r>
            <a:endParaRPr/>
          </a:p>
        </p:txBody>
      </p:sp>
      <p:sp>
        <p:nvSpPr>
          <p:cNvPr id="76" name="Google Shape;76;gbb0bb17ad9_0_2"/>
          <p:cNvSpPr txBox="1"/>
          <p:nvPr>
            <p:ph idx="1" type="body"/>
          </p:nvPr>
        </p:nvSpPr>
        <p:spPr>
          <a:xfrm>
            <a:off x="343625" y="1097050"/>
            <a:ext cx="9393300" cy="4355700"/>
          </a:xfrm>
          <a:prstGeom prst="rect">
            <a:avLst/>
          </a:prstGeom>
          <a:solidFill>
            <a:srgbClr val="1C1C1C">
              <a:alpha val="76860"/>
            </a:srgbClr>
          </a:solidFill>
          <a:ln>
            <a:noFill/>
          </a:ln>
        </p:spPr>
        <p:txBody>
          <a:bodyPr anchorCtr="0" anchor="t" bIns="100800" lIns="100800" spcFirstLastPara="1" rIns="100800" wrap="square" tIns="1008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FF9900"/>
                </a:solidFill>
              </a:rPr>
              <a:t>Git</a:t>
            </a:r>
            <a:r>
              <a:rPr lang="en-US">
                <a:solidFill>
                  <a:schemeClr val="dk1"/>
                </a:solidFill>
              </a:rPr>
              <a:t> is your swiss knife and best friend.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chemeClr val="dk1"/>
                </a:solidFill>
              </a:rPr>
              <a:t>An evil one. He can easily stab you in a back or shoot in your leg.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chemeClr val="dk1"/>
                </a:solidFill>
              </a:rPr>
              <a:t>But you can easily reset that episode of your friendship to previous commit as nothing happened.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chemeClr val="dk1"/>
                </a:solidFill>
              </a:rPr>
              <a:t>Or you can’t.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chemeClr val="dk1"/>
                </a:solidFill>
              </a:rPr>
              <a:t>Just a joke ;)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chemeClr val="dk1"/>
                </a:solidFill>
              </a:rPr>
              <a:t>or not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SzPts val="2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7" name="Google Shape;77;gbb0bb17ad9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5225" y="3290300"/>
            <a:ext cx="1920750" cy="198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b0bb17ad9_0_12"/>
          <p:cNvSpPr txBox="1"/>
          <p:nvPr/>
        </p:nvSpPr>
        <p:spPr>
          <a:xfrm>
            <a:off x="945600" y="365750"/>
            <a:ext cx="8285100" cy="42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bb0bb17ad9_0_12"/>
          <p:cNvSpPr txBox="1"/>
          <p:nvPr>
            <p:ph type="title"/>
          </p:nvPr>
        </p:nvSpPr>
        <p:spPr>
          <a:xfrm>
            <a:off x="343665" y="273326"/>
            <a:ext cx="93933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0800" lIns="100800" spcFirstLastPara="1" rIns="100800" wrap="square" tIns="10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-US"/>
              <a:t>The Problem</a:t>
            </a:r>
            <a:endParaRPr/>
          </a:p>
        </p:txBody>
      </p:sp>
      <p:sp>
        <p:nvSpPr>
          <p:cNvPr id="84" name="Google Shape;84;gbb0bb17ad9_0_12"/>
          <p:cNvSpPr txBox="1"/>
          <p:nvPr>
            <p:ph idx="1" type="body"/>
          </p:nvPr>
        </p:nvSpPr>
        <p:spPr>
          <a:xfrm>
            <a:off x="343625" y="1097050"/>
            <a:ext cx="9393300" cy="4355700"/>
          </a:xfrm>
          <a:prstGeom prst="rect">
            <a:avLst/>
          </a:prstGeom>
          <a:solidFill>
            <a:srgbClr val="1C1C1C">
              <a:alpha val="76860"/>
            </a:srgbClr>
          </a:solidFill>
          <a:ln>
            <a:noFill/>
          </a:ln>
        </p:spPr>
        <p:txBody>
          <a:bodyPr anchorCtr="0" anchor="t" bIns="100800" lIns="100800" spcFirstLastPara="1" rIns="100800" wrap="square" tIns="1008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chemeClr val="dk1"/>
                </a:solidFill>
              </a:rPr>
              <a:t>Anyway, </a:t>
            </a:r>
            <a:r>
              <a:rPr lang="en-US">
                <a:solidFill>
                  <a:srgbClr val="FF9900"/>
                </a:solidFill>
              </a:rPr>
              <a:t>git</a:t>
            </a:r>
            <a:r>
              <a:rPr lang="en-US">
                <a:solidFill>
                  <a:schemeClr val="dk1"/>
                </a:solidFill>
              </a:rPr>
              <a:t> is a powerful tool that can be used for basic manipulations and advance high </a:t>
            </a:r>
            <a:r>
              <a:rPr lang="en-US">
                <a:solidFill>
                  <a:schemeClr val="dk1"/>
                </a:solidFill>
              </a:rPr>
              <a:t>precision</a:t>
            </a:r>
            <a:r>
              <a:rPr lang="en-US">
                <a:solidFill>
                  <a:schemeClr val="dk1"/>
                </a:solidFill>
              </a:rPr>
              <a:t> code manipulation and integrations.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chemeClr val="dk1"/>
                </a:solidFill>
              </a:rPr>
              <a:t>Even though someone is sceptical about the benefits of using </a:t>
            </a:r>
            <a:r>
              <a:rPr lang="en-US">
                <a:solidFill>
                  <a:srgbClr val="FF9900"/>
                </a:solidFill>
              </a:rPr>
              <a:t>git</a:t>
            </a:r>
            <a:r>
              <a:rPr lang="en-US">
                <a:solidFill>
                  <a:schemeClr val="dk1"/>
                </a:solidFill>
              </a:rPr>
              <a:t> system for salesforce, it can be a saviour at least of our efficiency and mental health.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chemeClr val="dk1"/>
                </a:solidFill>
              </a:rPr>
              <a:t>Without git we can come up to a situation where we </a:t>
            </a:r>
            <a:r>
              <a:rPr lang="en-US">
                <a:solidFill>
                  <a:schemeClr val="dk1"/>
                </a:solidFill>
              </a:rPr>
              <a:t>hypothetically</a:t>
            </a:r>
            <a:r>
              <a:rPr lang="en-US">
                <a:solidFill>
                  <a:schemeClr val="dk1"/>
                </a:solidFill>
              </a:rPr>
              <a:t> can have we “</a:t>
            </a:r>
            <a:r>
              <a:rPr lang="en-US">
                <a:solidFill>
                  <a:srgbClr val="93C47D"/>
                </a:solidFill>
              </a:rPr>
              <a:t>sources of </a:t>
            </a:r>
            <a:r>
              <a:rPr lang="en-US">
                <a:solidFill>
                  <a:srgbClr val="93C47D"/>
                </a:solidFill>
              </a:rPr>
              <a:t>truth</a:t>
            </a:r>
            <a:r>
              <a:rPr lang="en-US">
                <a:solidFill>
                  <a:schemeClr val="dk1"/>
                </a:solidFill>
              </a:rPr>
              <a:t>” of our code. We can have </a:t>
            </a:r>
            <a:r>
              <a:rPr lang="en-US">
                <a:solidFill>
                  <a:srgbClr val="E06666"/>
                </a:solidFill>
              </a:rPr>
              <a:t>production source code</a:t>
            </a:r>
            <a:r>
              <a:rPr lang="en-US">
                <a:solidFill>
                  <a:schemeClr val="dk1"/>
                </a:solidFill>
              </a:rPr>
              <a:t>, </a:t>
            </a:r>
            <a:r>
              <a:rPr lang="en-US">
                <a:solidFill>
                  <a:srgbClr val="8E7CC3"/>
                </a:solidFill>
              </a:rPr>
              <a:t>sanbox1 source code</a:t>
            </a:r>
            <a:r>
              <a:rPr lang="en-US">
                <a:solidFill>
                  <a:schemeClr val="dk1"/>
                </a:solidFill>
              </a:rPr>
              <a:t>, </a:t>
            </a:r>
            <a:r>
              <a:rPr lang="en-US">
                <a:solidFill>
                  <a:srgbClr val="A4C2F4"/>
                </a:solidFill>
              </a:rPr>
              <a:t>sandbox2 source code</a:t>
            </a:r>
            <a:r>
              <a:rPr lang="en-US">
                <a:solidFill>
                  <a:schemeClr val="dk1"/>
                </a:solidFill>
              </a:rPr>
              <a:t> and </a:t>
            </a:r>
            <a:r>
              <a:rPr lang="en-US">
                <a:solidFill>
                  <a:srgbClr val="C27BA0"/>
                </a:solidFill>
              </a:rPr>
              <a:t>few scratch orgs with new features </a:t>
            </a:r>
            <a:r>
              <a:rPr lang="en-US">
                <a:solidFill>
                  <a:schemeClr val="dk1"/>
                </a:solidFill>
              </a:rPr>
              <a:t>and</a:t>
            </a:r>
            <a:r>
              <a:rPr lang="en-US">
                <a:solidFill>
                  <a:srgbClr val="C27BA0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so on.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SzPts val="2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b0bb17ad9_0_19"/>
          <p:cNvSpPr txBox="1"/>
          <p:nvPr/>
        </p:nvSpPr>
        <p:spPr>
          <a:xfrm>
            <a:off x="945600" y="365750"/>
            <a:ext cx="8285100" cy="42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bb0bb17ad9_0_19"/>
          <p:cNvSpPr txBox="1"/>
          <p:nvPr>
            <p:ph type="title"/>
          </p:nvPr>
        </p:nvSpPr>
        <p:spPr>
          <a:xfrm>
            <a:off x="343665" y="273326"/>
            <a:ext cx="93933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0800" lIns="100800" spcFirstLastPara="1" rIns="100800" wrap="square" tIns="10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-US"/>
              <a:t>The Problem</a:t>
            </a:r>
            <a:endParaRPr/>
          </a:p>
        </p:txBody>
      </p:sp>
      <p:sp>
        <p:nvSpPr>
          <p:cNvPr id="91" name="Google Shape;91;gbb0bb17ad9_0_19"/>
          <p:cNvSpPr txBox="1"/>
          <p:nvPr>
            <p:ph idx="1" type="body"/>
          </p:nvPr>
        </p:nvSpPr>
        <p:spPr>
          <a:xfrm>
            <a:off x="343625" y="1097050"/>
            <a:ext cx="9393300" cy="4355700"/>
          </a:xfrm>
          <a:prstGeom prst="rect">
            <a:avLst/>
          </a:prstGeom>
          <a:solidFill>
            <a:srgbClr val="1C1C1C">
              <a:alpha val="76860"/>
            </a:srgbClr>
          </a:solidFill>
          <a:ln>
            <a:noFill/>
          </a:ln>
        </p:spPr>
        <p:txBody>
          <a:bodyPr anchorCtr="0" anchor="t" bIns="100800" lIns="100800" spcFirstLastPara="1" rIns="100800" wrap="square" tIns="1008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chemeClr val="dk1"/>
                </a:solidFill>
              </a:rPr>
              <a:t>We as a developers have following questions in this situation: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>
                <a:solidFill>
                  <a:schemeClr val="dk1"/>
                </a:solidFill>
              </a:rPr>
              <a:t>Where is the most up to date code that we can use as a base to develop new feature and deploy on </a:t>
            </a:r>
            <a:r>
              <a:rPr lang="en-US">
                <a:solidFill>
                  <a:schemeClr val="dk1"/>
                </a:solidFill>
              </a:rPr>
              <a:t>production?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>
                <a:solidFill>
                  <a:schemeClr val="dk1"/>
                </a:solidFill>
              </a:rPr>
              <a:t>When we finish all our new feature from all the sandboxes, how we deploy them and don’t override our code?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>
                <a:solidFill>
                  <a:schemeClr val="dk1"/>
                </a:solidFill>
              </a:rPr>
              <a:t>What is the difference between all this sources?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>
                <a:solidFill>
                  <a:schemeClr val="dk1"/>
                </a:solidFill>
              </a:rPr>
              <a:t>If two sources have different source code, which should we use?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>
                <a:solidFill>
                  <a:schemeClr val="dk1"/>
                </a:solidFill>
              </a:rPr>
              <a:t>Why we even end up in such situation?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SzPts val="2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b0bb17ad9_1_0"/>
          <p:cNvSpPr txBox="1"/>
          <p:nvPr/>
        </p:nvSpPr>
        <p:spPr>
          <a:xfrm>
            <a:off x="945600" y="365750"/>
            <a:ext cx="8285100" cy="42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bb0bb17ad9_1_0"/>
          <p:cNvSpPr txBox="1"/>
          <p:nvPr>
            <p:ph type="title"/>
          </p:nvPr>
        </p:nvSpPr>
        <p:spPr>
          <a:xfrm>
            <a:off x="343665" y="273326"/>
            <a:ext cx="93933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0800" lIns="100800" spcFirstLastPara="1" rIns="100800" wrap="square" tIns="10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-US"/>
              <a:t>The Answer</a:t>
            </a:r>
            <a:endParaRPr/>
          </a:p>
        </p:txBody>
      </p:sp>
      <p:sp>
        <p:nvSpPr>
          <p:cNvPr id="98" name="Google Shape;98;gbb0bb17ad9_1_0"/>
          <p:cNvSpPr txBox="1"/>
          <p:nvPr>
            <p:ph idx="1" type="body"/>
          </p:nvPr>
        </p:nvSpPr>
        <p:spPr>
          <a:xfrm>
            <a:off x="343625" y="1097050"/>
            <a:ext cx="9393300" cy="4355700"/>
          </a:xfrm>
          <a:prstGeom prst="rect">
            <a:avLst/>
          </a:prstGeom>
          <a:solidFill>
            <a:srgbClr val="1C1C1C">
              <a:alpha val="76860"/>
            </a:srgbClr>
          </a:solidFill>
          <a:ln>
            <a:noFill/>
          </a:ln>
        </p:spPr>
        <p:txBody>
          <a:bodyPr anchorCtr="0" anchor="t" bIns="100800" lIns="100800" spcFirstLastPara="1" rIns="100800" wrap="square" tIns="1008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None of this would bother us if we use </a:t>
            </a:r>
            <a:r>
              <a:rPr lang="en-US">
                <a:solidFill>
                  <a:srgbClr val="FF9900"/>
                </a:solidFill>
              </a:rPr>
              <a:t>git</a:t>
            </a: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Having teams with clear </a:t>
            </a:r>
            <a:r>
              <a:rPr lang="en-US">
                <a:solidFill>
                  <a:srgbClr val="FF9900"/>
                </a:solidFill>
              </a:rPr>
              <a:t>git workflow</a:t>
            </a:r>
            <a:r>
              <a:rPr lang="en-US">
                <a:solidFill>
                  <a:schemeClr val="dk1"/>
                </a:solidFill>
              </a:rPr>
              <a:t> will result cleare source code vision. We will easily determine what is current state, which features are in development, who is working on what.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9900"/>
                </a:solidFill>
              </a:rPr>
              <a:t>Git</a:t>
            </a:r>
            <a:r>
              <a:rPr lang="en-US">
                <a:solidFill>
                  <a:schemeClr val="dk1"/>
                </a:solidFill>
              </a:rPr>
              <a:t> may seem confusing at first, but it is a must have type of tool nowadays. As no </a:t>
            </a:r>
            <a:r>
              <a:rPr lang="en-US">
                <a:solidFill>
                  <a:schemeClr val="dk1"/>
                </a:solidFill>
              </a:rPr>
              <a:t>successful</a:t>
            </a:r>
            <a:r>
              <a:rPr lang="en-US">
                <a:solidFill>
                  <a:schemeClr val="dk1"/>
                </a:solidFill>
              </a:rPr>
              <a:t> project could exist without </a:t>
            </a:r>
            <a:r>
              <a:rPr lang="en-US">
                <a:solidFill>
                  <a:schemeClr val="dk1"/>
                </a:solidFill>
              </a:rPr>
              <a:t>management, no good code base can exist without proper source control.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SzPts val="2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b0bb17ad9_1_13"/>
          <p:cNvSpPr txBox="1"/>
          <p:nvPr/>
        </p:nvSpPr>
        <p:spPr>
          <a:xfrm>
            <a:off x="945600" y="365750"/>
            <a:ext cx="8285100" cy="42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bb0bb17ad9_1_13"/>
          <p:cNvSpPr txBox="1"/>
          <p:nvPr>
            <p:ph type="title"/>
          </p:nvPr>
        </p:nvSpPr>
        <p:spPr>
          <a:xfrm>
            <a:off x="343665" y="273326"/>
            <a:ext cx="93933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0800" lIns="100800" spcFirstLastPara="1" rIns="100800" wrap="square" tIns="10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-US"/>
              <a:t>How </a:t>
            </a:r>
            <a:r>
              <a:rPr lang="en-US">
                <a:solidFill>
                  <a:srgbClr val="FF9900"/>
                </a:solidFill>
              </a:rPr>
              <a:t>Git</a:t>
            </a:r>
            <a:r>
              <a:rPr lang="en-US"/>
              <a:t> works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t/>
            </a:r>
            <a:endParaRPr/>
          </a:p>
        </p:txBody>
      </p:sp>
      <p:sp>
        <p:nvSpPr>
          <p:cNvPr id="105" name="Google Shape;105;gbb0bb17ad9_1_13"/>
          <p:cNvSpPr txBox="1"/>
          <p:nvPr>
            <p:ph idx="1" type="body"/>
          </p:nvPr>
        </p:nvSpPr>
        <p:spPr>
          <a:xfrm>
            <a:off x="343625" y="1097050"/>
            <a:ext cx="9393300" cy="4355700"/>
          </a:xfrm>
          <a:prstGeom prst="rect">
            <a:avLst/>
          </a:prstGeom>
          <a:solidFill>
            <a:srgbClr val="1C1C1C">
              <a:alpha val="76860"/>
            </a:srgbClr>
          </a:solidFill>
          <a:ln>
            <a:noFill/>
          </a:ln>
        </p:spPr>
        <p:txBody>
          <a:bodyPr anchorCtr="0" anchor="t" bIns="100800" lIns="100800" spcFirstLastPara="1" rIns="100800" wrap="square" tIns="100800">
            <a:noAutofit/>
          </a:bodyPr>
          <a:lstStyle/>
          <a:p>
            <a:pPr indent="0" lvl="0" marL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Some of the basic operations in Git are: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Initialize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Add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Commit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Pull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Push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Some advanced Git operations are: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Branching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Merging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Rebasing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800"/>
              </a:spcAft>
              <a:buSzPts val="2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b0bb17ad9_1_6"/>
          <p:cNvSpPr txBox="1"/>
          <p:nvPr>
            <p:ph type="title"/>
          </p:nvPr>
        </p:nvSpPr>
        <p:spPr>
          <a:xfrm>
            <a:off x="343665" y="148876"/>
            <a:ext cx="93933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0800" lIns="100800" spcFirstLastPara="1" rIns="100800" wrap="square" tIns="10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-US"/>
              <a:t>How </a:t>
            </a:r>
            <a:r>
              <a:rPr lang="en-US">
                <a:solidFill>
                  <a:srgbClr val="FF9900"/>
                </a:solidFill>
              </a:rPr>
              <a:t>Git</a:t>
            </a:r>
            <a:r>
              <a:rPr lang="en-US"/>
              <a:t> works</a:t>
            </a:r>
            <a:endParaRPr/>
          </a:p>
        </p:txBody>
      </p:sp>
      <p:sp>
        <p:nvSpPr>
          <p:cNvPr id="111" name="Google Shape;111;gbb0bb17ad9_1_6"/>
          <p:cNvSpPr txBox="1"/>
          <p:nvPr>
            <p:ph idx="1" type="body"/>
          </p:nvPr>
        </p:nvSpPr>
        <p:spPr>
          <a:xfrm>
            <a:off x="2473375" y="834825"/>
            <a:ext cx="5133900" cy="457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100800" lIns="100800" spcFirstLastPara="1" rIns="100800" wrap="square" tIns="1008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SzPts val="2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2" name="Google Shape;112;gbb0bb17ad9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3161" y="834825"/>
            <a:ext cx="4878390" cy="457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b0bb17ad9_1_28"/>
          <p:cNvSpPr txBox="1"/>
          <p:nvPr/>
        </p:nvSpPr>
        <p:spPr>
          <a:xfrm>
            <a:off x="945600" y="365750"/>
            <a:ext cx="8285100" cy="42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bb0bb17ad9_1_28"/>
          <p:cNvSpPr txBox="1"/>
          <p:nvPr>
            <p:ph type="title"/>
          </p:nvPr>
        </p:nvSpPr>
        <p:spPr>
          <a:xfrm>
            <a:off x="343665" y="273326"/>
            <a:ext cx="93933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0800" lIns="100800" spcFirstLastPara="1" rIns="100800" wrap="square" tIns="10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-US"/>
              <a:t>Basic commands</a:t>
            </a:r>
            <a:endParaRPr/>
          </a:p>
        </p:txBody>
      </p:sp>
      <p:sp>
        <p:nvSpPr>
          <p:cNvPr id="119" name="Google Shape;119;gbb0bb17ad9_1_28"/>
          <p:cNvSpPr txBox="1"/>
          <p:nvPr>
            <p:ph idx="1" type="body"/>
          </p:nvPr>
        </p:nvSpPr>
        <p:spPr>
          <a:xfrm>
            <a:off x="343625" y="1097050"/>
            <a:ext cx="9393300" cy="4355700"/>
          </a:xfrm>
          <a:prstGeom prst="rect">
            <a:avLst/>
          </a:prstGeom>
          <a:solidFill>
            <a:srgbClr val="1C1C1C">
              <a:alpha val="76860"/>
            </a:srgbClr>
          </a:solidFill>
          <a:ln>
            <a:noFill/>
          </a:ln>
        </p:spPr>
        <p:txBody>
          <a:bodyPr anchorCtr="0" anchor="t" bIns="100800" lIns="100800" spcFirstLastPara="1" rIns="100800" wrap="square" tIns="1008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arenR"/>
            </a:pPr>
            <a:r>
              <a:rPr b="1" lang="en-US" sz="1600">
                <a:solidFill>
                  <a:srgbClr val="FFD966"/>
                </a:solidFill>
              </a:rPr>
              <a:t>git init</a:t>
            </a:r>
            <a:r>
              <a:rPr lang="en-US" sz="1600">
                <a:solidFill>
                  <a:schemeClr val="dk1"/>
                </a:solidFill>
              </a:rPr>
              <a:t> - initialize repository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arenR"/>
            </a:pPr>
            <a:r>
              <a:rPr b="1" lang="en-US" sz="1600">
                <a:solidFill>
                  <a:srgbClr val="FFD966"/>
                </a:solidFill>
              </a:rPr>
              <a:t>git add .</a:t>
            </a:r>
            <a:r>
              <a:rPr lang="en-US" sz="1600">
                <a:solidFill>
                  <a:schemeClr val="dk1"/>
                </a:solidFill>
              </a:rPr>
              <a:t> - add everything to a staging area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arenR"/>
            </a:pPr>
            <a:r>
              <a:rPr b="1" lang="en-US" sz="1600">
                <a:solidFill>
                  <a:srgbClr val="FFD966"/>
                </a:solidFill>
              </a:rPr>
              <a:t>git commit -m “commit message”</a:t>
            </a:r>
            <a:r>
              <a:rPr lang="en-US" sz="1600">
                <a:solidFill>
                  <a:schemeClr val="dk1"/>
                </a:solidFill>
              </a:rPr>
              <a:t> - commit staging area content to a branch in a local repository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arenR"/>
            </a:pPr>
            <a:r>
              <a:rPr b="1" lang="en-US" sz="1600">
                <a:solidFill>
                  <a:srgbClr val="FFD966"/>
                </a:solidFill>
              </a:rPr>
              <a:t>git remote add &lt;remote repo name&gt; &lt;repo link&gt;</a:t>
            </a:r>
            <a:r>
              <a:rPr lang="en-US" sz="1600">
                <a:solidFill>
                  <a:schemeClr val="dk1"/>
                </a:solidFill>
              </a:rPr>
              <a:t> - add remote repository to “repository list”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arenR"/>
            </a:pPr>
            <a:r>
              <a:rPr b="1" lang="en-US" sz="1600">
                <a:solidFill>
                  <a:srgbClr val="FFD966"/>
                </a:solidFill>
              </a:rPr>
              <a:t>git push &lt;remote repository name&gt; &lt;branch name&gt;</a:t>
            </a:r>
            <a:r>
              <a:rPr lang="en-US" sz="1600">
                <a:solidFill>
                  <a:schemeClr val="dk1"/>
                </a:solidFill>
              </a:rPr>
              <a:t> - push changes of branch to remote repository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arenR"/>
            </a:pPr>
            <a:r>
              <a:rPr b="1" lang="en-US" sz="1600">
                <a:solidFill>
                  <a:srgbClr val="FFD966"/>
                </a:solidFill>
              </a:rPr>
              <a:t>git pull &lt;remote repository name&gt; &lt;branch name&gt;</a:t>
            </a:r>
            <a:r>
              <a:rPr lang="en-US" sz="1600">
                <a:solidFill>
                  <a:schemeClr val="dk1"/>
                </a:solidFill>
              </a:rPr>
              <a:t> - pull changes of branch from remote repository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arenR"/>
            </a:pPr>
            <a:r>
              <a:rPr b="1" lang="en-US" sz="1600">
                <a:solidFill>
                  <a:srgbClr val="FFD966"/>
                </a:solidFill>
              </a:rPr>
              <a:t>git checkout -b &lt;new branch name&gt;</a:t>
            </a:r>
            <a:r>
              <a:rPr lang="en-US" sz="1600">
                <a:solidFill>
                  <a:schemeClr val="dk1"/>
                </a:solidFill>
              </a:rPr>
              <a:t> - create new branch with provided name and checkout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arenR"/>
            </a:pPr>
            <a:r>
              <a:rPr b="1" lang="en-US" sz="1600">
                <a:solidFill>
                  <a:srgbClr val="FFD966"/>
                </a:solidFill>
              </a:rPr>
              <a:t>git checkout &lt;existing branch name&gt;</a:t>
            </a:r>
            <a:r>
              <a:rPr lang="en-US" sz="1600">
                <a:solidFill>
                  <a:schemeClr val="dk1"/>
                </a:solidFill>
              </a:rPr>
              <a:t> - checkout to existing branch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800"/>
              </a:spcAft>
              <a:buSzPts val="2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2021-01-18T10:59:23Z</dcterms:created>
</cp:coreProperties>
</file>