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8" r:id="rId3"/>
    <p:sldId id="262" r:id="rId4"/>
    <p:sldId id="263" r:id="rId5"/>
    <p:sldId id="264" r:id="rId6"/>
    <p:sldId id="269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109" userDrawn="1">
          <p15:clr>
            <a:srgbClr val="A4A3A4"/>
          </p15:clr>
        </p15:guide>
        <p15:guide id="3" pos="346" userDrawn="1">
          <p15:clr>
            <a:srgbClr val="A4A3A4"/>
          </p15:clr>
        </p15:guide>
        <p15:guide id="4" orient="horz" pos="89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64BC"/>
    <a:srgbClr val="6A57B7"/>
    <a:srgbClr val="3F98CF"/>
    <a:srgbClr val="F0DB4F"/>
    <a:srgbClr val="444444"/>
    <a:srgbClr val="0000FF"/>
    <a:srgbClr val="A50021"/>
    <a:srgbClr val="47B8BC"/>
    <a:srgbClr val="DAF1F2"/>
    <a:srgbClr val="FF5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90" d="100"/>
          <a:sy n="90" d="100"/>
        </p:scale>
        <p:origin x="816" y="84"/>
      </p:cViewPr>
      <p:guideLst>
        <p:guide orient="horz" pos="1620"/>
        <p:guide pos="2109"/>
        <p:guide pos="346"/>
        <p:guide orient="horz" pos="89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182880" cy="18288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951A84-8083-4F68-A786-57C80B44AB3C}" type="datetimeFigureOut">
              <a:rPr lang="en-US" smtClean="0"/>
              <a:pPr/>
              <a:t>3/31/2017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BD511-F2C4-48F1-947B-5C9953FBAD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31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38EB94-4B54-4539-BEE7-C3885B42E71C}" type="datetimeFigureOut">
              <a:rPr lang="en-US" smtClean="0"/>
              <a:pPr/>
              <a:t>3/31/2017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7D010-E875-4F0B-8123-BB107678AB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75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1885950"/>
            <a:ext cx="5334000" cy="1102519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714750"/>
            <a:ext cx="6400800" cy="457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52400" y="5061062"/>
            <a:ext cx="9448800" cy="1142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 userDrawn="1"/>
        </p:nvSpPr>
        <p:spPr>
          <a:xfrm>
            <a:off x="5606430" y="5061063"/>
            <a:ext cx="609602" cy="1142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 userDrawn="1"/>
        </p:nvSpPr>
        <p:spPr>
          <a:xfrm>
            <a:off x="6096000" y="5061065"/>
            <a:ext cx="609602" cy="1142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6629398" y="5061065"/>
            <a:ext cx="609602" cy="1142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 userDrawn="1"/>
        </p:nvSpPr>
        <p:spPr>
          <a:xfrm>
            <a:off x="0" y="0"/>
            <a:ext cx="9144000" cy="5715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 userDrawn="1"/>
        </p:nvSpPr>
        <p:spPr>
          <a:xfrm>
            <a:off x="0" y="57150"/>
            <a:ext cx="6705602" cy="5715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 userDrawn="1"/>
        </p:nvSpPr>
        <p:spPr>
          <a:xfrm>
            <a:off x="0" y="114300"/>
            <a:ext cx="2897114" cy="5715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162925" y="1533525"/>
            <a:ext cx="17907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209550"/>
            <a:ext cx="9144000" cy="51435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49172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1504950"/>
            <a:ext cx="6096000" cy="22098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97366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7900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7280" y="2666970"/>
            <a:ext cx="4023360" cy="497870"/>
          </a:xfrm>
          <a:prstGeom prst="rect">
            <a:avLst/>
          </a:prstGeom>
          <a:solidFill>
            <a:srgbClr val="7564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657009"/>
            <a:ext cx="6583680" cy="507831"/>
          </a:xfrm>
        </p:spPr>
        <p:txBody>
          <a:bodyPr wrap="square">
            <a:spAutoFit/>
          </a:bodyPr>
          <a:lstStyle/>
          <a:p>
            <a:r>
              <a:rPr lang="ru-RU" sz="2700" dirty="0">
                <a:solidFill>
                  <a:schemeClr val="bg1"/>
                </a:solidFill>
                <a:latin typeface="Calibri" pitchFamily="34" charset="0"/>
                <a:ea typeface="Roboto Thin" panose="02000000000000000000" pitchFamily="2" charset="0"/>
                <a:cs typeface="Roboto Thin" panose="02000000000000000000" pitchFamily="2" charset="0"/>
              </a:rPr>
              <a:t>События</a:t>
            </a:r>
            <a:endParaRPr lang="en-US" b="1" dirty="0">
              <a:solidFill>
                <a:srgbClr val="7564BC"/>
              </a:solidFill>
              <a:latin typeface="Calibri" pitchFamily="34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806449" y="960754"/>
            <a:ext cx="6322695" cy="5078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dirty="0">
                <a:solidFill>
                  <a:schemeClr val="tx1">
                    <a:lumMod val="90000"/>
                    <a:lumOff val="10000"/>
                  </a:schemeClr>
                </a:solidFill>
                <a:latin typeface="Calibri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The JavaScript Programming Language</a:t>
            </a:r>
          </a:p>
        </p:txBody>
      </p:sp>
      <p:pic>
        <p:nvPicPr>
          <p:cNvPr id="1028" name="Picture 4" descr="C:\Users\Darick\Desktop\Mmww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3875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6313" y="3163351"/>
            <a:ext cx="62147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>
                <a:solidFill>
                  <a:srgbClr val="7564BC"/>
                </a:solidFill>
                <a:latin typeface="Calibri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Обработка событий</a:t>
            </a: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22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457200" y="194310"/>
            <a:ext cx="8229600" cy="548640"/>
          </a:xfrm>
        </p:spPr>
        <p:txBody>
          <a:bodyPr/>
          <a:lstStyle/>
          <a:p>
            <a:r>
              <a:rPr lang="uk-UA" sz="2800" dirty="0" err="1">
                <a:latin typeface="Calibri" pitchFamily="34" charset="0"/>
              </a:rPr>
              <a:t>Интерфейс</a:t>
            </a:r>
            <a:r>
              <a:rPr lang="uk-UA" sz="2800" dirty="0">
                <a:latin typeface="Calibri" pitchFamily="34" charset="0"/>
              </a:rPr>
              <a:t> </a:t>
            </a:r>
            <a:r>
              <a:rPr lang="en-US" sz="2800" dirty="0">
                <a:latin typeface="Calibri" pitchFamily="34" charset="0"/>
              </a:rPr>
              <a:t>Event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29159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43200" y="925830"/>
            <a:ext cx="34747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err="1">
                <a:latin typeface="Calibri" pitchFamily="34" charset="0"/>
              </a:rPr>
              <a:t>Свойства</a:t>
            </a:r>
            <a:r>
              <a:rPr lang="en-US" dirty="0">
                <a:latin typeface="Calibri" pitchFamily="34" charset="0"/>
              </a:rPr>
              <a:t>:  </a:t>
            </a:r>
          </a:p>
          <a:p>
            <a:endParaRPr lang="uk-UA" dirty="0">
              <a:latin typeface="Calibri" pitchFamily="34" charset="0"/>
            </a:endParaRPr>
          </a:p>
          <a:p>
            <a:pPr lvl="2"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 button</a:t>
            </a:r>
          </a:p>
          <a:p>
            <a:pPr lvl="2"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altKey</a:t>
            </a:r>
            <a:endParaRPr lang="en-US" dirty="0">
              <a:latin typeface="Calibri" pitchFamily="34" charset="0"/>
            </a:endParaRPr>
          </a:p>
          <a:p>
            <a:pPr lvl="2"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ctrlKey</a:t>
            </a:r>
            <a:endParaRPr lang="en-US" dirty="0">
              <a:latin typeface="Calibri" pitchFamily="34" charset="0"/>
            </a:endParaRPr>
          </a:p>
          <a:p>
            <a:pPr lvl="2"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shiftKey</a:t>
            </a:r>
            <a:endParaRPr lang="en-US" dirty="0">
              <a:latin typeface="Calibri" pitchFamily="34" charset="0"/>
            </a:endParaRPr>
          </a:p>
          <a:p>
            <a:pPr lvl="2"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clientX</a:t>
            </a:r>
            <a:endParaRPr lang="en-US" dirty="0">
              <a:latin typeface="Calibri" pitchFamily="34" charset="0"/>
            </a:endParaRPr>
          </a:p>
          <a:p>
            <a:pPr lvl="2"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clientY</a:t>
            </a:r>
            <a:endParaRPr lang="en-US" dirty="0">
              <a:latin typeface="Calibri" pitchFamily="34" charset="0"/>
            </a:endParaRPr>
          </a:p>
          <a:p>
            <a:pPr lvl="2"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screenX</a:t>
            </a:r>
            <a:endParaRPr lang="en-US" dirty="0">
              <a:latin typeface="Calibri" pitchFamily="34" charset="0"/>
            </a:endParaRPr>
          </a:p>
          <a:p>
            <a:pPr lvl="2"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screenY</a:t>
            </a:r>
            <a:endParaRPr lang="en-US" dirty="0">
              <a:latin typeface="Calibri" pitchFamily="34" charset="0"/>
            </a:endParaRPr>
          </a:p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0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" pitchFamily="34" charset="0"/>
              </a:rPr>
              <a:t>События мыши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1520" y="1474470"/>
            <a:ext cx="80467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err="1">
                <a:latin typeface="Calibri" pitchFamily="34" charset="0"/>
                <a:cs typeface="Calibri" pitchFamily="34" charset="0"/>
              </a:rPr>
              <a:t>mousedown</a:t>
            </a:r>
            <a:r>
              <a:rPr lang="ru-RU" dirty="0">
                <a:latin typeface="Calibri" pitchFamily="34" charset="0"/>
                <a:cs typeface="Calibri" pitchFamily="34" charset="0"/>
              </a:rPr>
              <a:t> - к</a:t>
            </a:r>
            <a:r>
              <a:rPr lang="uk-UA" dirty="0" err="1">
                <a:latin typeface="Calibri" pitchFamily="34" charset="0"/>
                <a:cs typeface="Calibri" pitchFamily="34" charset="0"/>
              </a:rPr>
              <a:t>нопка</a:t>
            </a:r>
            <a:r>
              <a:rPr lang="uk-UA" dirty="0">
                <a:latin typeface="Calibri" pitchFamily="34" charset="0"/>
                <a:cs typeface="Calibri" pitchFamily="34" charset="0"/>
              </a:rPr>
              <a:t> </a:t>
            </a:r>
            <a:r>
              <a:rPr lang="uk-UA" dirty="0" err="1">
                <a:latin typeface="Calibri" pitchFamily="34" charset="0"/>
                <a:cs typeface="Calibri" pitchFamily="34" charset="0"/>
              </a:rPr>
              <a:t>мыши</a:t>
            </a:r>
            <a:r>
              <a:rPr lang="uk-UA" dirty="0">
                <a:latin typeface="Calibri" pitchFamily="34" charset="0"/>
                <a:cs typeface="Calibri" pitchFamily="34" charset="0"/>
              </a:rPr>
              <a:t> нажата над </a:t>
            </a:r>
            <a:r>
              <a:rPr lang="uk-UA" dirty="0" err="1">
                <a:latin typeface="Calibri" pitchFamily="34" charset="0"/>
                <a:cs typeface="Calibri" pitchFamily="34" charset="0"/>
              </a:rPr>
              <a:t>элементом</a:t>
            </a:r>
            <a:r>
              <a:rPr lang="uk-UA" dirty="0">
                <a:latin typeface="Calibri" pitchFamily="34" charset="0"/>
                <a:cs typeface="Calibri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b="1" dirty="0" err="1">
                <a:latin typeface="Calibri" pitchFamily="34" charset="0"/>
                <a:cs typeface="Calibri" pitchFamily="34" charset="0"/>
              </a:rPr>
              <a:t>mouseup</a:t>
            </a:r>
            <a:r>
              <a:rPr lang="en-US" dirty="0">
                <a:latin typeface="Calibri" pitchFamily="34" charset="0"/>
                <a:cs typeface="Calibri" pitchFamily="34" charset="0"/>
              </a:rPr>
              <a:t> - </a:t>
            </a:r>
            <a:r>
              <a:rPr lang="uk-UA" dirty="0">
                <a:latin typeface="Calibri" pitchFamily="34" charset="0"/>
                <a:cs typeface="Calibri" pitchFamily="34" charset="0"/>
              </a:rPr>
              <a:t>кнопка </a:t>
            </a:r>
            <a:r>
              <a:rPr lang="uk-UA" dirty="0" err="1">
                <a:latin typeface="Calibri" pitchFamily="34" charset="0"/>
                <a:cs typeface="Calibri" pitchFamily="34" charset="0"/>
              </a:rPr>
              <a:t>мыши</a:t>
            </a:r>
            <a:r>
              <a:rPr lang="uk-UA" dirty="0">
                <a:latin typeface="Calibri" pitchFamily="34" charset="0"/>
                <a:cs typeface="Calibri" pitchFamily="34" charset="0"/>
              </a:rPr>
              <a:t> </a:t>
            </a:r>
            <a:r>
              <a:rPr lang="uk-UA" dirty="0" err="1">
                <a:latin typeface="Calibri" pitchFamily="34" charset="0"/>
                <a:cs typeface="Calibri" pitchFamily="34" charset="0"/>
              </a:rPr>
              <a:t>отпущена</a:t>
            </a:r>
            <a:r>
              <a:rPr lang="uk-UA" dirty="0">
                <a:latin typeface="Calibri" pitchFamily="34" charset="0"/>
                <a:cs typeface="Calibri" pitchFamily="34" charset="0"/>
              </a:rPr>
              <a:t> над </a:t>
            </a:r>
            <a:r>
              <a:rPr lang="uk-UA" dirty="0" err="1">
                <a:latin typeface="Calibri" pitchFamily="34" charset="0"/>
                <a:cs typeface="Calibri" pitchFamily="34" charset="0"/>
              </a:rPr>
              <a:t>элементом</a:t>
            </a:r>
            <a:r>
              <a:rPr lang="uk-UA" dirty="0">
                <a:latin typeface="Calibri" pitchFamily="34" charset="0"/>
                <a:cs typeface="Calibri" pitchFamily="34" charset="0"/>
              </a:rPr>
              <a:t>.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1" dirty="0" err="1">
                <a:latin typeface="Calibri" pitchFamily="34" charset="0"/>
                <a:cs typeface="Calibri" pitchFamily="34" charset="0"/>
              </a:rPr>
              <a:t>mouseover</a:t>
            </a:r>
            <a:r>
              <a:rPr lang="en-US" dirty="0">
                <a:latin typeface="Calibri" pitchFamily="34" charset="0"/>
                <a:cs typeface="Calibri" pitchFamily="34" charset="0"/>
              </a:rPr>
              <a:t> - </a:t>
            </a:r>
            <a:r>
              <a:rPr lang="uk-UA" dirty="0" err="1">
                <a:latin typeface="Calibri" pitchFamily="34" charset="0"/>
                <a:cs typeface="Calibri" pitchFamily="34" charset="0"/>
              </a:rPr>
              <a:t>мышь</a:t>
            </a:r>
            <a:r>
              <a:rPr lang="uk-UA" dirty="0">
                <a:latin typeface="Calibri" pitchFamily="34" charset="0"/>
                <a:cs typeface="Calibri" pitchFamily="34" charset="0"/>
              </a:rPr>
              <a:t> появилась над </a:t>
            </a:r>
            <a:r>
              <a:rPr lang="uk-UA" dirty="0" err="1">
                <a:latin typeface="Calibri" pitchFamily="34" charset="0"/>
                <a:cs typeface="Calibri" pitchFamily="34" charset="0"/>
              </a:rPr>
              <a:t>элементом</a:t>
            </a:r>
            <a:r>
              <a:rPr lang="uk-UA" dirty="0">
                <a:latin typeface="Calibri" pitchFamily="34" charset="0"/>
                <a:cs typeface="Calibri" pitchFamily="34" charset="0"/>
              </a:rPr>
              <a:t>.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1" dirty="0" err="1">
                <a:latin typeface="Calibri" pitchFamily="34" charset="0"/>
                <a:cs typeface="Calibri" pitchFamily="34" charset="0"/>
              </a:rPr>
              <a:t>mouseout</a:t>
            </a:r>
            <a:r>
              <a:rPr lang="en-US" dirty="0">
                <a:latin typeface="Calibri" pitchFamily="34" charset="0"/>
                <a:cs typeface="Calibri" pitchFamily="34" charset="0"/>
              </a:rPr>
              <a:t> - </a:t>
            </a:r>
            <a:r>
              <a:rPr lang="uk-UA" dirty="0" err="1">
                <a:latin typeface="Calibri" pitchFamily="34" charset="0"/>
                <a:cs typeface="Calibri" pitchFamily="34" charset="0"/>
              </a:rPr>
              <a:t>мышь</a:t>
            </a:r>
            <a:r>
              <a:rPr lang="uk-UA" dirty="0">
                <a:latin typeface="Calibri" pitchFamily="34" charset="0"/>
                <a:cs typeface="Calibri" pitchFamily="34" charset="0"/>
              </a:rPr>
              <a:t> </a:t>
            </a:r>
            <a:r>
              <a:rPr lang="uk-UA" dirty="0" err="1">
                <a:latin typeface="Calibri" pitchFamily="34" charset="0"/>
                <a:cs typeface="Calibri" pitchFamily="34" charset="0"/>
              </a:rPr>
              <a:t>ушла</a:t>
            </a:r>
            <a:r>
              <a:rPr lang="uk-UA" dirty="0">
                <a:latin typeface="Calibri" pitchFamily="34" charset="0"/>
                <a:cs typeface="Calibri" pitchFamily="34" charset="0"/>
              </a:rPr>
              <a:t> с </a:t>
            </a:r>
            <a:r>
              <a:rPr lang="uk-UA" dirty="0" err="1">
                <a:latin typeface="Calibri" pitchFamily="34" charset="0"/>
                <a:cs typeface="Calibri" pitchFamily="34" charset="0"/>
              </a:rPr>
              <a:t>элемента</a:t>
            </a:r>
            <a:r>
              <a:rPr lang="uk-UA" dirty="0">
                <a:latin typeface="Calibri" pitchFamily="34" charset="0"/>
                <a:cs typeface="Calibri" pitchFamily="34" charset="0"/>
              </a:rPr>
              <a:t>.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1" dirty="0" err="1">
                <a:latin typeface="Calibri" pitchFamily="34" charset="0"/>
                <a:cs typeface="Calibri" pitchFamily="34" charset="0"/>
              </a:rPr>
              <a:t>mousemove</a:t>
            </a:r>
            <a:r>
              <a:rPr lang="en-US" dirty="0">
                <a:latin typeface="Calibri" pitchFamily="34" charset="0"/>
                <a:cs typeface="Calibri" pitchFamily="34" charset="0"/>
              </a:rPr>
              <a:t> - </a:t>
            </a:r>
            <a:r>
              <a:rPr lang="uk-UA" dirty="0" err="1">
                <a:latin typeface="Calibri" pitchFamily="34" charset="0"/>
                <a:cs typeface="Calibri" pitchFamily="34" charset="0"/>
              </a:rPr>
              <a:t>каждое</a:t>
            </a:r>
            <a:r>
              <a:rPr lang="uk-UA" dirty="0">
                <a:latin typeface="Calibri" pitchFamily="34" charset="0"/>
                <a:cs typeface="Calibri" pitchFamily="34" charset="0"/>
              </a:rPr>
              <a:t> </a:t>
            </a:r>
            <a:r>
              <a:rPr lang="uk-UA" dirty="0" err="1">
                <a:latin typeface="Calibri" pitchFamily="34" charset="0"/>
                <a:cs typeface="Calibri" pitchFamily="34" charset="0"/>
              </a:rPr>
              <a:t>движение</a:t>
            </a:r>
            <a:r>
              <a:rPr lang="uk-UA" dirty="0">
                <a:latin typeface="Calibri" pitchFamily="34" charset="0"/>
                <a:cs typeface="Calibri" pitchFamily="34" charset="0"/>
              </a:rPr>
              <a:t> </a:t>
            </a:r>
            <a:r>
              <a:rPr lang="uk-UA" dirty="0" err="1">
                <a:latin typeface="Calibri" pitchFamily="34" charset="0"/>
                <a:cs typeface="Calibri" pitchFamily="34" charset="0"/>
              </a:rPr>
              <a:t>мыши</a:t>
            </a:r>
            <a:r>
              <a:rPr lang="uk-UA" dirty="0">
                <a:latin typeface="Calibri" pitchFamily="34" charset="0"/>
                <a:cs typeface="Calibri" pitchFamily="34" charset="0"/>
              </a:rPr>
              <a:t> над </a:t>
            </a:r>
            <a:r>
              <a:rPr lang="uk-UA" dirty="0" err="1">
                <a:latin typeface="Calibri" pitchFamily="34" charset="0"/>
                <a:cs typeface="Calibri" pitchFamily="34" charset="0"/>
              </a:rPr>
              <a:t>элементом</a:t>
            </a:r>
            <a:r>
              <a:rPr lang="uk-UA" dirty="0">
                <a:latin typeface="Calibri" pitchFamily="34" charset="0"/>
                <a:cs typeface="Calibri" pitchFamily="34" charset="0"/>
              </a:rPr>
              <a:t> </a:t>
            </a:r>
            <a:r>
              <a:rPr lang="uk-UA" dirty="0" err="1">
                <a:latin typeface="Calibri" pitchFamily="34" charset="0"/>
                <a:cs typeface="Calibri" pitchFamily="34" charset="0"/>
              </a:rPr>
              <a:t>генерирует</a:t>
            </a:r>
            <a:r>
              <a:rPr lang="uk-UA" dirty="0">
                <a:latin typeface="Calibri" pitchFamily="34" charset="0"/>
                <a:cs typeface="Calibri" pitchFamily="34" charset="0"/>
              </a:rPr>
              <a:t> </a:t>
            </a:r>
            <a:r>
              <a:rPr lang="uk-UA" dirty="0" err="1">
                <a:latin typeface="Calibri" pitchFamily="34" charset="0"/>
                <a:cs typeface="Calibri" pitchFamily="34" charset="0"/>
              </a:rPr>
              <a:t>это</a:t>
            </a:r>
            <a:r>
              <a:rPr lang="uk-UA" dirty="0">
                <a:latin typeface="Calibri" pitchFamily="34" charset="0"/>
                <a:cs typeface="Calibri" pitchFamily="34" charset="0"/>
              </a:rPr>
              <a:t> </a:t>
            </a:r>
            <a:r>
              <a:rPr lang="uk-UA" dirty="0" err="1">
                <a:latin typeface="Calibri" pitchFamily="34" charset="0"/>
                <a:cs typeface="Calibri" pitchFamily="34" charset="0"/>
              </a:rPr>
              <a:t>событие</a:t>
            </a:r>
            <a:r>
              <a:rPr lang="uk-UA" dirty="0">
                <a:latin typeface="Calibri" pitchFamily="34" charset="0"/>
                <a:cs typeface="Calibri" pitchFamily="34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wheel (</a:t>
            </a:r>
            <a:r>
              <a:rPr lang="en-US" b="1" dirty="0" err="1">
                <a:latin typeface="Calibri" pitchFamily="34" charset="0"/>
                <a:cs typeface="Calibri" pitchFamily="34" charset="0"/>
              </a:rPr>
              <a:t>mousewheel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)</a:t>
            </a:r>
            <a:r>
              <a:rPr lang="en-US" dirty="0">
                <a:latin typeface="Calibri" pitchFamily="34" charset="0"/>
                <a:cs typeface="Calibri" pitchFamily="34" charset="0"/>
              </a:rPr>
              <a:t> –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колесо мыши. 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915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" pitchFamily="34" charset="0"/>
              </a:rPr>
              <a:t>События клавиатуры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14400" y="1474470"/>
            <a:ext cx="676656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latin typeface="Calibri" pitchFamily="34" charset="0"/>
                <a:cs typeface="Calibri" pitchFamily="34" charset="0"/>
              </a:rPr>
              <a:t>keydown</a:t>
            </a:r>
            <a:r>
              <a:rPr lang="ru-RU" dirty="0">
                <a:latin typeface="Calibri" pitchFamily="34" charset="0"/>
                <a:cs typeface="Calibri" pitchFamily="34" charset="0"/>
              </a:rPr>
              <a:t> - событие </a:t>
            </a:r>
            <a:r>
              <a:rPr lang="ru-RU" dirty="0" err="1">
                <a:latin typeface="Calibri" pitchFamily="34" charset="0"/>
                <a:cs typeface="Calibri" pitchFamily="34" charset="0"/>
              </a:rPr>
              <a:t>keydown</a:t>
            </a:r>
            <a:r>
              <a:rPr lang="ru-RU" dirty="0">
                <a:latin typeface="Calibri" pitchFamily="34" charset="0"/>
                <a:cs typeface="Calibri" pitchFamily="34" charset="0"/>
              </a:rPr>
              <a:t> происходит при нажатии клавиши и позволяет получить её </a:t>
            </a:r>
            <a:r>
              <a:rPr lang="ru-RU" i="1" dirty="0">
                <a:latin typeface="Calibri" pitchFamily="34" charset="0"/>
                <a:cs typeface="Calibri" pitchFamily="34" charset="0"/>
              </a:rPr>
              <a:t>скан-код</a:t>
            </a:r>
            <a:r>
              <a:rPr lang="ru-RU" dirty="0">
                <a:latin typeface="Calibri" pitchFamily="34" charset="0"/>
                <a:cs typeface="Calibri" pitchFamily="34" charset="0"/>
              </a:rPr>
              <a:t> в свойстве </a:t>
            </a:r>
            <a:r>
              <a:rPr lang="ru-RU" dirty="0" err="1">
                <a:latin typeface="Calibri" pitchFamily="34" charset="0"/>
                <a:cs typeface="Calibri" pitchFamily="34" charset="0"/>
              </a:rPr>
              <a:t>keyCode</a:t>
            </a:r>
            <a:r>
              <a:rPr lang="ru-RU" dirty="0">
                <a:latin typeface="Calibri" pitchFamily="34" charset="0"/>
                <a:cs typeface="Calibri" pitchFamily="34" charset="0"/>
              </a:rPr>
              <a:t>. 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en-US" b="1" dirty="0" err="1">
                <a:latin typeface="Calibri" pitchFamily="34" charset="0"/>
                <a:cs typeface="Calibri" pitchFamily="34" charset="0"/>
              </a:rPr>
              <a:t>keypress</a:t>
            </a:r>
            <a:r>
              <a:rPr lang="ru-RU" dirty="0">
                <a:latin typeface="Calibri" pitchFamily="34" charset="0"/>
                <a:cs typeface="Calibri" pitchFamily="34" charset="0"/>
              </a:rPr>
              <a:t> - событие </a:t>
            </a:r>
            <a:r>
              <a:rPr lang="ru-RU" dirty="0" err="1">
                <a:latin typeface="Calibri" pitchFamily="34" charset="0"/>
                <a:cs typeface="Calibri" pitchFamily="34" charset="0"/>
              </a:rPr>
              <a:t>keypress</a:t>
            </a:r>
            <a:r>
              <a:rPr lang="ru-RU" dirty="0">
                <a:latin typeface="Calibri" pitchFamily="34" charset="0"/>
                <a:cs typeface="Calibri" pitchFamily="34" charset="0"/>
              </a:rPr>
              <a:t> возникает сразу после </a:t>
            </a:r>
            <a:r>
              <a:rPr lang="ru-RU" dirty="0" err="1">
                <a:latin typeface="Calibri" pitchFamily="34" charset="0"/>
                <a:cs typeface="Calibri" pitchFamily="34" charset="0"/>
              </a:rPr>
              <a:t>keydown</a:t>
            </a:r>
            <a:r>
              <a:rPr lang="ru-RU" dirty="0">
                <a:latin typeface="Calibri" pitchFamily="34" charset="0"/>
                <a:cs typeface="Calibri" pitchFamily="34" charset="0"/>
              </a:rPr>
              <a:t>, если нажата </a:t>
            </a:r>
            <a:r>
              <a:rPr lang="ru-RU" i="1" dirty="0">
                <a:latin typeface="Calibri" pitchFamily="34" charset="0"/>
                <a:cs typeface="Calibri" pitchFamily="34" charset="0"/>
              </a:rPr>
              <a:t>символьная</a:t>
            </a:r>
            <a:r>
              <a:rPr lang="ru-RU" dirty="0">
                <a:latin typeface="Calibri" pitchFamily="34" charset="0"/>
                <a:cs typeface="Calibri" pitchFamily="34" charset="0"/>
              </a:rPr>
              <a:t> клавиша, т.е. нажатие приводит к появлению символа.  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en-US" b="1" dirty="0" err="1">
                <a:latin typeface="Calibri" pitchFamily="34" charset="0"/>
                <a:cs typeface="Calibri" pitchFamily="34" charset="0"/>
              </a:rPr>
              <a:t>keyup</a:t>
            </a:r>
            <a:r>
              <a:rPr lang="ru-RU" dirty="0">
                <a:latin typeface="Calibri" pitchFamily="34" charset="0"/>
                <a:cs typeface="Calibri" pitchFamily="34" charset="0"/>
              </a:rPr>
              <a:t> - событие </a:t>
            </a:r>
            <a:r>
              <a:rPr lang="ru-RU" dirty="0" err="1">
                <a:latin typeface="Calibri" pitchFamily="34" charset="0"/>
                <a:cs typeface="Calibri" pitchFamily="34" charset="0"/>
              </a:rPr>
              <a:t>key</a:t>
            </a:r>
            <a:r>
              <a:rPr lang="en-US" dirty="0">
                <a:latin typeface="Calibri" pitchFamily="34" charset="0"/>
                <a:cs typeface="Calibri" pitchFamily="34" charset="0"/>
              </a:rPr>
              <a:t>up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происходит при отпускании клавиши и позволяет получить её </a:t>
            </a:r>
            <a:r>
              <a:rPr lang="ru-RU" i="1" dirty="0">
                <a:latin typeface="Calibri" pitchFamily="34" charset="0"/>
                <a:cs typeface="Calibri" pitchFamily="34" charset="0"/>
              </a:rPr>
              <a:t>скан-код</a:t>
            </a:r>
            <a:r>
              <a:rPr lang="ru-RU" dirty="0">
                <a:latin typeface="Calibri" pitchFamily="34" charset="0"/>
                <a:cs typeface="Calibri" pitchFamily="34" charset="0"/>
              </a:rPr>
              <a:t> в свойстве </a:t>
            </a:r>
            <a:r>
              <a:rPr lang="ru-RU" dirty="0" err="1">
                <a:latin typeface="Calibri" pitchFamily="34" charset="0"/>
                <a:cs typeface="Calibri" pitchFamily="34" charset="0"/>
              </a:rPr>
              <a:t>keyCode</a:t>
            </a:r>
            <a:r>
              <a:rPr lang="ru-RU" dirty="0">
                <a:latin typeface="Calibri" pitchFamily="34" charset="0"/>
                <a:cs typeface="Calibri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15409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" pitchFamily="34" charset="0"/>
              </a:rPr>
              <a:t>Загрузка документа. События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108710"/>
            <a:ext cx="79552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err="1">
                <a:latin typeface="Calibri" pitchFamily="34" charset="0"/>
              </a:rPr>
              <a:t>DOMContentLoaded</a:t>
            </a:r>
            <a:r>
              <a:rPr lang="ru-RU" dirty="0">
                <a:latin typeface="Calibri" pitchFamily="34" charset="0"/>
              </a:rPr>
              <a:t> – событие происходит, когда все DOM-элементы разметки уже созданы, можно их искать, вешать обработчики, создавать интерфейс, но при этом, возможно, ещё не догрузились какие-то картинки или стили. </a:t>
            </a:r>
          </a:p>
          <a:p>
            <a:endParaRPr lang="ru-RU" dirty="0">
              <a:latin typeface="Calibri" pitchFamily="34" charset="0"/>
            </a:endParaRPr>
          </a:p>
          <a:p>
            <a:r>
              <a:rPr lang="ru-RU" b="1" dirty="0" err="1">
                <a:latin typeface="Calibri" pitchFamily="34" charset="0"/>
              </a:rPr>
              <a:t>load</a:t>
            </a:r>
            <a:r>
              <a:rPr lang="ru-RU" b="1" dirty="0">
                <a:latin typeface="Calibri" pitchFamily="34" charset="0"/>
              </a:rPr>
              <a:t> </a:t>
            </a:r>
            <a:r>
              <a:rPr lang="ru-RU" dirty="0">
                <a:latin typeface="Calibri" pitchFamily="34" charset="0"/>
              </a:rPr>
              <a:t>– страница и все ресурсы загружены. </a:t>
            </a:r>
          </a:p>
          <a:p>
            <a:endParaRPr lang="ru-RU" dirty="0">
              <a:latin typeface="Calibri" pitchFamily="34" charset="0"/>
            </a:endParaRPr>
          </a:p>
          <a:p>
            <a:r>
              <a:rPr lang="ru-RU" b="1" dirty="0" err="1">
                <a:latin typeface="Calibri" pitchFamily="34" charset="0"/>
              </a:rPr>
              <a:t>beforeunload</a:t>
            </a:r>
            <a:r>
              <a:rPr lang="ru-RU" b="1" dirty="0">
                <a:latin typeface="Calibri" pitchFamily="34" charset="0"/>
              </a:rPr>
              <a:t>/</a:t>
            </a:r>
            <a:r>
              <a:rPr lang="ru-RU" b="1" dirty="0" err="1">
                <a:latin typeface="Calibri" pitchFamily="34" charset="0"/>
              </a:rPr>
              <a:t>unload</a:t>
            </a:r>
            <a:r>
              <a:rPr lang="ru-RU" b="1" dirty="0">
                <a:latin typeface="Calibri" pitchFamily="34" charset="0"/>
              </a:rPr>
              <a:t> </a:t>
            </a:r>
            <a:r>
              <a:rPr lang="ru-RU" dirty="0">
                <a:latin typeface="Calibri" pitchFamily="34" charset="0"/>
              </a:rPr>
              <a:t>– пользователь покидает страницу. Можно проверить, сохранил ли посетитель изменения, уточнить, действительно ли он хочет покинуть страницу.</a:t>
            </a:r>
          </a:p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71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457200" y="11430"/>
            <a:ext cx="8229600" cy="914400"/>
          </a:xfrm>
        </p:spPr>
        <p:txBody>
          <a:bodyPr/>
          <a:lstStyle/>
          <a:p>
            <a:r>
              <a:rPr lang="ru-RU" sz="2800" dirty="0">
                <a:latin typeface="Calibri" pitchFamily="34" charset="0"/>
              </a:rPr>
              <a:t>Загрузка внешних ресурсов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1520" y="1474470"/>
            <a:ext cx="76809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" pitchFamily="34" charset="0"/>
                <a:cs typeface="Calibri" pitchFamily="34" charset="0"/>
              </a:rPr>
              <a:t>Браузер позволяет отслеживать загрузку внешних ресурсов – скриптов, фреймов, картинок и других. </a:t>
            </a:r>
          </a:p>
          <a:p>
            <a:endParaRPr lang="ru-RU" dirty="0">
              <a:latin typeface="Calibri" pitchFamily="34" charset="0"/>
              <a:cs typeface="Calibri" pitchFamily="34" charset="0"/>
            </a:endParaRPr>
          </a:p>
          <a:p>
            <a:r>
              <a:rPr lang="ru-RU" dirty="0">
                <a:latin typeface="Calibri" pitchFamily="34" charset="0"/>
                <a:cs typeface="Calibri" pitchFamily="34" charset="0"/>
              </a:rPr>
              <a:t>Для этого есть два события: </a:t>
            </a:r>
          </a:p>
          <a:p>
            <a:endParaRPr lang="ru-RU" dirty="0">
              <a:latin typeface="Calibri" pitchFamily="34" charset="0"/>
              <a:cs typeface="Calibri" pitchFamily="34" charset="0"/>
            </a:endParaRPr>
          </a:p>
          <a:p>
            <a:r>
              <a:rPr lang="ru-RU" b="1" dirty="0" err="1">
                <a:latin typeface="Calibri" pitchFamily="34" charset="0"/>
                <a:cs typeface="Calibri" pitchFamily="34" charset="0"/>
              </a:rPr>
              <a:t>onload</a:t>
            </a:r>
            <a:r>
              <a:rPr lang="ru-RU" b="1" dirty="0">
                <a:latin typeface="Calibri" pitchFamily="34" charset="0"/>
                <a:cs typeface="Calibri" pitchFamily="34" charset="0"/>
              </a:rPr>
              <a:t> </a:t>
            </a:r>
            <a:r>
              <a:rPr lang="ru-RU" dirty="0">
                <a:latin typeface="Calibri" pitchFamily="34" charset="0"/>
                <a:cs typeface="Calibri" pitchFamily="34" charset="0"/>
              </a:rPr>
              <a:t>– если загрузка успешна.</a:t>
            </a:r>
          </a:p>
          <a:p>
            <a:r>
              <a:rPr lang="ru-RU" b="1" dirty="0" err="1">
                <a:latin typeface="Calibri" pitchFamily="34" charset="0"/>
                <a:cs typeface="Calibri" pitchFamily="34" charset="0"/>
              </a:rPr>
              <a:t>onerror</a:t>
            </a:r>
            <a:r>
              <a:rPr lang="ru-RU" dirty="0">
                <a:latin typeface="Calibri" pitchFamily="34" charset="0"/>
                <a:cs typeface="Calibri" pitchFamily="34" charset="0"/>
              </a:rPr>
              <a:t> – если при загрузке произошла ошибка. </a:t>
            </a:r>
          </a:p>
          <a:p>
            <a:endParaRPr lang="ru-RU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0874"/>
      </p:ext>
    </p:extLst>
  </p:cSld>
  <p:clrMapOvr>
    <a:masterClrMapping/>
  </p:clrMapOvr>
</p:sld>
</file>

<file path=ppt/theme/theme1.xml><?xml version="1.0" encoding="utf-8"?>
<a:theme xmlns:a="http://schemas.openxmlformats.org/drawingml/2006/main" name="Dinamicka template1">
  <a:themeElements>
    <a:clrScheme name="Dinamicka">
      <a:dk1>
        <a:srgbClr val="2F2F2F"/>
      </a:dk1>
      <a:lt1>
        <a:srgbClr val="FFFFFF"/>
      </a:lt1>
      <a:dk2>
        <a:srgbClr val="FFFFFF"/>
      </a:dk2>
      <a:lt2>
        <a:srgbClr val="FFFFFF"/>
      </a:lt2>
      <a:accent1>
        <a:srgbClr val="6A57B7"/>
      </a:accent1>
      <a:accent2>
        <a:srgbClr val="9184CA"/>
      </a:accent2>
      <a:accent3>
        <a:srgbClr val="ABA1D7"/>
      </a:accent3>
      <a:accent4>
        <a:srgbClr val="B9B0DE"/>
      </a:accent4>
      <a:accent5>
        <a:srgbClr val="C8C1E5"/>
      </a:accent5>
      <a:accent6>
        <a:srgbClr val="D2CCEA"/>
      </a:accent6>
      <a:hlink>
        <a:srgbClr val="31859B"/>
      </a:hlink>
      <a:folHlink>
        <a:srgbClr val="FEB2FF"/>
      </a:folHlink>
    </a:clrScheme>
    <a:fontScheme name="Dinamicka">
      <a:majorFont>
        <a:latin typeface="Segoe UI Light"/>
        <a:ea typeface=""/>
        <a:cs typeface=""/>
      </a:majorFont>
      <a:minorFont>
        <a:latin typeface="PT Sans Captio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Dinamicka template1</Template>
  <TotalTime>976</TotalTime>
  <Words>114</Words>
  <Application>Microsoft Office PowerPoint</Application>
  <PresentationFormat>On-screen Show (16:9)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PT Sans Caption</vt:lpstr>
      <vt:lpstr>Roboto Black</vt:lpstr>
      <vt:lpstr>Roboto Light</vt:lpstr>
      <vt:lpstr>Roboto Thin</vt:lpstr>
      <vt:lpstr>Segoe UI Light</vt:lpstr>
      <vt:lpstr>Dinamicka template1</vt:lpstr>
      <vt:lpstr>События</vt:lpstr>
      <vt:lpstr>Интерфейс Event</vt:lpstr>
      <vt:lpstr>События мыши</vt:lpstr>
      <vt:lpstr>События клавиатуры</vt:lpstr>
      <vt:lpstr>Загрузка документа. События</vt:lpstr>
      <vt:lpstr>Загрузка внешних ресурсов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Dariy Petryk</dc:creator>
  <cp:lastModifiedBy>Oleksandr Petryk</cp:lastModifiedBy>
  <cp:revision>86</cp:revision>
  <dcterms:created xsi:type="dcterms:W3CDTF">2015-05-11T21:04:45Z</dcterms:created>
  <dcterms:modified xsi:type="dcterms:W3CDTF">2017-03-30T21:05:27Z</dcterms:modified>
</cp:coreProperties>
</file>