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 id="2147483656" r:id="rId5"/>
  </p:sldMasterIdLst>
  <p:sldIdLst>
    <p:sldId id="257" r:id="rId6"/>
    <p:sldId id="281"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3" r:id="rId30"/>
    <p:sldId id="284" r:id="rId31"/>
    <p:sldId id="285" r:id="rId32"/>
    <p:sldId id="287" r:id="rId33"/>
    <p:sldId id="282" r:id="rId34"/>
    <p:sldId id="280" r:id="rId35"/>
  </p:sldIdLst>
  <p:sldSz cx="12192000" cy="6858000"/>
  <p:notesSz cx="6858000" cy="9144000"/>
  <p:embeddedFontLst>
    <p:embeddedFont>
      <p:font typeface="Calibri" panose="020F0502020204030204" pitchFamily="34" charset="0"/>
      <p:regular r:id="rId36"/>
      <p:bold r:id="rId37"/>
      <p:italic r:id="rId38"/>
      <p:boldItalic r:id="rId39"/>
    </p:embeddedFont>
    <p:embeddedFont>
      <p:font typeface="Consolas" panose="020B0609020204030204" pitchFamily="49" charset="0"/>
      <p:regular r:id="rId40"/>
      <p:bold r:id="rId41"/>
      <p:italic r:id="rId42"/>
      <p:boldItalic r:id="rId43"/>
    </p:embeddedFont>
    <p:embeddedFont>
      <p:font typeface="Open Sans" panose="020B0604020202020204" charset="0"/>
      <p:regular r:id="rId44"/>
      <p:bold r:id="rId45"/>
      <p:italic r:id="rId46"/>
      <p:boldItalic r:id="rId47"/>
    </p:embeddedFont>
    <p:embeddedFont>
      <p:font typeface="Proxima Nova Black" panose="020B0604020202020204" charset="0"/>
      <p:bold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6957"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font" Target="fonts/font3.fntdata"/><Relationship Id="rId46" Type="http://schemas.openxmlformats.org/officeDocument/2006/relationships/font" Target="fonts/font11.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1.fntdata"/><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9.fntdata"/><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3.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DARK-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57075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a:t>Click icon to add picture</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2739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02025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a:t>
            </a:r>
            <a:r>
              <a:rPr lang="uk-UA" dirty="0"/>
              <a:t> С</a:t>
            </a:r>
            <a:r>
              <a:rPr lang="en-US" dirty="0"/>
              <a:t>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a:t>Click icon to add picture</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3734514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r>
              <a:rPr lang="en-US"/>
              <a:t>Click icon to add chart</a:t>
            </a:r>
          </a:p>
        </p:txBody>
      </p:sp>
    </p:spTree>
    <p:extLst>
      <p:ext uri="{BB962C8B-B14F-4D97-AF65-F5344CB8AC3E}">
        <p14:creationId xmlns:p14="http://schemas.microsoft.com/office/powerpoint/2010/main" val="1685435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r>
              <a:rPr lang="en-US"/>
              <a:t>Click icon to add chart</a:t>
            </a:r>
          </a:p>
        </p:txBody>
      </p:sp>
    </p:spTree>
    <p:extLst>
      <p:ext uri="{BB962C8B-B14F-4D97-AF65-F5344CB8AC3E}">
        <p14:creationId xmlns:p14="http://schemas.microsoft.com/office/powerpoint/2010/main" val="4022539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4242457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2667753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7189386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770168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419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966486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86897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74876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Tree>
    <p:extLst>
      <p:ext uri="{BB962C8B-B14F-4D97-AF65-F5344CB8AC3E}">
        <p14:creationId xmlns:p14="http://schemas.microsoft.com/office/powerpoint/2010/main" val="11286899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5842787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855464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559046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a:t>
            </a:r>
            <a:r>
              <a:rPr lang="uk-UA" dirty="0"/>
              <a:t> С</a:t>
            </a:r>
            <a:r>
              <a:rPr lang="en-US" dirty="0"/>
              <a:t>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5463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1977726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66044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60788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6" name="TextBox 25"/>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56236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9" name="TextBox 3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986282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DARK">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a:t>Click icon to add picture</a:t>
            </a:r>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53376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3.emf"/><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6"/>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934738578"/>
      </p:ext>
    </p:extLst>
  </p:cSld>
  <p:clrMap bg1="dk1" tx1="lt1" bg2="dk2" tx2="lt2" accent1="accent1" accent2="accent2" accent3="accent3" accent4="accent4" accent5="accent5" accent6="accent6" hlink="hlink" folHlink="folHlink"/>
  <p:sldLayoutIdLst>
    <p:sldLayoutId id="2147483649" r:id="rId1"/>
    <p:sldLayoutId id="2147483674" r:id="rId2"/>
    <p:sldLayoutId id="2147483652" r:id="rId3"/>
    <p:sldLayoutId id="2147483654" r:id="rId4"/>
    <p:sldLayoutId id="2147483657" r:id="rId5"/>
    <p:sldLayoutId id="2147483661" r:id="rId6"/>
    <p:sldLayoutId id="2147483663" r:id="rId7"/>
    <p:sldLayoutId id="2147483665" r:id="rId8"/>
    <p:sldLayoutId id="2147483667" r:id="rId9"/>
    <p:sldLayoutId id="2147483670" r:id="rId10"/>
    <p:sldLayoutId id="2147483669" r:id="rId11"/>
    <p:sldLayoutId id="2147483671" r:id="rId12"/>
    <p:sldLayoutId id="2147483672" r:id="rId13"/>
    <p:sldLayoutId id="214748367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32" userDrawn="1">
          <p15:clr>
            <a:srgbClr val="F26B43"/>
          </p15:clr>
        </p15:guide>
        <p15:guide id="4" pos="7248" userDrawn="1">
          <p15:clr>
            <a:srgbClr val="F26B43"/>
          </p15:clr>
        </p15:guide>
        <p15:guide id="5" orient="horz" pos="432" userDrawn="1">
          <p15:clr>
            <a:srgbClr val="F26B43"/>
          </p15:clr>
        </p15:guide>
        <p15:guide id="6" orient="horz" pos="864" userDrawn="1">
          <p15:clr>
            <a:srgbClr val="F26B43"/>
          </p15:clr>
        </p15:guide>
        <p15:guide id="7" orient="horz" pos="3456" userDrawn="1">
          <p15:clr>
            <a:srgbClr val="F26B43"/>
          </p15:clr>
        </p15:guide>
        <p15:guide id="8" orient="horz" pos="3888" userDrawn="1">
          <p15:clr>
            <a:srgbClr val="F26B43"/>
          </p15:clr>
        </p15:guide>
        <p15:guide id="9" pos="1680" userDrawn="1">
          <p15:clr>
            <a:srgbClr val="F26B43"/>
          </p15:clr>
        </p15:guide>
        <p15:guide id="10" pos="1824" userDrawn="1">
          <p15:clr>
            <a:srgbClr val="F26B43"/>
          </p15:clr>
        </p15:guide>
        <p15:guide id="11" pos="2616" userDrawn="1">
          <p15:clr>
            <a:srgbClr val="F26B43"/>
          </p15:clr>
        </p15:guide>
        <p15:guide id="12" pos="3072" userDrawn="1">
          <p15:clr>
            <a:srgbClr val="F26B43"/>
          </p15:clr>
        </p15:guide>
        <p15:guide id="13" pos="2760" userDrawn="1">
          <p15:clr>
            <a:srgbClr val="F26B43"/>
          </p15:clr>
        </p15:guide>
        <p15:guide id="14" pos="3216" userDrawn="1">
          <p15:clr>
            <a:srgbClr val="F26B43"/>
          </p15:clr>
        </p15:guide>
        <p15:guide id="15" pos="4464" userDrawn="1">
          <p15:clr>
            <a:srgbClr val="F26B43"/>
          </p15:clr>
        </p15:guide>
        <p15:guide id="16" pos="4608" userDrawn="1">
          <p15:clr>
            <a:srgbClr val="F26B43"/>
          </p15:clr>
        </p15:guide>
        <p15:guide id="17" pos="4920" userDrawn="1">
          <p15:clr>
            <a:srgbClr val="F26B43"/>
          </p15:clr>
        </p15:guide>
        <p15:guide id="18" pos="5064" userDrawn="1">
          <p15:clr>
            <a:srgbClr val="F26B43"/>
          </p15:clr>
        </p15:guide>
        <p15:guide id="19" pos="5856" userDrawn="1">
          <p15:clr>
            <a:srgbClr val="F26B43"/>
          </p15:clr>
        </p15:guide>
        <p15:guide id="20" pos="6000" userDrawn="1">
          <p15:clr>
            <a:srgbClr val="F26B43"/>
          </p15:clr>
        </p15:guide>
        <p15:guide id="21" orient="horz" pos="1296" userDrawn="1">
          <p15:clr>
            <a:srgbClr val="F26B43"/>
          </p15:clr>
        </p15:guide>
        <p15:guide id="22" orient="horz" pos="1728" userDrawn="1">
          <p15:clr>
            <a:srgbClr val="F26B43"/>
          </p15:clr>
        </p15:guide>
        <p15:guide id="23" pos="3768" userDrawn="1">
          <p15:clr>
            <a:srgbClr val="F26B43"/>
          </p15:clr>
        </p15:guide>
        <p15:guide id="24" pos="391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hyperlink" Target="https://developer.mozilla.org/en/docs/Web/JavaScript/Reference/Classes" TargetMode="Externa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hyperlink" Target="https://reactjs.org/docs/components-and-props.html#function-and-class-components" TargetMode="Externa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hyperlink" Target="https://metanit.com/web/react" TargetMode="External"/><Relationship Id="rId2" Type="http://schemas.openxmlformats.org/officeDocument/2006/relationships/hyperlink" Target="https://reactjs.org/docs" TargetMode="External"/><Relationship Id="rId1" Type="http://schemas.openxmlformats.org/officeDocument/2006/relationships/slideLayout" Target="../slideLayouts/slideLayout17.xml"/><Relationship Id="rId4" Type="http://schemas.openxmlformats.org/officeDocument/2006/relationships/hyperlink" Target="https://hackernoon.com/virtual-dom-in-reactjs-43a3fdb1d13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hyperlink" Target="https://unpkg.com/react-dom@16/umd/react-dom.production.min.js" TargetMode="External"/><Relationship Id="rId2" Type="http://schemas.openxmlformats.org/officeDocument/2006/relationships/hyperlink" Target="https://unpkg.com/react@16/umd/react.production.min.js" TargetMode="External"/><Relationship Id="rId1" Type="http://schemas.openxmlformats.org/officeDocument/2006/relationships/slideLayout" Target="../slideLayouts/slideLayout17.xml"/><Relationship Id="rId4" Type="http://schemas.openxmlformats.org/officeDocument/2006/relationships/hyperlink" Target="https://cdnjs.cloudflare.com/ajax/libs/babel-standalone/6.25.0/babel.min.js"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hyperlink" Target="https://reactjs.org/docs/react-without-jsx.html" TargetMode="Externa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hyperlink" Target="https://developer.mozilla.org/en-US/docs/Web/JavaScript/Guide/Expressions_and_Operators#Expressions" TargetMode="Externa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r>
              <a:rPr lang="en-US" dirty="0">
                <a:latin typeface="Proxima Nova Black" panose="02000506030000020004" pitchFamily="2" charset="0"/>
              </a:rPr>
            </a:br>
            <a:r>
              <a:rPr lang="en-US" dirty="0">
                <a:latin typeface="Proxima Nova Black" panose="02000506030000020004" pitchFamily="2" charset="0"/>
              </a:rPr>
              <a:t>REACT</a:t>
            </a:r>
            <a:br>
              <a:rPr lang="en-US" dirty="0">
                <a:latin typeface="Proxima Nova Black" panose="02000506030000020004" pitchFamily="2" charset="0"/>
              </a:rPr>
            </a:br>
            <a:r>
              <a:rPr lang="en-US" dirty="0">
                <a:latin typeface="Proxima Nova Black" panose="02000506030000020004" pitchFamily="2" charset="0"/>
              </a:rPr>
              <a:t>Intro</a:t>
            </a:r>
          </a:p>
        </p:txBody>
      </p:sp>
      <p:sp>
        <p:nvSpPr>
          <p:cNvPr id="3" name="Text Placeholder 2"/>
          <p:cNvSpPr>
            <a:spLocks noGrp="1"/>
          </p:cNvSpPr>
          <p:nvPr>
            <p:ph type="body" sz="quarter" idx="10"/>
          </p:nvPr>
        </p:nvSpPr>
        <p:spPr/>
        <p:txBody>
          <a:bodyPr/>
          <a:lstStyle/>
          <a:p>
            <a:r>
              <a:rPr lang="en-US" dirty="0"/>
              <a:t>by </a:t>
            </a:r>
            <a:r>
              <a:rPr lang="en-US" dirty="0" err="1"/>
              <a:t>Ihor</a:t>
            </a:r>
            <a:r>
              <a:rPr lang="en-US" dirty="0"/>
              <a:t> </a:t>
            </a:r>
            <a:r>
              <a:rPr lang="en-US" dirty="0" err="1"/>
              <a:t>Kalyta</a:t>
            </a:r>
            <a:endParaRPr lang="en-US" dirty="0"/>
          </a:p>
        </p:txBody>
      </p:sp>
    </p:spTree>
    <p:extLst>
      <p:ext uri="{BB962C8B-B14F-4D97-AF65-F5344CB8AC3E}">
        <p14:creationId xmlns:p14="http://schemas.microsoft.com/office/powerpoint/2010/main" val="1552756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BD2A78-C08D-45CA-BCEE-3BDE3B5DD09B}"/>
              </a:ext>
            </a:extLst>
          </p:cNvPr>
          <p:cNvSpPr>
            <a:spLocks noGrp="1"/>
          </p:cNvSpPr>
          <p:nvPr>
            <p:ph type="title"/>
          </p:nvPr>
        </p:nvSpPr>
        <p:spPr/>
        <p:txBody>
          <a:bodyPr/>
          <a:lstStyle/>
          <a:p>
            <a:r>
              <a:rPr lang="en-US" b="1" dirty="0"/>
              <a:t>Components</a:t>
            </a:r>
            <a:br>
              <a:rPr lang="en-US" b="1" dirty="0"/>
            </a:br>
            <a:endParaRPr lang="uk-UA" dirty="0"/>
          </a:p>
        </p:txBody>
      </p:sp>
      <p:sp>
        <p:nvSpPr>
          <p:cNvPr id="3" name="Місце для тексту 2">
            <a:extLst>
              <a:ext uri="{FF2B5EF4-FFF2-40B4-BE49-F238E27FC236}">
                <a16:creationId xmlns:a16="http://schemas.microsoft.com/office/drawing/2014/main" id="{2D2E2331-5779-4C07-8E36-FBFEB21A75B6}"/>
              </a:ext>
            </a:extLst>
          </p:cNvPr>
          <p:cNvSpPr>
            <a:spLocks noGrp="1"/>
          </p:cNvSpPr>
          <p:nvPr>
            <p:ph type="body" sz="quarter" idx="10"/>
          </p:nvPr>
        </p:nvSpPr>
        <p:spPr>
          <a:xfrm rot="10800000" flipV="1">
            <a:off x="685800" y="2027584"/>
            <a:ext cx="10820400" cy="3504998"/>
          </a:xfrm>
        </p:spPr>
        <p:txBody>
          <a:bodyPr/>
          <a:lstStyle/>
          <a:p>
            <a:r>
              <a:rPr lang="en-US" dirty="0"/>
              <a:t>Components let you split the UI into independent, reusable pieces, and think about each piece in isolation. Conceptually, components are like JavaScript functions. They accept arbitrary inputs (called "props") and return React elements describing what should appear on the screen.</a:t>
            </a:r>
          </a:p>
          <a:p>
            <a:r>
              <a:rPr lang="en-US" dirty="0"/>
              <a:t>One of the main advantages of components is taking potentially large pieces of code that make up views and break them down in the smaller more manageable pieces that are easier to work with.</a:t>
            </a:r>
            <a:endParaRPr lang="uk-UA" dirty="0"/>
          </a:p>
        </p:txBody>
      </p:sp>
    </p:spTree>
    <p:extLst>
      <p:ext uri="{BB962C8B-B14F-4D97-AF65-F5344CB8AC3E}">
        <p14:creationId xmlns:p14="http://schemas.microsoft.com/office/powerpoint/2010/main" val="1625694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F56607-8AC6-4E2F-AFA5-0433D03E8A49}"/>
              </a:ext>
            </a:extLst>
          </p:cNvPr>
          <p:cNvSpPr>
            <a:spLocks noGrp="1"/>
          </p:cNvSpPr>
          <p:nvPr>
            <p:ph type="title"/>
          </p:nvPr>
        </p:nvSpPr>
        <p:spPr/>
        <p:txBody>
          <a:bodyPr/>
          <a:lstStyle/>
          <a:p>
            <a:r>
              <a:rPr lang="en-US" sz="3600" dirty="0"/>
              <a:t>Functional Component</a:t>
            </a:r>
            <a:br>
              <a:rPr lang="en-US" dirty="0"/>
            </a:br>
            <a:endParaRPr lang="uk-UA" dirty="0"/>
          </a:p>
        </p:txBody>
      </p:sp>
      <p:sp>
        <p:nvSpPr>
          <p:cNvPr id="3" name="Місце для тексту 2">
            <a:extLst>
              <a:ext uri="{FF2B5EF4-FFF2-40B4-BE49-F238E27FC236}">
                <a16:creationId xmlns:a16="http://schemas.microsoft.com/office/drawing/2014/main" id="{B317D123-D163-4D04-96D6-3E6994006EAD}"/>
              </a:ext>
            </a:extLst>
          </p:cNvPr>
          <p:cNvSpPr>
            <a:spLocks noGrp="1"/>
          </p:cNvSpPr>
          <p:nvPr>
            <p:ph type="body" sz="quarter" idx="10"/>
          </p:nvPr>
        </p:nvSpPr>
        <p:spPr>
          <a:xfrm>
            <a:off x="685800" y="1371601"/>
            <a:ext cx="10820400" cy="4114799"/>
          </a:xfrm>
        </p:spPr>
        <p:txBody>
          <a:bodyPr/>
          <a:lstStyle/>
          <a:p>
            <a:r>
              <a:rPr lang="en-US" dirty="0"/>
              <a:t>The simplest way to define a component is to write a JavaScript function:</a:t>
            </a:r>
          </a:p>
          <a:p>
            <a:endParaRPr lang="en-US" dirty="0"/>
          </a:p>
          <a:p>
            <a:r>
              <a:rPr lang="en-US" dirty="0">
                <a:solidFill>
                  <a:schemeClr val="accent2">
                    <a:lumMod val="75000"/>
                  </a:schemeClr>
                </a:solidFill>
              </a:rPr>
              <a:t>function</a:t>
            </a:r>
            <a:r>
              <a:rPr lang="en-US" dirty="0"/>
              <a:t> </a:t>
            </a:r>
            <a:r>
              <a:rPr lang="en-US" dirty="0">
                <a:solidFill>
                  <a:srgbClr val="0070C0"/>
                </a:solidFill>
              </a:rPr>
              <a:t>Welcome</a:t>
            </a:r>
            <a:r>
              <a:rPr lang="en-US" dirty="0"/>
              <a:t>(props) {</a:t>
            </a:r>
          </a:p>
          <a:p>
            <a:r>
              <a:rPr lang="en-US" dirty="0"/>
              <a:t>  </a:t>
            </a:r>
            <a:r>
              <a:rPr lang="en-US" dirty="0">
                <a:solidFill>
                  <a:schemeClr val="accent2">
                    <a:lumMod val="75000"/>
                  </a:schemeClr>
                </a:solidFill>
              </a:rPr>
              <a:t>return</a:t>
            </a:r>
            <a:r>
              <a:rPr lang="en-US" dirty="0"/>
              <a:t> </a:t>
            </a:r>
            <a:r>
              <a:rPr lang="en-US" dirty="0">
                <a:solidFill>
                  <a:srgbClr val="92D050"/>
                </a:solidFill>
              </a:rPr>
              <a:t>&lt;</a:t>
            </a:r>
            <a:r>
              <a:rPr lang="en-US" dirty="0">
                <a:solidFill>
                  <a:srgbClr val="FF0000"/>
                </a:solidFill>
              </a:rPr>
              <a:t>h1</a:t>
            </a:r>
            <a:r>
              <a:rPr lang="en-US" dirty="0">
                <a:solidFill>
                  <a:srgbClr val="92D050"/>
                </a:solidFill>
              </a:rPr>
              <a:t>&gt;</a:t>
            </a:r>
            <a:r>
              <a:rPr lang="en-US" dirty="0"/>
              <a:t>Hello, </a:t>
            </a:r>
            <a:r>
              <a:rPr lang="en-US" dirty="0">
                <a:solidFill>
                  <a:srgbClr val="92D050"/>
                </a:solidFill>
              </a:rPr>
              <a:t>{</a:t>
            </a:r>
            <a:r>
              <a:rPr lang="en-US" dirty="0"/>
              <a:t>props</a:t>
            </a:r>
            <a:r>
              <a:rPr lang="en-US" dirty="0">
                <a:solidFill>
                  <a:srgbClr val="92D050"/>
                </a:solidFill>
              </a:rPr>
              <a:t>.</a:t>
            </a:r>
            <a:r>
              <a:rPr lang="en-US" dirty="0"/>
              <a:t>name</a:t>
            </a:r>
            <a:r>
              <a:rPr lang="en-US" dirty="0">
                <a:solidFill>
                  <a:srgbClr val="92D050"/>
                </a:solidFill>
              </a:rPr>
              <a:t>}&lt;/</a:t>
            </a:r>
            <a:r>
              <a:rPr lang="en-US" dirty="0">
                <a:solidFill>
                  <a:srgbClr val="FF0000"/>
                </a:solidFill>
              </a:rPr>
              <a:t>h1</a:t>
            </a:r>
            <a:r>
              <a:rPr lang="en-US" dirty="0">
                <a:solidFill>
                  <a:srgbClr val="92D050"/>
                </a:solidFill>
              </a:rPr>
              <a:t>&gt;</a:t>
            </a:r>
            <a:r>
              <a:rPr lang="en-US" dirty="0"/>
              <a:t>;</a:t>
            </a:r>
          </a:p>
          <a:p>
            <a:r>
              <a:rPr lang="en-US" dirty="0"/>
              <a:t>}</a:t>
            </a:r>
          </a:p>
          <a:p>
            <a:endParaRPr lang="en-US" dirty="0"/>
          </a:p>
          <a:p>
            <a:r>
              <a:rPr lang="en-US" dirty="0"/>
              <a:t>This function is a valid React component because it accepts a single “props” (which stands for properties) object argument with data and returns a React element. We call such components </a:t>
            </a:r>
            <a:r>
              <a:rPr lang="en-US" i="1" dirty="0"/>
              <a:t>“function components” </a:t>
            </a:r>
            <a:r>
              <a:rPr lang="en-US" dirty="0"/>
              <a:t>because they are literally JavaScript functions.</a:t>
            </a:r>
            <a:endParaRPr lang="uk-UA" dirty="0"/>
          </a:p>
        </p:txBody>
      </p:sp>
    </p:spTree>
    <p:extLst>
      <p:ext uri="{BB962C8B-B14F-4D97-AF65-F5344CB8AC3E}">
        <p14:creationId xmlns:p14="http://schemas.microsoft.com/office/powerpoint/2010/main" val="327593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27D629-FD6F-4067-B047-EBB295AB1565}"/>
              </a:ext>
            </a:extLst>
          </p:cNvPr>
          <p:cNvSpPr>
            <a:spLocks noGrp="1"/>
          </p:cNvSpPr>
          <p:nvPr>
            <p:ph type="title"/>
          </p:nvPr>
        </p:nvSpPr>
        <p:spPr/>
        <p:txBody>
          <a:bodyPr/>
          <a:lstStyle/>
          <a:p>
            <a:r>
              <a:rPr lang="en-US" sz="3600" dirty="0"/>
              <a:t>Class Component</a:t>
            </a:r>
            <a:br>
              <a:rPr lang="en-US" dirty="0"/>
            </a:br>
            <a:endParaRPr lang="uk-UA" dirty="0"/>
          </a:p>
        </p:txBody>
      </p:sp>
      <p:sp>
        <p:nvSpPr>
          <p:cNvPr id="3" name="Місце для тексту 2">
            <a:extLst>
              <a:ext uri="{FF2B5EF4-FFF2-40B4-BE49-F238E27FC236}">
                <a16:creationId xmlns:a16="http://schemas.microsoft.com/office/drawing/2014/main" id="{E885C841-1665-4215-8262-A8AE44A6E37D}"/>
              </a:ext>
            </a:extLst>
          </p:cNvPr>
          <p:cNvSpPr>
            <a:spLocks noGrp="1"/>
          </p:cNvSpPr>
          <p:nvPr>
            <p:ph type="body" sz="quarter" idx="10"/>
          </p:nvPr>
        </p:nvSpPr>
        <p:spPr>
          <a:xfrm>
            <a:off x="685800" y="1607127"/>
            <a:ext cx="10820400" cy="3879273"/>
          </a:xfrm>
        </p:spPr>
        <p:txBody>
          <a:bodyPr/>
          <a:lstStyle/>
          <a:p>
            <a:r>
              <a:rPr lang="en-US" dirty="0"/>
              <a:t>You can use an </a:t>
            </a:r>
            <a:r>
              <a:rPr lang="en-US" dirty="0">
                <a:hlinkClick r:id="rId2"/>
              </a:rPr>
              <a:t>ES6 class</a:t>
            </a:r>
            <a:r>
              <a:rPr lang="en-US" dirty="0"/>
              <a:t> to define a component:</a:t>
            </a:r>
          </a:p>
          <a:p>
            <a:r>
              <a:rPr lang="en-US" dirty="0">
                <a:solidFill>
                  <a:schemeClr val="accent2">
                    <a:lumMod val="75000"/>
                  </a:schemeClr>
                </a:solidFill>
              </a:rPr>
              <a:t>class</a:t>
            </a:r>
            <a:r>
              <a:rPr lang="en-US" dirty="0"/>
              <a:t> </a:t>
            </a:r>
            <a:r>
              <a:rPr lang="en-US" dirty="0">
                <a:solidFill>
                  <a:srgbClr val="C00000"/>
                </a:solidFill>
              </a:rPr>
              <a:t>Welcome</a:t>
            </a:r>
            <a:r>
              <a:rPr lang="en-US" dirty="0"/>
              <a:t> </a:t>
            </a:r>
            <a:r>
              <a:rPr lang="en-US" dirty="0">
                <a:solidFill>
                  <a:schemeClr val="accent2">
                    <a:lumMod val="75000"/>
                  </a:schemeClr>
                </a:solidFill>
              </a:rPr>
              <a:t>extends</a:t>
            </a:r>
            <a:r>
              <a:rPr lang="en-US" dirty="0"/>
              <a:t> </a:t>
            </a:r>
            <a:r>
              <a:rPr lang="en-US" dirty="0" err="1">
                <a:solidFill>
                  <a:srgbClr val="C00000"/>
                </a:solidFill>
              </a:rPr>
              <a:t>React.Component</a:t>
            </a:r>
            <a:r>
              <a:rPr lang="en-US" dirty="0">
                <a:solidFill>
                  <a:srgbClr val="C00000"/>
                </a:solidFill>
              </a:rPr>
              <a:t> </a:t>
            </a:r>
            <a:r>
              <a:rPr lang="en-US" dirty="0"/>
              <a:t>{</a:t>
            </a:r>
          </a:p>
          <a:p>
            <a:r>
              <a:rPr lang="en-US" dirty="0"/>
              <a:t>  </a:t>
            </a:r>
            <a:r>
              <a:rPr lang="en-US" dirty="0">
                <a:solidFill>
                  <a:srgbClr val="0070C0"/>
                </a:solidFill>
              </a:rPr>
              <a:t>render() {</a:t>
            </a:r>
          </a:p>
          <a:p>
            <a:r>
              <a:rPr lang="en-US" dirty="0"/>
              <a:t>    </a:t>
            </a:r>
            <a:r>
              <a:rPr lang="en-US" dirty="0">
                <a:solidFill>
                  <a:schemeClr val="accent2">
                    <a:lumMod val="75000"/>
                  </a:schemeClr>
                </a:solidFill>
              </a:rPr>
              <a:t>return</a:t>
            </a:r>
            <a:r>
              <a:rPr lang="en-US" dirty="0"/>
              <a:t> </a:t>
            </a:r>
            <a:r>
              <a:rPr lang="en-US" dirty="0">
                <a:solidFill>
                  <a:srgbClr val="92D050"/>
                </a:solidFill>
              </a:rPr>
              <a:t>&lt;</a:t>
            </a:r>
            <a:r>
              <a:rPr lang="en-US" dirty="0">
                <a:solidFill>
                  <a:srgbClr val="FF0000"/>
                </a:solidFill>
              </a:rPr>
              <a:t>h1</a:t>
            </a:r>
            <a:r>
              <a:rPr lang="en-US" dirty="0">
                <a:solidFill>
                  <a:srgbClr val="92D050"/>
                </a:solidFill>
              </a:rPr>
              <a:t>&gt; </a:t>
            </a:r>
            <a:r>
              <a:rPr lang="en-US" dirty="0"/>
              <a:t>Hello, {</a:t>
            </a:r>
            <a:r>
              <a:rPr lang="en-US" dirty="0">
                <a:solidFill>
                  <a:schemeClr val="accent2">
                    <a:lumMod val="75000"/>
                  </a:schemeClr>
                </a:solidFill>
              </a:rPr>
              <a:t>this</a:t>
            </a:r>
            <a:r>
              <a:rPr lang="en-US" dirty="0"/>
              <a:t>.props.name}</a:t>
            </a:r>
            <a:r>
              <a:rPr lang="en-US" dirty="0">
                <a:solidFill>
                  <a:srgbClr val="92D050"/>
                </a:solidFill>
              </a:rPr>
              <a:t> &lt;/</a:t>
            </a:r>
            <a:r>
              <a:rPr lang="en-US" dirty="0">
                <a:solidFill>
                  <a:srgbClr val="FF0000"/>
                </a:solidFill>
              </a:rPr>
              <a:t>h1</a:t>
            </a:r>
            <a:r>
              <a:rPr lang="en-US" dirty="0">
                <a:solidFill>
                  <a:srgbClr val="92D050"/>
                </a:solidFill>
              </a:rPr>
              <a:t>&gt;</a:t>
            </a:r>
            <a:endParaRPr lang="en-US" dirty="0"/>
          </a:p>
          <a:p>
            <a:r>
              <a:rPr lang="en-US" dirty="0"/>
              <a:t>  </a:t>
            </a:r>
            <a:r>
              <a:rPr lang="en-US" dirty="0">
                <a:solidFill>
                  <a:srgbClr val="0070C0"/>
                </a:solidFill>
              </a:rPr>
              <a:t>}</a:t>
            </a:r>
          </a:p>
          <a:p>
            <a:r>
              <a:rPr lang="en-US" dirty="0"/>
              <a:t>}</a:t>
            </a:r>
          </a:p>
          <a:p>
            <a:r>
              <a:rPr lang="en-US" dirty="0"/>
              <a:t>A class component always needs a </a:t>
            </a:r>
            <a:r>
              <a:rPr lang="en-US" b="1" u="sng" dirty="0"/>
              <a:t>render()</a:t>
            </a:r>
            <a:r>
              <a:rPr lang="en-US" dirty="0"/>
              <a:t> method and always needs to return() something. </a:t>
            </a:r>
            <a:endParaRPr lang="uk-UA" dirty="0"/>
          </a:p>
        </p:txBody>
      </p:sp>
    </p:spTree>
    <p:extLst>
      <p:ext uri="{BB962C8B-B14F-4D97-AF65-F5344CB8AC3E}">
        <p14:creationId xmlns:p14="http://schemas.microsoft.com/office/powerpoint/2010/main" val="2161543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8905D0-A5C6-4B13-90A3-6980ED065184}"/>
              </a:ext>
            </a:extLst>
          </p:cNvPr>
          <p:cNvSpPr>
            <a:spLocks noGrp="1"/>
          </p:cNvSpPr>
          <p:nvPr>
            <p:ph type="title"/>
          </p:nvPr>
        </p:nvSpPr>
        <p:spPr/>
        <p:txBody>
          <a:bodyPr/>
          <a:lstStyle/>
          <a:p>
            <a:r>
              <a:rPr lang="en-US" b="1" dirty="0"/>
              <a:t>Props</a:t>
            </a:r>
            <a:br>
              <a:rPr lang="en-US" b="1" dirty="0"/>
            </a:br>
            <a:endParaRPr lang="uk-UA" dirty="0"/>
          </a:p>
        </p:txBody>
      </p:sp>
      <p:sp>
        <p:nvSpPr>
          <p:cNvPr id="3" name="Місце для тексту 2">
            <a:extLst>
              <a:ext uri="{FF2B5EF4-FFF2-40B4-BE49-F238E27FC236}">
                <a16:creationId xmlns:a16="http://schemas.microsoft.com/office/drawing/2014/main" id="{C3FACCD5-8BEE-4E37-AE5F-1E5F0F8E90AE}"/>
              </a:ext>
            </a:extLst>
          </p:cNvPr>
          <p:cNvSpPr>
            <a:spLocks noGrp="1"/>
          </p:cNvSpPr>
          <p:nvPr>
            <p:ph type="body" sz="quarter" idx="10"/>
          </p:nvPr>
        </p:nvSpPr>
        <p:spPr/>
        <p:txBody>
          <a:bodyPr/>
          <a:lstStyle/>
          <a:p>
            <a:r>
              <a:rPr lang="en-US" dirty="0"/>
              <a:t>Props presents a collection of values that are associated with a component. These values allow you to create dynamic components that do not depend on hard-coded static data.</a:t>
            </a:r>
          </a:p>
          <a:p>
            <a:r>
              <a:rPr lang="en-US" dirty="0"/>
              <a:t>Whether you declare a component </a:t>
            </a:r>
            <a:r>
              <a:rPr lang="en-US" dirty="0">
                <a:hlinkClick r:id="rId2"/>
              </a:rPr>
              <a:t>as a function or a class</a:t>
            </a:r>
            <a:r>
              <a:rPr lang="en-US" dirty="0"/>
              <a:t>, it must never modify its own props. </a:t>
            </a:r>
          </a:p>
          <a:p>
            <a:r>
              <a:rPr lang="en-US" dirty="0"/>
              <a:t>All React components must act like pure functions with respect to their props.</a:t>
            </a:r>
            <a:endParaRPr lang="uk-UA" dirty="0"/>
          </a:p>
        </p:txBody>
      </p:sp>
    </p:spTree>
    <p:extLst>
      <p:ext uri="{BB962C8B-B14F-4D97-AF65-F5344CB8AC3E}">
        <p14:creationId xmlns:p14="http://schemas.microsoft.com/office/powerpoint/2010/main" val="2647740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F3DEF1-905B-47B7-9B1A-A6D19C596469}"/>
              </a:ext>
            </a:extLst>
          </p:cNvPr>
          <p:cNvSpPr>
            <a:spLocks noGrp="1"/>
          </p:cNvSpPr>
          <p:nvPr>
            <p:ph type="title"/>
          </p:nvPr>
        </p:nvSpPr>
        <p:spPr>
          <a:xfrm>
            <a:off x="685800" y="685801"/>
            <a:ext cx="10820400" cy="45719"/>
          </a:xfrm>
        </p:spPr>
        <p:txBody>
          <a:bodyPr/>
          <a:lstStyle/>
          <a:p>
            <a:r>
              <a:rPr lang="en-US" dirty="0"/>
              <a:t> </a:t>
            </a:r>
            <a:endParaRPr lang="uk-UA" dirty="0"/>
          </a:p>
        </p:txBody>
      </p:sp>
      <p:sp>
        <p:nvSpPr>
          <p:cNvPr id="5" name="Rectangle 2">
            <a:extLst>
              <a:ext uri="{FF2B5EF4-FFF2-40B4-BE49-F238E27FC236}">
                <a16:creationId xmlns:a16="http://schemas.microsoft.com/office/drawing/2014/main" id="{4CCBB65F-FD72-410D-BC08-7C609A7C13DE}"/>
              </a:ext>
            </a:extLst>
          </p:cNvPr>
          <p:cNvSpPr>
            <a:spLocks noGrp="1" noChangeArrowheads="1"/>
          </p:cNvSpPr>
          <p:nvPr>
            <p:ph type="body" sz="quarter" idx="10"/>
          </p:nvPr>
        </p:nvSpPr>
        <p:spPr bwMode="auto">
          <a:xfrm>
            <a:off x="812437" y="1763019"/>
            <a:ext cx="4685578" cy="227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a:r>
              <a:rPr lang="en-US" dirty="0">
                <a:solidFill>
                  <a:schemeClr val="accent2">
                    <a:lumMod val="75000"/>
                  </a:schemeClr>
                </a:solidFill>
              </a:rPr>
              <a:t>Functional Component</a:t>
            </a:r>
          </a:p>
          <a:p>
            <a:pPr lvl="0" algn="ctr"/>
            <a:endParaRPr kumimoji="0" lang="en-US" altLang="uk-UA" b="0" i="0" u="none" strike="noStrike" cap="none" normalizeH="0" baseline="0" dirty="0">
              <a:ln>
                <a:noFill/>
              </a:ln>
              <a:solidFill>
                <a:schemeClr val="accent2">
                  <a:lumMod val="75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err="1">
                <a:ln>
                  <a:noFill/>
                </a:ln>
                <a:solidFill>
                  <a:srgbClr val="000000"/>
                </a:solidFill>
                <a:effectLst/>
                <a:latin typeface="Consolas" panose="020B0609020204030204" pitchFamily="49" charset="0"/>
              </a:rPr>
              <a:t>function</a:t>
            </a:r>
            <a:r>
              <a:rPr kumimoji="0" lang="uk-UA" altLang="uk-UA" sz="1800" b="0" i="0" u="none" strike="noStrike" cap="none" normalizeH="0" baseline="0" dirty="0">
                <a:ln>
                  <a:noFill/>
                </a:ln>
                <a:solidFill>
                  <a:srgbClr val="000000"/>
                </a:solidFill>
                <a:effectLst/>
                <a:latin typeface="Consolas" panose="020B0609020204030204" pitchFamily="49" charset="0"/>
              </a:rPr>
              <a:t> </a:t>
            </a:r>
            <a:r>
              <a:rPr kumimoji="0" lang="uk-UA" altLang="uk-UA" sz="1800" b="0" i="0" u="none" strike="noStrike" cap="none" normalizeH="0" baseline="0" dirty="0" err="1">
                <a:ln>
                  <a:noFill/>
                </a:ln>
                <a:solidFill>
                  <a:srgbClr val="000000"/>
                </a:solidFill>
                <a:effectLst/>
                <a:latin typeface="Consolas" panose="020B0609020204030204" pitchFamily="49" charset="0"/>
              </a:rPr>
              <a:t>Hello</a:t>
            </a:r>
            <a:r>
              <a:rPr kumimoji="0" lang="uk-UA" altLang="uk-UA" sz="1800" b="0" i="0" u="none" strike="noStrike" cap="none" normalizeH="0" baseline="0" dirty="0">
                <a:ln>
                  <a:noFill/>
                </a:ln>
                <a:solidFill>
                  <a:srgbClr val="000000"/>
                </a:solidFill>
                <a:effectLst/>
                <a:latin typeface="Consolas" panose="020B0609020204030204" pitchFamily="49" charset="0"/>
              </a:rPr>
              <a:t>(</a:t>
            </a:r>
            <a:r>
              <a:rPr kumimoji="0" lang="uk-UA" altLang="uk-UA" sz="1800" b="0" i="0" u="none" strike="noStrike" cap="none" normalizeH="0" baseline="0" dirty="0" err="1">
                <a:ln>
                  <a:noFill/>
                </a:ln>
                <a:solidFill>
                  <a:srgbClr val="000000"/>
                </a:solidFill>
                <a:effectLst/>
                <a:latin typeface="Consolas" panose="020B0609020204030204" pitchFamily="49" charset="0"/>
              </a:rPr>
              <a:t>props</a:t>
            </a:r>
            <a:r>
              <a:rPr kumimoji="0" lang="uk-UA" altLang="uk-UA" sz="1800" b="0" i="0" u="none" strike="noStrike" cap="none" normalizeH="0" baseline="0" dirty="0">
                <a:ln>
                  <a:noFill/>
                </a:ln>
                <a:solidFill>
                  <a:srgbClr val="000000"/>
                </a:solidFill>
                <a:effectLst/>
                <a:latin typeface="Consolas" panose="020B0609020204030204" pitchFamily="49" charset="0"/>
              </a:rPr>
              <a:t>) {</a:t>
            </a:r>
            <a:endParaRPr kumimoji="0" lang="uk-UA" altLang="uk-UA"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Consolas" panose="020B0609020204030204" pitchFamily="49" charset="0"/>
              </a:rPr>
              <a:t>  </a:t>
            </a:r>
            <a:r>
              <a:rPr kumimoji="0" lang="uk-UA" altLang="uk-UA" sz="1800" b="0" i="0" u="none" strike="noStrike" cap="none" normalizeH="0" baseline="0" dirty="0" err="1">
                <a:ln>
                  <a:noFill/>
                </a:ln>
                <a:solidFill>
                  <a:srgbClr val="000000"/>
                </a:solidFill>
                <a:effectLst/>
                <a:latin typeface="Consolas" panose="020B0609020204030204" pitchFamily="49" charset="0"/>
              </a:rPr>
              <a:t>return</a:t>
            </a:r>
            <a:r>
              <a:rPr kumimoji="0" lang="uk-UA" altLang="uk-UA" sz="1800" b="0" i="0" u="none" strike="noStrike" cap="none" normalizeH="0" baseline="0" dirty="0">
                <a:ln>
                  <a:noFill/>
                </a:ln>
                <a:solidFill>
                  <a:srgbClr val="000000"/>
                </a:solidFill>
                <a:effectLst/>
                <a:latin typeface="Consolas" panose="020B0609020204030204" pitchFamily="49" charset="0"/>
              </a:rPr>
              <a:t> &lt;div&gt;</a:t>
            </a:r>
            <a:endParaRPr kumimoji="0" lang="uk-UA" altLang="uk-UA"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Consolas" panose="020B0609020204030204" pitchFamily="49" charset="0"/>
              </a:rPr>
              <a:t>            &lt;p&gt;</a:t>
            </a:r>
            <a:r>
              <a:rPr kumimoji="0" lang="en-US" altLang="uk-UA" sz="1800" b="0" i="0" u="none" strike="noStrike" cap="none" normalizeH="0" baseline="0" dirty="0">
                <a:ln>
                  <a:noFill/>
                </a:ln>
                <a:solidFill>
                  <a:srgbClr val="000000"/>
                </a:solidFill>
                <a:effectLst/>
                <a:latin typeface="Consolas" panose="020B0609020204030204" pitchFamily="49" charset="0"/>
              </a:rPr>
              <a:t>Name</a:t>
            </a:r>
            <a:r>
              <a:rPr kumimoji="0" lang="uk-UA" altLang="uk-UA" sz="1800" b="0" i="0" u="none" strike="noStrike" cap="none" normalizeH="0" baseline="0" dirty="0">
                <a:ln>
                  <a:noFill/>
                </a:ln>
                <a:solidFill>
                  <a:srgbClr val="000000"/>
                </a:solidFill>
                <a:effectLst/>
                <a:latin typeface="Consolas" panose="020B0609020204030204" pitchFamily="49" charset="0"/>
              </a:rPr>
              <a:t>: {props.name}&lt;/p&gt;</a:t>
            </a:r>
            <a:endParaRPr kumimoji="0" lang="uk-UA" altLang="uk-UA"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Consolas" panose="020B0609020204030204" pitchFamily="49" charset="0"/>
              </a:rPr>
              <a:t>            &lt;p&gt;</a:t>
            </a:r>
            <a:r>
              <a:rPr kumimoji="0" lang="en-US" altLang="uk-UA" sz="1800" b="0" i="0" u="none" strike="noStrike" cap="none" normalizeH="0" baseline="0" dirty="0">
                <a:ln>
                  <a:noFill/>
                </a:ln>
                <a:solidFill>
                  <a:srgbClr val="000000"/>
                </a:solidFill>
                <a:effectLst/>
                <a:latin typeface="Consolas" panose="020B0609020204030204" pitchFamily="49" charset="0"/>
              </a:rPr>
              <a:t>Age</a:t>
            </a:r>
            <a:r>
              <a:rPr kumimoji="0" lang="uk-UA" altLang="uk-UA" sz="1800" b="0" i="0" u="none" strike="noStrike" cap="none" normalizeH="0" baseline="0" dirty="0">
                <a:ln>
                  <a:noFill/>
                </a:ln>
                <a:solidFill>
                  <a:srgbClr val="000000"/>
                </a:solidFill>
                <a:effectLst/>
                <a:latin typeface="Consolas" panose="020B0609020204030204" pitchFamily="49" charset="0"/>
              </a:rPr>
              <a:t>: {</a:t>
            </a:r>
            <a:r>
              <a:rPr kumimoji="0" lang="uk-UA" altLang="uk-UA" sz="1800" b="0" i="0" u="none" strike="noStrike" cap="none" normalizeH="0" baseline="0" dirty="0" err="1">
                <a:ln>
                  <a:noFill/>
                </a:ln>
                <a:solidFill>
                  <a:srgbClr val="000000"/>
                </a:solidFill>
                <a:effectLst/>
                <a:latin typeface="Consolas" panose="020B0609020204030204" pitchFamily="49" charset="0"/>
              </a:rPr>
              <a:t>props.age</a:t>
            </a:r>
            <a:r>
              <a:rPr kumimoji="0" lang="uk-UA" altLang="uk-UA" sz="1800" b="0" i="0" u="none" strike="noStrike" cap="none" normalizeH="0" baseline="0" dirty="0">
                <a:ln>
                  <a:noFill/>
                </a:ln>
                <a:solidFill>
                  <a:srgbClr val="000000"/>
                </a:solidFill>
                <a:effectLst/>
                <a:latin typeface="Consolas" panose="020B0609020204030204" pitchFamily="49" charset="0"/>
              </a:rPr>
              <a:t>}&lt;/p&gt;</a:t>
            </a:r>
            <a:endParaRPr kumimoji="0" lang="uk-UA" altLang="uk-UA"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Consolas" panose="020B0609020204030204" pitchFamily="49" charset="0"/>
              </a:rPr>
              <a:t>    &lt;/div&gt;;</a:t>
            </a:r>
            <a:endParaRPr kumimoji="0" lang="uk-UA" altLang="uk-UA"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Consolas" panose="020B0609020204030204" pitchFamily="49" charset="0"/>
              </a:rPr>
              <a:t>}</a:t>
            </a:r>
            <a:endParaRPr kumimoji="0" lang="uk-UA" altLang="uk-UA"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41D59E9A-2B69-4A48-9FD4-19270B5B3D55}"/>
              </a:ext>
            </a:extLst>
          </p:cNvPr>
          <p:cNvSpPr>
            <a:spLocks noGrp="1" noChangeArrowheads="1"/>
          </p:cNvSpPr>
          <p:nvPr>
            <p:ph type="body" sz="quarter" idx="11"/>
          </p:nvPr>
        </p:nvSpPr>
        <p:spPr bwMode="auto">
          <a:xfrm>
            <a:off x="6060799" y="1689589"/>
            <a:ext cx="5318764"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a:r>
              <a:rPr lang="en-US" dirty="0">
                <a:solidFill>
                  <a:schemeClr val="accent2">
                    <a:lumMod val="75000"/>
                  </a:schemeClr>
                </a:solidFill>
              </a:rPr>
              <a:t>Class Component</a:t>
            </a:r>
          </a:p>
          <a:p>
            <a:pPr lvl="0" algn="ctr"/>
            <a:endParaRPr kumimoji="0" lang="en-US" altLang="uk-UA" b="0" i="0" u="none" strike="noStrike" cap="none" normalizeH="0" baseline="0" dirty="0">
              <a:ln>
                <a:noFill/>
              </a:ln>
              <a:solidFill>
                <a:schemeClr val="accent2">
                  <a:lumMod val="75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err="1">
                <a:ln>
                  <a:noFill/>
                </a:ln>
                <a:solidFill>
                  <a:srgbClr val="000000"/>
                </a:solidFill>
                <a:effectLst/>
                <a:latin typeface="Consolas" panose="020B0609020204030204" pitchFamily="49" charset="0"/>
              </a:rPr>
              <a:t>class</a:t>
            </a:r>
            <a:r>
              <a:rPr kumimoji="0" lang="uk-UA" altLang="uk-UA" sz="1800" b="0" i="0" u="none" strike="noStrike" cap="none" normalizeH="0" baseline="0" dirty="0">
                <a:ln>
                  <a:noFill/>
                </a:ln>
                <a:solidFill>
                  <a:srgbClr val="000000"/>
                </a:solidFill>
                <a:effectLst/>
                <a:latin typeface="Consolas" panose="020B0609020204030204" pitchFamily="49" charset="0"/>
              </a:rPr>
              <a:t> </a:t>
            </a:r>
            <a:r>
              <a:rPr kumimoji="0" lang="uk-UA" altLang="uk-UA" sz="1800" b="0" i="0" u="none" strike="noStrike" cap="none" normalizeH="0" baseline="0" dirty="0" err="1">
                <a:ln>
                  <a:noFill/>
                </a:ln>
                <a:solidFill>
                  <a:srgbClr val="000000"/>
                </a:solidFill>
                <a:effectLst/>
                <a:latin typeface="Consolas" panose="020B0609020204030204" pitchFamily="49" charset="0"/>
              </a:rPr>
              <a:t>Hello</a:t>
            </a:r>
            <a:r>
              <a:rPr kumimoji="0" lang="uk-UA" altLang="uk-UA" sz="1800" b="0" i="0" u="none" strike="noStrike" cap="none" normalizeH="0" baseline="0" dirty="0">
                <a:ln>
                  <a:noFill/>
                </a:ln>
                <a:solidFill>
                  <a:srgbClr val="000000"/>
                </a:solidFill>
                <a:effectLst/>
                <a:latin typeface="Consolas" panose="020B0609020204030204" pitchFamily="49" charset="0"/>
              </a:rPr>
              <a:t> </a:t>
            </a:r>
            <a:r>
              <a:rPr kumimoji="0" lang="uk-UA" altLang="uk-UA" sz="1800" b="0" i="0" u="none" strike="noStrike" cap="none" normalizeH="0" baseline="0" dirty="0" err="1">
                <a:ln>
                  <a:noFill/>
                </a:ln>
                <a:solidFill>
                  <a:srgbClr val="000000"/>
                </a:solidFill>
                <a:effectLst/>
                <a:latin typeface="Consolas" panose="020B0609020204030204" pitchFamily="49" charset="0"/>
              </a:rPr>
              <a:t>extends</a:t>
            </a:r>
            <a:r>
              <a:rPr kumimoji="0" lang="uk-UA" altLang="uk-UA" sz="1800" b="0" i="0" u="none" strike="noStrike" cap="none" normalizeH="0" baseline="0" dirty="0">
                <a:ln>
                  <a:noFill/>
                </a:ln>
                <a:solidFill>
                  <a:srgbClr val="000000"/>
                </a:solidFill>
                <a:effectLst/>
                <a:latin typeface="Consolas" panose="020B0609020204030204" pitchFamily="49" charset="0"/>
              </a:rPr>
              <a:t> </a:t>
            </a:r>
            <a:r>
              <a:rPr kumimoji="0" lang="uk-UA" altLang="uk-UA" sz="1800" b="0" i="0" u="none" strike="noStrike" cap="none" normalizeH="0" baseline="0" dirty="0" err="1">
                <a:ln>
                  <a:noFill/>
                </a:ln>
                <a:solidFill>
                  <a:srgbClr val="000000"/>
                </a:solidFill>
                <a:effectLst/>
                <a:latin typeface="Consolas" panose="020B0609020204030204" pitchFamily="49" charset="0"/>
              </a:rPr>
              <a:t>React.Component</a:t>
            </a:r>
            <a:r>
              <a:rPr kumimoji="0" lang="uk-UA" altLang="uk-UA" sz="1800" b="0" i="0" u="none" strike="noStrike" cap="none" normalizeH="0" baseline="0" dirty="0">
                <a:ln>
                  <a:noFill/>
                </a:ln>
                <a:solidFill>
                  <a:srgbClr val="000000"/>
                </a:solidFill>
                <a:effectLst/>
                <a:latin typeface="Consolas" panose="020B0609020204030204" pitchFamily="49" charset="0"/>
              </a:rPr>
              <a:t> {</a:t>
            </a:r>
            <a:endParaRPr kumimoji="0" lang="uk-UA" altLang="uk-UA"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Consolas" panose="020B0609020204030204" pitchFamily="49" charset="0"/>
              </a:rPr>
              <a:t>  </a:t>
            </a:r>
            <a:r>
              <a:rPr kumimoji="0" lang="uk-UA" altLang="uk-UA" sz="1800" b="0" i="0" u="none" strike="noStrike" cap="none" normalizeH="0" baseline="0" dirty="0" err="1">
                <a:ln>
                  <a:noFill/>
                </a:ln>
                <a:solidFill>
                  <a:srgbClr val="000000"/>
                </a:solidFill>
                <a:effectLst/>
                <a:latin typeface="Consolas" panose="020B0609020204030204" pitchFamily="49" charset="0"/>
              </a:rPr>
              <a:t>render</a:t>
            </a:r>
            <a:r>
              <a:rPr kumimoji="0" lang="uk-UA" altLang="uk-UA" sz="1800" b="0" i="0" u="none" strike="noStrike" cap="none" normalizeH="0" baseline="0" dirty="0">
                <a:ln>
                  <a:noFill/>
                </a:ln>
                <a:solidFill>
                  <a:srgbClr val="000000"/>
                </a:solidFill>
                <a:effectLst/>
                <a:latin typeface="Consolas" panose="020B0609020204030204" pitchFamily="49" charset="0"/>
              </a:rPr>
              <a:t>() {</a:t>
            </a:r>
            <a:endParaRPr kumimoji="0" lang="uk-UA" altLang="uk-UA"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Consolas" panose="020B0609020204030204" pitchFamily="49" charset="0"/>
              </a:rPr>
              <a:t>    </a:t>
            </a:r>
            <a:r>
              <a:rPr kumimoji="0" lang="uk-UA" altLang="uk-UA" sz="1800" b="0" i="0" u="none" strike="noStrike" cap="none" normalizeH="0" baseline="0" dirty="0" err="1">
                <a:ln>
                  <a:noFill/>
                </a:ln>
                <a:solidFill>
                  <a:srgbClr val="000000"/>
                </a:solidFill>
                <a:effectLst/>
                <a:latin typeface="Consolas" panose="020B0609020204030204" pitchFamily="49" charset="0"/>
              </a:rPr>
              <a:t>return</a:t>
            </a:r>
            <a:r>
              <a:rPr kumimoji="0" lang="uk-UA" altLang="uk-UA" sz="1800" b="0" i="0" u="none" strike="noStrike" cap="none" normalizeH="0" baseline="0" dirty="0">
                <a:ln>
                  <a:noFill/>
                </a:ln>
                <a:solidFill>
                  <a:srgbClr val="000000"/>
                </a:solidFill>
                <a:effectLst/>
                <a:latin typeface="Consolas" panose="020B0609020204030204" pitchFamily="49" charset="0"/>
              </a:rPr>
              <a:t> &lt;div&gt;</a:t>
            </a:r>
            <a:endParaRPr kumimoji="0" lang="uk-UA" altLang="uk-UA"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Consolas" panose="020B0609020204030204" pitchFamily="49" charset="0"/>
              </a:rPr>
              <a:t>            &lt;p&gt;</a:t>
            </a:r>
            <a:r>
              <a:rPr kumimoji="0" lang="en-US" altLang="uk-UA" sz="1800" b="0" i="0" u="none" strike="noStrike" cap="none" normalizeH="0" baseline="0" dirty="0">
                <a:ln>
                  <a:noFill/>
                </a:ln>
                <a:solidFill>
                  <a:srgbClr val="000000"/>
                </a:solidFill>
                <a:effectLst/>
                <a:latin typeface="Consolas" panose="020B0609020204030204" pitchFamily="49" charset="0"/>
              </a:rPr>
              <a:t>Name</a:t>
            </a:r>
            <a:r>
              <a:rPr kumimoji="0" lang="uk-UA" altLang="uk-UA" sz="1800" b="0" i="0" u="none" strike="noStrike" cap="none" normalizeH="0" baseline="0" dirty="0">
                <a:ln>
                  <a:noFill/>
                </a:ln>
                <a:solidFill>
                  <a:srgbClr val="000000"/>
                </a:solidFill>
                <a:effectLst/>
                <a:latin typeface="Consolas" panose="020B0609020204030204" pitchFamily="49" charset="0"/>
              </a:rPr>
              <a:t>: {this.props.name}&lt;/p&gt;</a:t>
            </a:r>
            <a:endParaRPr kumimoji="0" lang="uk-UA" altLang="uk-UA"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Consolas" panose="020B0609020204030204" pitchFamily="49" charset="0"/>
              </a:rPr>
              <a:t>            &lt;p&gt;</a:t>
            </a:r>
            <a:r>
              <a:rPr kumimoji="0" lang="en-US" altLang="uk-UA" sz="1800" b="0" i="0" u="none" strike="noStrike" cap="none" normalizeH="0" baseline="0" dirty="0">
                <a:ln>
                  <a:noFill/>
                </a:ln>
                <a:solidFill>
                  <a:srgbClr val="000000"/>
                </a:solidFill>
                <a:effectLst/>
                <a:latin typeface="Consolas" panose="020B0609020204030204" pitchFamily="49" charset="0"/>
              </a:rPr>
              <a:t>Age</a:t>
            </a:r>
            <a:r>
              <a:rPr kumimoji="0" lang="uk-UA" altLang="uk-UA" sz="1800" b="0" i="0" u="none" strike="noStrike" cap="none" normalizeH="0" baseline="0" dirty="0">
                <a:ln>
                  <a:noFill/>
                </a:ln>
                <a:solidFill>
                  <a:srgbClr val="000000"/>
                </a:solidFill>
                <a:effectLst/>
                <a:latin typeface="Consolas" panose="020B0609020204030204" pitchFamily="49" charset="0"/>
              </a:rPr>
              <a:t>: {</a:t>
            </a:r>
            <a:r>
              <a:rPr kumimoji="0" lang="uk-UA" altLang="uk-UA" sz="1800" b="0" i="0" u="none" strike="noStrike" cap="none" normalizeH="0" baseline="0" dirty="0" err="1">
                <a:ln>
                  <a:noFill/>
                </a:ln>
                <a:solidFill>
                  <a:srgbClr val="000000"/>
                </a:solidFill>
                <a:effectLst/>
                <a:latin typeface="Consolas" panose="020B0609020204030204" pitchFamily="49" charset="0"/>
              </a:rPr>
              <a:t>this.props.age</a:t>
            </a:r>
            <a:r>
              <a:rPr kumimoji="0" lang="uk-UA" altLang="uk-UA" sz="1800" b="0" i="0" u="none" strike="noStrike" cap="none" normalizeH="0" baseline="0" dirty="0">
                <a:ln>
                  <a:noFill/>
                </a:ln>
                <a:solidFill>
                  <a:srgbClr val="000000"/>
                </a:solidFill>
                <a:effectLst/>
                <a:latin typeface="Consolas" panose="020B0609020204030204" pitchFamily="49" charset="0"/>
              </a:rPr>
              <a:t>}&lt;/p&gt;</a:t>
            </a:r>
            <a:endParaRPr kumimoji="0" lang="uk-UA" altLang="uk-UA"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Consolas" panose="020B0609020204030204" pitchFamily="49" charset="0"/>
              </a:rPr>
              <a:t>    &lt;/div&gt;;</a:t>
            </a:r>
            <a:endParaRPr kumimoji="0" lang="uk-UA" altLang="uk-UA"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Consolas" panose="020B0609020204030204" pitchFamily="49" charset="0"/>
              </a:rPr>
              <a:t>  }</a:t>
            </a:r>
            <a:endParaRPr kumimoji="0" lang="uk-UA" altLang="uk-UA"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Consolas" panose="020B0609020204030204" pitchFamily="49" charset="0"/>
              </a:rPr>
              <a:t>}</a:t>
            </a:r>
            <a:endParaRPr kumimoji="0" lang="uk-UA" altLang="uk-UA"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3796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2860A2-09C7-4ECB-8BE2-7BBA3FE95D39}"/>
              </a:ext>
            </a:extLst>
          </p:cNvPr>
          <p:cNvSpPr>
            <a:spLocks noGrp="1"/>
          </p:cNvSpPr>
          <p:nvPr>
            <p:ph type="title"/>
          </p:nvPr>
        </p:nvSpPr>
        <p:spPr>
          <a:xfrm>
            <a:off x="685800" y="685801"/>
            <a:ext cx="10820400" cy="45719"/>
          </a:xfrm>
        </p:spPr>
        <p:txBody>
          <a:bodyPr/>
          <a:lstStyle/>
          <a:p>
            <a:r>
              <a:rPr lang="en-US" dirty="0"/>
              <a:t> </a:t>
            </a:r>
            <a:endParaRPr lang="uk-UA" dirty="0"/>
          </a:p>
        </p:txBody>
      </p:sp>
      <p:sp>
        <p:nvSpPr>
          <p:cNvPr id="3" name="Місце для тексту 2">
            <a:extLst>
              <a:ext uri="{FF2B5EF4-FFF2-40B4-BE49-F238E27FC236}">
                <a16:creationId xmlns:a16="http://schemas.microsoft.com/office/drawing/2014/main" id="{F3276715-6DC7-4BB2-A460-76DE43A115E2}"/>
              </a:ext>
            </a:extLst>
          </p:cNvPr>
          <p:cNvSpPr>
            <a:spLocks noGrp="1"/>
          </p:cNvSpPr>
          <p:nvPr>
            <p:ph type="body" sz="quarter" idx="10"/>
          </p:nvPr>
        </p:nvSpPr>
        <p:spPr>
          <a:xfrm>
            <a:off x="685800" y="731520"/>
            <a:ext cx="10820400" cy="4754880"/>
          </a:xfrm>
        </p:spPr>
        <p:txBody>
          <a:bodyPr/>
          <a:lstStyle/>
          <a:p>
            <a:r>
              <a:rPr lang="en-US" dirty="0"/>
              <a:t> class Hello extends </a:t>
            </a:r>
            <a:r>
              <a:rPr lang="en-US" dirty="0" err="1"/>
              <a:t>React.Component</a:t>
            </a:r>
            <a:r>
              <a:rPr lang="en-US" dirty="0"/>
              <a:t> {</a:t>
            </a:r>
          </a:p>
          <a:p>
            <a:r>
              <a:rPr lang="en-US" dirty="0"/>
              <a:t>            render() {</a:t>
            </a:r>
          </a:p>
          <a:p>
            <a:r>
              <a:rPr lang="en-US" dirty="0"/>
              <a:t>              return &lt;div&gt;</a:t>
            </a:r>
          </a:p>
          <a:p>
            <a:r>
              <a:rPr lang="en-US" dirty="0"/>
              <a:t>                          &lt;p&gt;Name</a:t>
            </a:r>
            <a:r>
              <a:rPr lang="uk-UA" dirty="0"/>
              <a:t>: {</a:t>
            </a:r>
            <a:r>
              <a:rPr lang="en-US" dirty="0"/>
              <a:t>this.props.name}&lt;/p&gt;</a:t>
            </a:r>
          </a:p>
          <a:p>
            <a:r>
              <a:rPr lang="en-US" dirty="0"/>
              <a:t>                          &lt;p&gt;Age</a:t>
            </a:r>
            <a:r>
              <a:rPr lang="uk-UA" dirty="0"/>
              <a:t>: {</a:t>
            </a:r>
            <a:r>
              <a:rPr lang="en-US" dirty="0" err="1"/>
              <a:t>this.props.age</a:t>
            </a:r>
            <a:r>
              <a:rPr lang="en-US" dirty="0"/>
              <a:t>}&lt;/p&gt;</a:t>
            </a:r>
          </a:p>
          <a:p>
            <a:r>
              <a:rPr lang="en-US" dirty="0"/>
              <a:t>                      &lt;/div&gt;;</a:t>
            </a:r>
          </a:p>
          <a:p>
            <a:r>
              <a:rPr lang="en-US" dirty="0"/>
              <a:t>            }</a:t>
            </a:r>
          </a:p>
          <a:p>
            <a:r>
              <a:rPr lang="en-US" dirty="0"/>
              <a:t>          }</a:t>
            </a:r>
          </a:p>
          <a:p>
            <a:r>
              <a:rPr lang="en-US" dirty="0"/>
              <a:t>          </a:t>
            </a:r>
            <a:r>
              <a:rPr lang="en-US" dirty="0" err="1"/>
              <a:t>ReactDOM.render</a:t>
            </a:r>
            <a:r>
              <a:rPr lang="en-US" dirty="0"/>
              <a:t>(</a:t>
            </a:r>
          </a:p>
          <a:p>
            <a:r>
              <a:rPr lang="en-US" dirty="0"/>
              <a:t>              &lt;Hello name="Tom" age=“23" /&gt;,</a:t>
            </a:r>
          </a:p>
          <a:p>
            <a:r>
              <a:rPr lang="en-US" dirty="0"/>
              <a:t>              </a:t>
            </a:r>
            <a:r>
              <a:rPr lang="en-US" dirty="0" err="1"/>
              <a:t>document.getElementById</a:t>
            </a:r>
            <a:r>
              <a:rPr lang="en-US" dirty="0"/>
              <a:t>("app")</a:t>
            </a:r>
          </a:p>
          <a:p>
            <a:r>
              <a:rPr lang="en-US" dirty="0"/>
              <a:t>          )</a:t>
            </a:r>
            <a:endParaRPr lang="uk-UA" dirty="0"/>
          </a:p>
        </p:txBody>
      </p:sp>
    </p:spTree>
    <p:extLst>
      <p:ext uri="{BB962C8B-B14F-4D97-AF65-F5344CB8AC3E}">
        <p14:creationId xmlns:p14="http://schemas.microsoft.com/office/powerpoint/2010/main" val="3062873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677E7B-96E6-4B80-9B9B-FAB7B450110B}"/>
              </a:ext>
            </a:extLst>
          </p:cNvPr>
          <p:cNvSpPr>
            <a:spLocks noGrp="1"/>
          </p:cNvSpPr>
          <p:nvPr>
            <p:ph type="title"/>
          </p:nvPr>
        </p:nvSpPr>
        <p:spPr/>
        <p:txBody>
          <a:bodyPr/>
          <a:lstStyle/>
          <a:p>
            <a:r>
              <a:rPr lang="en-US" b="1" dirty="0"/>
              <a:t>State</a:t>
            </a:r>
            <a:br>
              <a:rPr lang="en-US" b="1" dirty="0"/>
            </a:br>
            <a:endParaRPr lang="uk-UA" dirty="0"/>
          </a:p>
        </p:txBody>
      </p:sp>
      <p:sp>
        <p:nvSpPr>
          <p:cNvPr id="3" name="Місце для тексту 2">
            <a:extLst>
              <a:ext uri="{FF2B5EF4-FFF2-40B4-BE49-F238E27FC236}">
                <a16:creationId xmlns:a16="http://schemas.microsoft.com/office/drawing/2014/main" id="{5E59BE9B-941A-448E-9D74-2AFE5D70F139}"/>
              </a:ext>
            </a:extLst>
          </p:cNvPr>
          <p:cNvSpPr>
            <a:spLocks noGrp="1"/>
          </p:cNvSpPr>
          <p:nvPr>
            <p:ph type="body" sz="quarter" idx="10"/>
          </p:nvPr>
        </p:nvSpPr>
        <p:spPr/>
        <p:txBody>
          <a:bodyPr/>
          <a:lstStyle/>
          <a:p>
            <a:r>
              <a:rPr lang="en-US" dirty="0"/>
              <a:t>The </a:t>
            </a:r>
            <a:r>
              <a:rPr lang="en-US" b="1" i="1" dirty="0"/>
              <a:t>state</a:t>
            </a:r>
            <a:r>
              <a:rPr lang="en-US" dirty="0"/>
              <a:t> object describes the internal state of the component; it is similar to </a:t>
            </a:r>
            <a:r>
              <a:rPr lang="en-US" b="1" i="1" dirty="0"/>
              <a:t>props</a:t>
            </a:r>
            <a:r>
              <a:rPr lang="en-US" dirty="0"/>
              <a:t>, with the exception that the </a:t>
            </a:r>
            <a:r>
              <a:rPr lang="en-US" b="1" i="1" dirty="0"/>
              <a:t>state</a:t>
            </a:r>
            <a:r>
              <a:rPr lang="en-US" dirty="0"/>
              <a:t> is defined within the component and is only available from the component.</a:t>
            </a:r>
          </a:p>
          <a:p>
            <a:endParaRPr lang="en-US" dirty="0"/>
          </a:p>
          <a:p>
            <a:r>
              <a:rPr lang="en-US" dirty="0"/>
              <a:t>If the props represents inputs that are passed to the component from the outside, then the state stores such objects that are created in the component and entirely dependent on the component.</a:t>
            </a:r>
          </a:p>
          <a:p>
            <a:r>
              <a:rPr lang="en-US" dirty="0"/>
              <a:t>Also, unlike props, state can be changed.</a:t>
            </a:r>
            <a:endParaRPr lang="uk-UA" dirty="0"/>
          </a:p>
        </p:txBody>
      </p:sp>
    </p:spTree>
    <p:extLst>
      <p:ext uri="{BB962C8B-B14F-4D97-AF65-F5344CB8AC3E}">
        <p14:creationId xmlns:p14="http://schemas.microsoft.com/office/powerpoint/2010/main" val="3324833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E10F51-1B26-491A-9A1A-875CB0F1CF1D}"/>
              </a:ext>
            </a:extLst>
          </p:cNvPr>
          <p:cNvSpPr>
            <a:spLocks noGrp="1"/>
          </p:cNvSpPr>
          <p:nvPr>
            <p:ph type="title"/>
          </p:nvPr>
        </p:nvSpPr>
        <p:spPr>
          <a:xfrm flipV="1">
            <a:off x="685800" y="637309"/>
            <a:ext cx="10820400" cy="48492"/>
          </a:xfrm>
        </p:spPr>
        <p:txBody>
          <a:bodyPr/>
          <a:lstStyle/>
          <a:p>
            <a:r>
              <a:rPr lang="en-US" dirty="0"/>
              <a:t> </a:t>
            </a:r>
            <a:endParaRPr lang="uk-UA" dirty="0"/>
          </a:p>
        </p:txBody>
      </p:sp>
      <p:sp>
        <p:nvSpPr>
          <p:cNvPr id="4" name="Rectangle 2">
            <a:extLst>
              <a:ext uri="{FF2B5EF4-FFF2-40B4-BE49-F238E27FC236}">
                <a16:creationId xmlns:a16="http://schemas.microsoft.com/office/drawing/2014/main" id="{135FCDD3-D9BC-482F-90A7-07E959F0012C}"/>
              </a:ext>
            </a:extLst>
          </p:cNvPr>
          <p:cNvSpPr>
            <a:spLocks noGrp="1" noChangeArrowheads="1"/>
          </p:cNvSpPr>
          <p:nvPr>
            <p:ph type="body" sz="quarter" idx="10"/>
          </p:nvPr>
        </p:nvSpPr>
        <p:spPr bwMode="auto">
          <a:xfrm>
            <a:off x="608291" y="632205"/>
            <a:ext cx="10718799"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uk-UA" dirty="0">
                <a:solidFill>
                  <a:srgbClr val="000000"/>
                </a:solidFill>
                <a:latin typeface="Open Sans" panose="020B0604020202020204" charset="0"/>
                <a:ea typeface="Open Sans" panose="020B0604020202020204" charset="0"/>
                <a:cs typeface="Open Sans" panose="020B0604020202020204" charset="0"/>
              </a:rPr>
              <a:t>The only place where you can install a </a:t>
            </a:r>
            <a:r>
              <a:rPr lang="en-US" altLang="uk-UA" dirty="0">
                <a:solidFill>
                  <a:srgbClr val="FF0000"/>
                </a:solidFill>
                <a:latin typeface="Open Sans" panose="020B0604020202020204" charset="0"/>
                <a:ea typeface="Open Sans" panose="020B0604020202020204" charset="0"/>
                <a:cs typeface="Open Sans" panose="020B0604020202020204" charset="0"/>
              </a:rPr>
              <a:t>state</a:t>
            </a:r>
            <a:r>
              <a:rPr lang="en-US" altLang="uk-UA" dirty="0">
                <a:solidFill>
                  <a:srgbClr val="000000"/>
                </a:solidFill>
                <a:latin typeface="Open Sans" panose="020B0604020202020204" charset="0"/>
                <a:ea typeface="Open Sans" panose="020B0604020202020204" charset="0"/>
                <a:cs typeface="Open Sans" panose="020B0604020202020204" charset="0"/>
              </a:rPr>
              <a:t> object is the class constructor:</a:t>
            </a:r>
          </a:p>
          <a:p>
            <a:pPr lvl="0"/>
            <a:endParaRPr kumimoji="0" lang="en-US" altLang="uk-UA" b="0"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000000"/>
                </a:solidFill>
                <a:effectLst/>
                <a:latin typeface="Consolas" panose="020B0609020204030204" pitchFamily="49" charset="0"/>
              </a:rPr>
              <a:t>class</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Hello</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extends</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React.Component</a:t>
            </a: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constructor</a:t>
            </a:r>
            <a:r>
              <a:rPr kumimoji="0" lang="uk-UA" altLang="uk-UA" sz="1600" b="0" i="0" u="none" strike="noStrike" cap="none" normalizeH="0" baseline="0" dirty="0">
                <a:ln>
                  <a:noFill/>
                </a:ln>
                <a:solidFill>
                  <a:srgbClr val="000000"/>
                </a:solidFill>
                <a:effectLst/>
                <a:latin typeface="Consolas" panose="020B0609020204030204" pitchFamily="49" charset="0"/>
              </a:rPr>
              <a:t>(</a:t>
            </a:r>
            <a:r>
              <a:rPr kumimoji="0" lang="uk-UA" altLang="uk-UA" sz="1600" b="0" i="0" u="none" strike="noStrike" cap="none" normalizeH="0" baseline="0" dirty="0" err="1">
                <a:ln>
                  <a:noFill/>
                </a:ln>
                <a:solidFill>
                  <a:srgbClr val="000000"/>
                </a:solidFill>
                <a:effectLst/>
                <a:latin typeface="Consolas" panose="020B0609020204030204" pitchFamily="49" charset="0"/>
              </a:rPr>
              <a:t>props</a:t>
            </a: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super</a:t>
            </a:r>
            <a:r>
              <a:rPr kumimoji="0" lang="uk-UA" altLang="uk-UA" sz="1600" b="0" i="0" u="none" strike="noStrike" cap="none" normalizeH="0" baseline="0" dirty="0">
                <a:ln>
                  <a:noFill/>
                </a:ln>
                <a:solidFill>
                  <a:srgbClr val="000000"/>
                </a:solidFill>
                <a:effectLst/>
                <a:latin typeface="Consolas" panose="020B0609020204030204" pitchFamily="49" charset="0"/>
              </a:rPr>
              <a:t>(</a:t>
            </a:r>
            <a:r>
              <a:rPr kumimoji="0" lang="uk-UA" altLang="uk-UA" sz="1600" b="0" i="0" u="none" strike="noStrike" cap="none" normalizeH="0" baseline="0" dirty="0" err="1">
                <a:ln>
                  <a:noFill/>
                </a:ln>
                <a:solidFill>
                  <a:srgbClr val="000000"/>
                </a:solidFill>
                <a:effectLst/>
                <a:latin typeface="Consolas" panose="020B0609020204030204" pitchFamily="49" charset="0"/>
              </a:rPr>
              <a:t>props</a:t>
            </a:r>
            <a:r>
              <a:rPr kumimoji="0" lang="uk-UA" altLang="uk-UA" sz="1600" b="0" i="0" u="none" strike="noStrike" cap="none" normalizeH="0" baseline="0" dirty="0">
                <a:ln>
                  <a:noFill/>
                </a:ln>
                <a:solidFill>
                  <a:srgbClr val="000000"/>
                </a:solidFill>
                <a:effectLst/>
                <a:latin typeface="Consolas" panose="020B0609020204030204" pitchFamily="49" charset="0"/>
              </a:rPr>
              <a: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this.state</a:t>
            </a:r>
            <a:r>
              <a:rPr kumimoji="0" lang="uk-UA" altLang="uk-UA" sz="1600" b="0" i="0" u="none" strike="noStrike" cap="none" normalizeH="0" baseline="0" dirty="0">
                <a:ln>
                  <a:noFill/>
                </a:ln>
                <a:solidFill>
                  <a:srgbClr val="000000"/>
                </a:solidFill>
                <a:effectLst/>
                <a:latin typeface="Consolas" panose="020B0609020204030204" pitchFamily="49" charset="0"/>
              </a:rPr>
              <a:t> = {</a:t>
            </a:r>
            <a:r>
              <a:rPr kumimoji="0" lang="uk-UA" altLang="uk-UA" sz="1600" b="0" i="0" u="none" strike="noStrike" cap="none" normalizeH="0" baseline="0" dirty="0" err="1">
                <a:ln>
                  <a:noFill/>
                </a:ln>
                <a:solidFill>
                  <a:srgbClr val="000000"/>
                </a:solidFill>
                <a:effectLst/>
                <a:latin typeface="Consolas" panose="020B0609020204030204" pitchFamily="49" charset="0"/>
              </a:rPr>
              <a:t>welcome</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en-US" altLang="uk-UA" sz="1600" b="0" i="0" u="none" strike="noStrike" cap="none" normalizeH="0" baseline="0" dirty="0">
                <a:ln>
                  <a:noFill/>
                </a:ln>
                <a:solidFill>
                  <a:srgbClr val="000000"/>
                </a:solidFill>
                <a:effectLst/>
                <a:latin typeface="Consolas" panose="020B0609020204030204" pitchFamily="49" charset="0"/>
              </a:rPr>
              <a:t>Welcome</a:t>
            </a:r>
            <a:r>
              <a:rPr kumimoji="0" lang="uk-UA" altLang="uk-UA" sz="1600" b="0" i="0" u="none" strike="noStrike" cap="none" normalizeH="0" baseline="0" dirty="0">
                <a:ln>
                  <a:noFill/>
                </a:ln>
                <a:solidFill>
                  <a:srgbClr val="000000"/>
                </a:solidFill>
                <a:effectLst/>
                <a:latin typeface="Consolas" panose="020B0609020204030204" pitchFamily="49" charset="0"/>
              </a:rPr>
              <a: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render</a:t>
            </a: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return</a:t>
            </a:r>
            <a:r>
              <a:rPr kumimoji="0" lang="uk-UA" altLang="uk-UA" sz="1600" b="0" i="0" u="none" strike="noStrike" cap="none" normalizeH="0" baseline="0" dirty="0">
                <a:ln>
                  <a:noFill/>
                </a:ln>
                <a:solidFill>
                  <a:srgbClr val="000000"/>
                </a:solidFill>
                <a:effectLst/>
                <a:latin typeface="Consolas" panose="020B0609020204030204" pitchFamily="49" charset="0"/>
              </a:rPr>
              <a:t> &lt;h1&gt;{</a:t>
            </a:r>
            <a:r>
              <a:rPr kumimoji="0" lang="uk-UA" altLang="uk-UA" sz="1600" b="0" i="0" u="none" strike="noStrike" cap="none" normalizeH="0" baseline="0" dirty="0" err="1">
                <a:ln>
                  <a:noFill/>
                </a:ln>
                <a:solidFill>
                  <a:srgbClr val="000000"/>
                </a:solidFill>
                <a:effectLst/>
                <a:latin typeface="Consolas" panose="020B0609020204030204" pitchFamily="49" charset="0"/>
              </a:rPr>
              <a:t>this.state.welcome</a:t>
            </a:r>
            <a:r>
              <a:rPr kumimoji="0" lang="uk-UA" altLang="uk-UA" sz="1600" b="0" i="0" u="none" strike="noStrike" cap="none" normalizeH="0" baseline="0" dirty="0">
                <a:ln>
                  <a:noFill/>
                </a:ln>
                <a:solidFill>
                  <a:srgbClr val="000000"/>
                </a:solidFill>
                <a:effectLst/>
                <a:latin typeface="Consolas" panose="020B0609020204030204" pitchFamily="49" charset="0"/>
              </a:rPr>
              <a:t>}&lt;/h1&gt;;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ReactDOM.render</a:t>
            </a:r>
            <a:r>
              <a:rPr kumimoji="0" lang="uk-UA" altLang="uk-UA" sz="1600" b="0" i="0" u="none" strike="noStrike" cap="none" normalizeH="0" baseline="0" dirty="0">
                <a:ln>
                  <a:noFill/>
                </a:ln>
                <a:solidFill>
                  <a:srgbClr val="000000"/>
                </a:solidFill>
                <a:effectLst/>
                <a:latin typeface="Consolas" panose="020B0609020204030204" pitchFamily="49" charset="0"/>
              </a:rPr>
              <a: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&lt;</a:t>
            </a:r>
            <a:r>
              <a:rPr kumimoji="0" lang="uk-UA" altLang="uk-UA" sz="1600" b="0" i="0" u="none" strike="noStrike" cap="none" normalizeH="0" baseline="0" dirty="0" err="1">
                <a:ln>
                  <a:noFill/>
                </a:ln>
                <a:solidFill>
                  <a:srgbClr val="000000"/>
                </a:solidFill>
                <a:effectLst/>
                <a:latin typeface="Consolas" panose="020B0609020204030204" pitchFamily="49" charset="0"/>
              </a:rPr>
              <a:t>Hello</a:t>
            </a:r>
            <a:r>
              <a:rPr kumimoji="0" lang="uk-UA" altLang="uk-UA" sz="1600" b="0" i="0" u="none" strike="noStrike" cap="none" normalizeH="0" baseline="0" dirty="0">
                <a:ln>
                  <a:noFill/>
                </a:ln>
                <a:solidFill>
                  <a:srgbClr val="000000"/>
                </a:solidFill>
                <a:effectLst/>
                <a:latin typeface="Consolas" panose="020B0609020204030204" pitchFamily="49" charset="0"/>
              </a:rPr>
              <a:t> /&gt;,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document.getElementById</a:t>
            </a:r>
            <a:r>
              <a:rPr kumimoji="0" lang="uk-UA" altLang="uk-UA" sz="1600" b="0" i="0" u="none" strike="noStrike" cap="none" normalizeH="0" baseline="0" dirty="0">
                <a:ln>
                  <a:noFill/>
                </a:ln>
                <a:solidFill>
                  <a:srgbClr val="000000"/>
                </a:solidFill>
                <a:effectLst/>
                <a:latin typeface="Consolas" panose="020B0609020204030204" pitchFamily="49" charset="0"/>
              </a:rPr>
              <a:t>("</a:t>
            </a:r>
            <a:r>
              <a:rPr kumimoji="0" lang="uk-UA" altLang="uk-UA" sz="1600" b="0" i="0" u="none" strike="noStrike" cap="none" normalizeH="0" baseline="0" dirty="0" err="1">
                <a:ln>
                  <a:noFill/>
                </a:ln>
                <a:solidFill>
                  <a:srgbClr val="000000"/>
                </a:solidFill>
                <a:effectLst/>
                <a:latin typeface="Consolas" panose="020B0609020204030204" pitchFamily="49" charset="0"/>
              </a:rPr>
              <a:t>app</a:t>
            </a:r>
            <a:r>
              <a:rPr kumimoji="0" lang="uk-UA" altLang="uk-UA" sz="1600" b="0" i="0" u="none" strike="noStrike" cap="none" normalizeH="0" baseline="0" dirty="0">
                <a:ln>
                  <a:noFill/>
                </a:ln>
                <a:solidFill>
                  <a:srgbClr val="000000"/>
                </a:solidFill>
                <a:effectLst/>
                <a:latin typeface="Consolas" panose="020B0609020204030204" pitchFamily="49" charset="0"/>
              </a:rPr>
              <a: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en-US" altLang="uk-UA"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uk-UA" sz="1600" b="0" i="0" u="none" strike="noStrike" cap="none" normalizeH="0" baseline="0" dirty="0">
              <a:ln>
                <a:noFill/>
              </a:ln>
              <a:solidFill>
                <a:schemeClr val="tx1"/>
              </a:solidFill>
              <a:effectLst/>
              <a:latin typeface="Open Sans" panose="020B0604020202020204" charset="0"/>
              <a:ea typeface="Open Sans" panose="020B0604020202020204" charset="0"/>
              <a:cs typeface="Open Sans"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uk-UA" sz="1600" dirty="0">
              <a:latin typeface="Open Sans" panose="020B0604020202020204" charset="0"/>
              <a:ea typeface="Open Sans" panose="020B0604020202020204" charset="0"/>
              <a:cs typeface="Open Sans" panose="020B0604020202020204" charset="0"/>
            </a:endParaRPr>
          </a:p>
          <a:p>
            <a:pPr lvl="0"/>
            <a:r>
              <a:rPr lang="en-US" altLang="uk-UA" dirty="0">
                <a:latin typeface="Open Sans" panose="020B0604020202020204" charset="0"/>
                <a:ea typeface="Open Sans" panose="020B0604020202020204" charset="0"/>
                <a:cs typeface="Open Sans" panose="020B0604020202020204" charset="0"/>
              </a:rPr>
              <a:t>When defining a component constructor, a constructor of the base class to which the props object is passed must be called in it.</a:t>
            </a:r>
            <a:endParaRPr kumimoji="0" lang="en-US" altLang="uk-UA" b="0" i="0" u="none" strike="noStrike" cap="none" normalizeH="0" baseline="0" dirty="0">
              <a:ln>
                <a:noFill/>
              </a:ln>
              <a:solidFill>
                <a:schemeClr val="tx1"/>
              </a:solidFill>
              <a:effectLst/>
              <a:latin typeface="Open Sans" panose="020B0604020202020204" charset="0"/>
              <a:ea typeface="Open Sans" panose="020B0604020202020204" charset="0"/>
              <a:cs typeface="Open Sans"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uk-UA" altLang="uk-UA" sz="1600" b="0" i="0" u="none" strike="noStrike" cap="none" normalizeH="0" baseline="0" dirty="0">
              <a:ln>
                <a:noFill/>
              </a:ln>
              <a:solidFill>
                <a:schemeClr val="tx1"/>
              </a:solidFill>
              <a:effectLst/>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788147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EFA49C-751C-4068-B1D2-E4F77F6775DF}"/>
              </a:ext>
            </a:extLst>
          </p:cNvPr>
          <p:cNvSpPr>
            <a:spLocks noGrp="1"/>
          </p:cNvSpPr>
          <p:nvPr>
            <p:ph type="title"/>
          </p:nvPr>
        </p:nvSpPr>
        <p:spPr>
          <a:xfrm>
            <a:off x="685800" y="685801"/>
            <a:ext cx="10820400" cy="45719"/>
          </a:xfrm>
        </p:spPr>
        <p:txBody>
          <a:bodyPr/>
          <a:lstStyle/>
          <a:p>
            <a:r>
              <a:rPr lang="en-US" dirty="0"/>
              <a:t> </a:t>
            </a:r>
            <a:endParaRPr lang="uk-UA" dirty="0"/>
          </a:p>
        </p:txBody>
      </p:sp>
      <p:sp>
        <p:nvSpPr>
          <p:cNvPr id="3" name="Місце для тексту 2">
            <a:extLst>
              <a:ext uri="{FF2B5EF4-FFF2-40B4-BE49-F238E27FC236}">
                <a16:creationId xmlns:a16="http://schemas.microsoft.com/office/drawing/2014/main" id="{83F5EF37-4941-43AD-9EAA-A3615AE2DB12}"/>
              </a:ext>
            </a:extLst>
          </p:cNvPr>
          <p:cNvSpPr>
            <a:spLocks noGrp="1"/>
          </p:cNvSpPr>
          <p:nvPr>
            <p:ph type="body" sz="quarter" idx="10"/>
          </p:nvPr>
        </p:nvSpPr>
        <p:spPr>
          <a:xfrm>
            <a:off x="685800" y="1476430"/>
            <a:ext cx="10820400" cy="4009970"/>
          </a:xfrm>
        </p:spPr>
        <p:txBody>
          <a:bodyPr/>
          <a:lstStyle/>
          <a:p>
            <a:r>
              <a:rPr lang="en-US" dirty="0"/>
              <a:t>To update the state, the </a:t>
            </a:r>
            <a:r>
              <a:rPr lang="en-US" dirty="0" err="1">
                <a:solidFill>
                  <a:srgbClr val="FF0000"/>
                </a:solidFill>
              </a:rPr>
              <a:t>setState</a:t>
            </a:r>
            <a:r>
              <a:rPr lang="en-US" dirty="0">
                <a:solidFill>
                  <a:srgbClr val="FF0000"/>
                </a:solidFill>
              </a:rPr>
              <a:t> () </a:t>
            </a:r>
            <a:r>
              <a:rPr lang="en-US" dirty="0"/>
              <a:t>function is called:</a:t>
            </a:r>
          </a:p>
          <a:p>
            <a:endParaRPr lang="en-US" dirty="0"/>
          </a:p>
          <a:p>
            <a:r>
              <a:rPr lang="en-US" dirty="0" err="1"/>
              <a:t>this.setState</a:t>
            </a:r>
            <a:r>
              <a:rPr lang="en-US" dirty="0"/>
              <a:t>({welcome: “Hello</a:t>
            </a:r>
            <a:r>
              <a:rPr lang="uk-UA" dirty="0"/>
              <a:t> </a:t>
            </a:r>
            <a:r>
              <a:rPr lang="en-US" dirty="0"/>
              <a:t>React"}); // </a:t>
            </a:r>
            <a:r>
              <a:rPr lang="en-US" dirty="0">
                <a:solidFill>
                  <a:schemeClr val="bg1">
                    <a:lumMod val="50000"/>
                  </a:schemeClr>
                </a:solidFill>
              </a:rPr>
              <a:t>Correct</a:t>
            </a:r>
          </a:p>
          <a:p>
            <a:endParaRPr lang="en-US" dirty="0"/>
          </a:p>
          <a:p>
            <a:r>
              <a:rPr lang="en-US" dirty="0"/>
              <a:t>But this will not re-render a component:</a:t>
            </a:r>
          </a:p>
          <a:p>
            <a:r>
              <a:rPr lang="en-US" dirty="0" err="1"/>
              <a:t>this.state.welcome</a:t>
            </a:r>
            <a:r>
              <a:rPr lang="en-US" dirty="0"/>
              <a:t> = 'Hello React’; // </a:t>
            </a:r>
            <a:r>
              <a:rPr lang="en-US" dirty="0">
                <a:solidFill>
                  <a:schemeClr val="bg1">
                    <a:lumMod val="50000"/>
                  </a:schemeClr>
                </a:solidFill>
              </a:rPr>
              <a:t>Wrong</a:t>
            </a:r>
          </a:p>
          <a:p>
            <a:endParaRPr lang="en-US" dirty="0"/>
          </a:p>
          <a:p>
            <a:r>
              <a:rPr lang="en-US" dirty="0"/>
              <a:t>Changing the state will cause the component to be rendered, according to which the web page will be updated.</a:t>
            </a:r>
            <a:endParaRPr lang="uk-UA" dirty="0"/>
          </a:p>
        </p:txBody>
      </p:sp>
    </p:spTree>
    <p:extLst>
      <p:ext uri="{BB962C8B-B14F-4D97-AF65-F5344CB8AC3E}">
        <p14:creationId xmlns:p14="http://schemas.microsoft.com/office/powerpoint/2010/main" val="1951295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383737-90F3-4905-9234-E1CAA85996BB}"/>
              </a:ext>
            </a:extLst>
          </p:cNvPr>
          <p:cNvSpPr>
            <a:spLocks noGrp="1"/>
          </p:cNvSpPr>
          <p:nvPr>
            <p:ph type="title"/>
          </p:nvPr>
        </p:nvSpPr>
        <p:spPr/>
        <p:txBody>
          <a:bodyPr/>
          <a:lstStyle/>
          <a:p>
            <a:r>
              <a:rPr lang="en-US" b="1" dirty="0"/>
              <a:t>Handling Events</a:t>
            </a:r>
            <a:br>
              <a:rPr lang="en-US" b="1" dirty="0"/>
            </a:br>
            <a:endParaRPr lang="uk-UA" dirty="0"/>
          </a:p>
        </p:txBody>
      </p:sp>
      <p:sp>
        <p:nvSpPr>
          <p:cNvPr id="3" name="Місце для тексту 2">
            <a:extLst>
              <a:ext uri="{FF2B5EF4-FFF2-40B4-BE49-F238E27FC236}">
                <a16:creationId xmlns:a16="http://schemas.microsoft.com/office/drawing/2014/main" id="{0AA5A327-934B-4120-AB3F-B145D341A489}"/>
              </a:ext>
            </a:extLst>
          </p:cNvPr>
          <p:cNvSpPr>
            <a:spLocks noGrp="1"/>
          </p:cNvSpPr>
          <p:nvPr>
            <p:ph type="body" sz="quarter" idx="10"/>
          </p:nvPr>
        </p:nvSpPr>
        <p:spPr/>
        <p:txBody>
          <a:bodyPr/>
          <a:lstStyle/>
          <a:p>
            <a:r>
              <a:rPr lang="en-US" dirty="0"/>
              <a:t>Handling events with React elements is very similar to handling events on DOM elements. There are some syntactic differences:</a:t>
            </a:r>
          </a:p>
          <a:p>
            <a:endParaRPr lang="en-US" dirty="0"/>
          </a:p>
          <a:p>
            <a:pPr marL="342900" indent="-342900">
              <a:buFont typeface="Arial" panose="020B0604020202020204" pitchFamily="34" charset="0"/>
              <a:buChar char="•"/>
            </a:pPr>
            <a:r>
              <a:rPr lang="en-US" dirty="0"/>
              <a:t>React events are named using camelCase, rather than lowercase.</a:t>
            </a:r>
          </a:p>
          <a:p>
            <a:pPr marL="342900" indent="-342900">
              <a:buFont typeface="Arial" panose="020B0604020202020204" pitchFamily="34" charset="0"/>
              <a:buChar char="•"/>
            </a:pPr>
            <a:r>
              <a:rPr lang="en-US" dirty="0"/>
              <a:t>With JSX you pass a function as the event handler, rather than a string.</a:t>
            </a:r>
          </a:p>
          <a:p>
            <a:endParaRPr lang="uk-UA" dirty="0"/>
          </a:p>
        </p:txBody>
      </p:sp>
    </p:spTree>
    <p:extLst>
      <p:ext uri="{BB962C8B-B14F-4D97-AF65-F5344CB8AC3E}">
        <p14:creationId xmlns:p14="http://schemas.microsoft.com/office/powerpoint/2010/main" val="3722145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592429-F15C-455D-A463-1877E549538B}"/>
              </a:ext>
            </a:extLst>
          </p:cNvPr>
          <p:cNvSpPr>
            <a:spLocks noGrp="1"/>
          </p:cNvSpPr>
          <p:nvPr>
            <p:ph type="title"/>
          </p:nvPr>
        </p:nvSpPr>
        <p:spPr/>
        <p:txBody>
          <a:bodyPr/>
          <a:lstStyle/>
          <a:p>
            <a:r>
              <a:rPr lang="en-US" dirty="0"/>
              <a:t>AGENDA</a:t>
            </a:r>
            <a:endParaRPr lang="uk-UA" dirty="0"/>
          </a:p>
        </p:txBody>
      </p:sp>
      <p:sp>
        <p:nvSpPr>
          <p:cNvPr id="3" name="Місце для тексту 2">
            <a:extLst>
              <a:ext uri="{FF2B5EF4-FFF2-40B4-BE49-F238E27FC236}">
                <a16:creationId xmlns:a16="http://schemas.microsoft.com/office/drawing/2014/main" id="{B2099D05-B952-42D8-99AD-C5DE8F78F780}"/>
              </a:ext>
            </a:extLst>
          </p:cNvPr>
          <p:cNvSpPr>
            <a:spLocks noGrp="1"/>
          </p:cNvSpPr>
          <p:nvPr>
            <p:ph type="body" sz="quarter" idx="10"/>
          </p:nvPr>
        </p:nvSpPr>
        <p:spPr>
          <a:xfrm>
            <a:off x="685800" y="1371601"/>
            <a:ext cx="10820400" cy="4511963"/>
          </a:xfrm>
        </p:spPr>
        <p:txBody>
          <a:bodyPr/>
          <a:lstStyle/>
          <a:p>
            <a:pPr marL="457200" indent="-457200">
              <a:buFont typeface="+mj-lt"/>
              <a:buAutoNum type="arabicPeriod"/>
            </a:pPr>
            <a:r>
              <a:rPr lang="en-US" sz="2400" dirty="0"/>
              <a:t>What is React?</a:t>
            </a:r>
          </a:p>
          <a:p>
            <a:pPr marL="457200" indent="-457200">
              <a:buFont typeface="+mj-lt"/>
              <a:buAutoNum type="arabicPeriod"/>
            </a:pPr>
            <a:r>
              <a:rPr lang="en-US" sz="2400" dirty="0"/>
              <a:t>Virtual DOM in ReactJS</a:t>
            </a:r>
          </a:p>
          <a:p>
            <a:pPr marL="457200" indent="-457200">
              <a:buFont typeface="+mj-lt"/>
              <a:buAutoNum type="arabicPeriod"/>
            </a:pPr>
            <a:r>
              <a:rPr lang="en-US" sz="2400" dirty="0"/>
              <a:t>First react app</a:t>
            </a:r>
          </a:p>
          <a:p>
            <a:pPr marL="457200" indent="-457200">
              <a:buFont typeface="+mj-lt"/>
              <a:buAutoNum type="arabicPeriod"/>
            </a:pPr>
            <a:r>
              <a:rPr lang="en-US" sz="2400" dirty="0"/>
              <a:t>Introducing JSX</a:t>
            </a:r>
          </a:p>
          <a:p>
            <a:pPr marL="457200" indent="-457200">
              <a:buFont typeface="+mj-lt"/>
              <a:buAutoNum type="arabicPeriod"/>
            </a:pPr>
            <a:r>
              <a:rPr lang="en-US" sz="2400" dirty="0"/>
              <a:t>Components</a:t>
            </a:r>
          </a:p>
          <a:p>
            <a:pPr marL="457200" indent="-457200">
              <a:buFont typeface="+mj-lt"/>
              <a:buAutoNum type="arabicPeriod"/>
            </a:pPr>
            <a:r>
              <a:rPr lang="en-US" sz="2400" dirty="0"/>
              <a:t>Props &amp; State</a:t>
            </a:r>
          </a:p>
          <a:p>
            <a:pPr marL="457200" indent="-457200">
              <a:buFont typeface="+mj-lt"/>
              <a:buAutoNum type="arabicPeriod"/>
            </a:pPr>
            <a:r>
              <a:rPr lang="en-US" sz="2400" dirty="0"/>
              <a:t>Handling Events</a:t>
            </a:r>
          </a:p>
          <a:p>
            <a:pPr marL="457200" indent="-457200">
              <a:buFont typeface="+mj-lt"/>
              <a:buAutoNum type="arabicPeriod"/>
            </a:pPr>
            <a:r>
              <a:rPr lang="en-US" sz="2400" dirty="0"/>
              <a:t>Lifecycle Methods</a:t>
            </a:r>
          </a:p>
          <a:p>
            <a:pPr marL="457200" indent="-457200">
              <a:buFont typeface="+mj-lt"/>
              <a:buAutoNum type="arabicPeriod"/>
            </a:pPr>
            <a:r>
              <a:rPr lang="en-US" sz="2400" dirty="0"/>
              <a:t>Composing Components</a:t>
            </a:r>
          </a:p>
          <a:p>
            <a:pPr marL="457200" indent="-457200">
              <a:buFont typeface="+mj-lt"/>
              <a:buAutoNum type="arabicPeriod"/>
            </a:pPr>
            <a:r>
              <a:rPr lang="en-US" sz="2400" dirty="0"/>
              <a:t>Routing</a:t>
            </a:r>
            <a:endParaRPr lang="uk-UA" sz="2400" dirty="0"/>
          </a:p>
        </p:txBody>
      </p:sp>
    </p:spTree>
    <p:extLst>
      <p:ext uri="{BB962C8B-B14F-4D97-AF65-F5344CB8AC3E}">
        <p14:creationId xmlns:p14="http://schemas.microsoft.com/office/powerpoint/2010/main" val="2656578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72FD88-831B-4C15-B0B4-F42BF2099CD6}"/>
              </a:ext>
            </a:extLst>
          </p:cNvPr>
          <p:cNvSpPr>
            <a:spLocks noGrp="1"/>
          </p:cNvSpPr>
          <p:nvPr>
            <p:ph type="title"/>
          </p:nvPr>
        </p:nvSpPr>
        <p:spPr>
          <a:xfrm>
            <a:off x="685800" y="685801"/>
            <a:ext cx="10820400" cy="45719"/>
          </a:xfrm>
        </p:spPr>
        <p:txBody>
          <a:bodyPr/>
          <a:lstStyle/>
          <a:p>
            <a:r>
              <a:rPr lang="en-US" dirty="0"/>
              <a:t> </a:t>
            </a:r>
            <a:endParaRPr lang="uk-UA" dirty="0"/>
          </a:p>
        </p:txBody>
      </p:sp>
      <p:sp>
        <p:nvSpPr>
          <p:cNvPr id="5" name="Rectangle 3">
            <a:extLst>
              <a:ext uri="{FF2B5EF4-FFF2-40B4-BE49-F238E27FC236}">
                <a16:creationId xmlns:a16="http://schemas.microsoft.com/office/drawing/2014/main" id="{7CECA3FF-6561-496D-90E2-5C954CCD2FCE}"/>
              </a:ext>
            </a:extLst>
          </p:cNvPr>
          <p:cNvSpPr>
            <a:spLocks noGrp="1" noChangeArrowheads="1"/>
          </p:cNvSpPr>
          <p:nvPr>
            <p:ph type="body" sz="quarter" idx="10"/>
          </p:nvPr>
        </p:nvSpPr>
        <p:spPr bwMode="auto">
          <a:xfrm>
            <a:off x="729146" y="1166842"/>
            <a:ext cx="1073370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err="1">
                <a:ln>
                  <a:noFill/>
                </a:ln>
                <a:solidFill>
                  <a:srgbClr val="000000"/>
                </a:solidFill>
                <a:effectLst/>
                <a:latin typeface="Consolas" panose="020B0609020204030204" pitchFamily="49" charset="0"/>
              </a:rPr>
              <a:t>class</a:t>
            </a: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ClickButton</a:t>
            </a: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extends</a:t>
            </a: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React.Component</a:t>
            </a:r>
            <a:r>
              <a:rPr kumimoji="0" lang="uk-UA" altLang="uk-UA" sz="1400" b="0" i="0" u="none" strike="noStrike" cap="none" normalizeH="0" baseline="0" dirty="0">
                <a:ln>
                  <a:noFill/>
                </a:ln>
                <a:solidFill>
                  <a:srgbClr val="000000"/>
                </a:solidFill>
                <a:effectLst/>
                <a:latin typeface="Consolas" panose="020B0609020204030204" pitchFamily="49" charset="0"/>
              </a:rPr>
              <a:t> {</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constructor</a:t>
            </a:r>
            <a:r>
              <a:rPr kumimoji="0" lang="uk-UA" altLang="uk-UA" sz="1400" b="0" i="0" u="none" strike="noStrike" cap="none" normalizeH="0" baseline="0" dirty="0">
                <a:ln>
                  <a:noFill/>
                </a:ln>
                <a:solidFill>
                  <a:srgbClr val="000000"/>
                </a:solidFill>
                <a:effectLst/>
                <a:latin typeface="Consolas" panose="020B0609020204030204" pitchFamily="49" charset="0"/>
              </a:rPr>
              <a:t>(</a:t>
            </a:r>
            <a:r>
              <a:rPr kumimoji="0" lang="uk-UA" altLang="uk-UA" sz="1400" b="0" i="0" u="none" strike="noStrike" cap="none" normalizeH="0" baseline="0" dirty="0" err="1">
                <a:ln>
                  <a:noFill/>
                </a:ln>
                <a:solidFill>
                  <a:srgbClr val="000000"/>
                </a:solidFill>
                <a:effectLst/>
                <a:latin typeface="Consolas" panose="020B0609020204030204" pitchFamily="49" charset="0"/>
              </a:rPr>
              <a:t>props</a:t>
            </a:r>
            <a:r>
              <a:rPr kumimoji="0" lang="uk-UA" altLang="uk-UA" sz="1400" b="0" i="0" u="none" strike="noStrike" cap="none" normalizeH="0" baseline="0" dirty="0">
                <a:ln>
                  <a:noFill/>
                </a:ln>
                <a:solidFill>
                  <a:srgbClr val="000000"/>
                </a:solidFill>
                <a:effectLst/>
                <a:latin typeface="Consolas" panose="020B0609020204030204" pitchFamily="49" charset="0"/>
              </a:rPr>
              <a:t>) {</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super</a:t>
            </a:r>
            <a:r>
              <a:rPr kumimoji="0" lang="uk-UA" altLang="uk-UA" sz="1400" b="0" i="0" u="none" strike="noStrike" cap="none" normalizeH="0" baseline="0" dirty="0">
                <a:ln>
                  <a:noFill/>
                </a:ln>
                <a:solidFill>
                  <a:srgbClr val="000000"/>
                </a:solidFill>
                <a:effectLst/>
                <a:latin typeface="Consolas" panose="020B0609020204030204" pitchFamily="49" charset="0"/>
              </a:rPr>
              <a:t>(</a:t>
            </a:r>
            <a:r>
              <a:rPr kumimoji="0" lang="uk-UA" altLang="uk-UA" sz="1400" b="0" i="0" u="none" strike="noStrike" cap="none" normalizeH="0" baseline="0" dirty="0" err="1">
                <a:ln>
                  <a:noFill/>
                </a:ln>
                <a:solidFill>
                  <a:srgbClr val="000000"/>
                </a:solidFill>
                <a:effectLst/>
                <a:latin typeface="Consolas" panose="020B0609020204030204" pitchFamily="49" charset="0"/>
              </a:rPr>
              <a:t>props</a:t>
            </a:r>
            <a:r>
              <a:rPr kumimoji="0" lang="uk-UA" altLang="uk-UA" sz="1400" b="0" i="0" u="none" strike="noStrike" cap="none" normalizeH="0" baseline="0" dirty="0">
                <a:ln>
                  <a:noFill/>
                </a:ln>
                <a:solidFill>
                  <a:srgbClr val="000000"/>
                </a:solidFill>
                <a:effectLst/>
                <a:latin typeface="Consolas" panose="020B0609020204030204" pitchFamily="49" charset="0"/>
              </a:rPr>
              <a:t>);</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this.state</a:t>
            </a:r>
            <a:r>
              <a:rPr kumimoji="0" lang="uk-UA" altLang="uk-UA" sz="1400" b="0" i="0" u="none" strike="noStrike" cap="none" normalizeH="0" baseline="0" dirty="0">
                <a:ln>
                  <a:noFill/>
                </a:ln>
                <a:solidFill>
                  <a:srgbClr val="000000"/>
                </a:solidFill>
                <a:effectLst/>
                <a:latin typeface="Consolas" panose="020B0609020204030204" pitchFamily="49" charset="0"/>
              </a:rPr>
              <a:t> = {</a:t>
            </a:r>
            <a:r>
              <a:rPr kumimoji="0" lang="uk-UA" altLang="uk-UA" sz="1400" b="0" i="0" u="none" strike="noStrike" cap="none" normalizeH="0" baseline="0" dirty="0" err="1">
                <a:ln>
                  <a:noFill/>
                </a:ln>
                <a:solidFill>
                  <a:srgbClr val="000000"/>
                </a:solidFill>
                <a:effectLst/>
                <a:latin typeface="Consolas" panose="020B0609020204030204" pitchFamily="49" charset="0"/>
              </a:rPr>
              <a:t>class</a:t>
            </a: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off</a:t>
            </a: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label</a:t>
            </a: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en-US" altLang="uk-UA" sz="1400" b="0" i="0" u="none" strike="noStrike" cap="none" normalizeH="0" baseline="0" dirty="0">
                <a:ln>
                  <a:noFill/>
                </a:ln>
                <a:solidFill>
                  <a:srgbClr val="000000"/>
                </a:solidFill>
                <a:effectLst/>
                <a:latin typeface="Consolas" panose="020B0609020204030204" pitchFamily="49" charset="0"/>
              </a:rPr>
              <a:t>Press me</a:t>
            </a:r>
            <a:r>
              <a:rPr kumimoji="0" lang="uk-UA" altLang="uk-UA" sz="1400" b="0" i="0" u="none" strike="noStrike" cap="none" normalizeH="0" baseline="0" dirty="0">
                <a:ln>
                  <a:noFill/>
                </a:ln>
                <a:solidFill>
                  <a:srgbClr val="000000"/>
                </a:solidFill>
                <a:effectLst/>
                <a:latin typeface="Consolas" panose="020B0609020204030204" pitchFamily="49" charset="0"/>
              </a:rPr>
              <a:t>"};</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this.press</a:t>
            </a:r>
            <a:r>
              <a:rPr kumimoji="0" lang="uk-UA" altLang="uk-UA" sz="1400" b="0" i="0" u="none" strike="noStrike" cap="none" normalizeH="0" baseline="0" dirty="0">
                <a:ln>
                  <a:noFill/>
                </a:ln>
                <a:solidFill>
                  <a:srgbClr val="000000"/>
                </a:solidFill>
                <a:effectLst/>
                <a:latin typeface="Consolas" panose="020B0609020204030204" pitchFamily="49" charset="0"/>
              </a:rPr>
              <a:t> = </a:t>
            </a:r>
            <a:r>
              <a:rPr kumimoji="0" lang="uk-UA" altLang="uk-UA" sz="1400" b="0" i="0" u="none" strike="noStrike" cap="none" normalizeH="0" baseline="0" dirty="0" err="1">
                <a:ln>
                  <a:noFill/>
                </a:ln>
                <a:solidFill>
                  <a:srgbClr val="000000"/>
                </a:solidFill>
                <a:effectLst/>
                <a:latin typeface="Consolas" panose="020B0609020204030204" pitchFamily="49" charset="0"/>
              </a:rPr>
              <a:t>this.press.bind</a:t>
            </a:r>
            <a:r>
              <a:rPr kumimoji="0" lang="uk-UA" altLang="uk-UA" sz="1400" b="0" i="0" u="none" strike="noStrike" cap="none" normalizeH="0" baseline="0" dirty="0">
                <a:ln>
                  <a:noFill/>
                </a:ln>
                <a:solidFill>
                  <a:srgbClr val="000000"/>
                </a:solidFill>
                <a:effectLst/>
                <a:latin typeface="Consolas" panose="020B0609020204030204" pitchFamily="49" charset="0"/>
              </a:rPr>
              <a:t>(</a:t>
            </a:r>
            <a:r>
              <a:rPr kumimoji="0" lang="uk-UA" altLang="uk-UA" sz="1400" b="0" i="0" u="none" strike="noStrike" cap="none" normalizeH="0" baseline="0" dirty="0" err="1">
                <a:ln>
                  <a:noFill/>
                </a:ln>
                <a:solidFill>
                  <a:srgbClr val="000000"/>
                </a:solidFill>
                <a:effectLst/>
                <a:latin typeface="Consolas" panose="020B0609020204030204" pitchFamily="49" charset="0"/>
              </a:rPr>
              <a:t>this</a:t>
            </a:r>
            <a:r>
              <a:rPr kumimoji="0" lang="uk-UA" altLang="uk-UA" sz="1400" b="0" i="0" u="none" strike="noStrike" cap="none" normalizeH="0" baseline="0" dirty="0">
                <a:ln>
                  <a:noFill/>
                </a:ln>
                <a:solidFill>
                  <a:srgbClr val="000000"/>
                </a:solidFill>
                <a:effectLst/>
                <a:latin typeface="Consolas" panose="020B0609020204030204" pitchFamily="49" charset="0"/>
              </a:rPr>
              <a:t>);</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press</a:t>
            </a:r>
            <a:r>
              <a:rPr kumimoji="0" lang="uk-UA" altLang="uk-UA" sz="1400" b="0" i="0" u="none" strike="noStrike" cap="none" normalizeH="0" baseline="0" dirty="0">
                <a:ln>
                  <a:noFill/>
                </a:ln>
                <a:solidFill>
                  <a:srgbClr val="000000"/>
                </a:solidFill>
                <a:effectLst/>
                <a:latin typeface="Consolas" panose="020B0609020204030204" pitchFamily="49" charset="0"/>
              </a:rPr>
              <a:t>(){</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let</a:t>
            </a: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className</a:t>
            </a:r>
            <a:r>
              <a:rPr kumimoji="0" lang="uk-UA" altLang="uk-UA" sz="1400" b="0" i="0" u="none" strike="noStrike" cap="none" normalizeH="0" baseline="0" dirty="0">
                <a:ln>
                  <a:noFill/>
                </a:ln>
                <a:solidFill>
                  <a:srgbClr val="000000"/>
                </a:solidFill>
                <a:effectLst/>
                <a:latin typeface="Consolas" panose="020B0609020204030204" pitchFamily="49" charset="0"/>
              </a:rPr>
              <a:t> = (</a:t>
            </a:r>
            <a:r>
              <a:rPr kumimoji="0" lang="uk-UA" altLang="uk-UA" sz="1400" b="0" i="0" u="none" strike="noStrike" cap="none" normalizeH="0" baseline="0" dirty="0" err="1">
                <a:ln>
                  <a:noFill/>
                </a:ln>
                <a:solidFill>
                  <a:srgbClr val="000000"/>
                </a:solidFill>
                <a:effectLst/>
                <a:latin typeface="Consolas" panose="020B0609020204030204" pitchFamily="49" charset="0"/>
              </a:rPr>
              <a:t>this.state.class</a:t>
            </a:r>
            <a:r>
              <a:rPr kumimoji="0" lang="uk-UA" altLang="uk-UA" sz="1400" b="0" i="0" u="none" strike="noStrike" cap="none" normalizeH="0" baseline="0" dirty="0">
                <a:ln>
                  <a:noFill/>
                </a:ln>
                <a:solidFill>
                  <a:srgbClr val="000000"/>
                </a:solidFill>
                <a:effectLst/>
                <a:latin typeface="Consolas" panose="020B0609020204030204" pitchFamily="49" charset="0"/>
              </a:rPr>
              <a:t>==="</a:t>
            </a:r>
            <a:r>
              <a:rPr kumimoji="0" lang="uk-UA" altLang="uk-UA" sz="1400" b="0" i="0" u="none" strike="noStrike" cap="none" normalizeH="0" baseline="0" dirty="0" err="1">
                <a:ln>
                  <a:noFill/>
                </a:ln>
                <a:solidFill>
                  <a:srgbClr val="000000"/>
                </a:solidFill>
                <a:effectLst/>
                <a:latin typeface="Consolas" panose="020B0609020204030204" pitchFamily="49" charset="0"/>
              </a:rPr>
              <a:t>off</a:t>
            </a:r>
            <a:r>
              <a:rPr kumimoji="0" lang="uk-UA" altLang="uk-UA" sz="1400" b="0" i="0" u="none" strike="noStrike" cap="none" normalizeH="0" baseline="0" dirty="0">
                <a:ln>
                  <a:noFill/>
                </a:ln>
                <a:solidFill>
                  <a:srgbClr val="000000"/>
                </a:solidFill>
                <a:effectLst/>
                <a:latin typeface="Consolas" panose="020B0609020204030204" pitchFamily="49" charset="0"/>
              </a:rPr>
              <a:t>")?"</a:t>
            </a:r>
            <a:r>
              <a:rPr kumimoji="0" lang="uk-UA" altLang="uk-UA" sz="1400" b="0" i="0" u="none" strike="noStrike" cap="none" normalizeH="0" baseline="0" dirty="0" err="1">
                <a:ln>
                  <a:noFill/>
                </a:ln>
                <a:solidFill>
                  <a:srgbClr val="000000"/>
                </a:solidFill>
                <a:effectLst/>
                <a:latin typeface="Consolas" panose="020B0609020204030204" pitchFamily="49" charset="0"/>
              </a:rPr>
              <a:t>on</a:t>
            </a:r>
            <a:r>
              <a:rPr kumimoji="0" lang="uk-UA" altLang="uk-UA" sz="1400" b="0" i="0" u="none" strike="noStrike" cap="none" normalizeH="0" baseline="0" dirty="0">
                <a:ln>
                  <a:noFill/>
                </a:ln>
                <a:solidFill>
                  <a:srgbClr val="000000"/>
                </a:solidFill>
                <a:effectLst/>
                <a:latin typeface="Consolas" panose="020B0609020204030204" pitchFamily="49" charset="0"/>
              </a:rPr>
              <a:t>":"</a:t>
            </a:r>
            <a:r>
              <a:rPr kumimoji="0" lang="uk-UA" altLang="uk-UA" sz="1400" b="0" i="0" u="none" strike="noStrike" cap="none" normalizeH="0" baseline="0" dirty="0" err="1">
                <a:ln>
                  <a:noFill/>
                </a:ln>
                <a:solidFill>
                  <a:srgbClr val="000000"/>
                </a:solidFill>
                <a:effectLst/>
                <a:latin typeface="Consolas" panose="020B0609020204030204" pitchFamily="49" charset="0"/>
              </a:rPr>
              <a:t>off</a:t>
            </a:r>
            <a:r>
              <a:rPr kumimoji="0" lang="uk-UA" altLang="uk-UA" sz="1400" b="0" i="0" u="none" strike="noStrike" cap="none" normalizeH="0" baseline="0" dirty="0">
                <a:ln>
                  <a:noFill/>
                </a:ln>
                <a:solidFill>
                  <a:srgbClr val="000000"/>
                </a:solidFill>
                <a:effectLst/>
                <a:latin typeface="Consolas" panose="020B0609020204030204" pitchFamily="49" charset="0"/>
              </a:rPr>
              <a:t>";</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this.setState</a:t>
            </a:r>
            <a:r>
              <a:rPr kumimoji="0" lang="uk-UA" altLang="uk-UA" sz="1400" b="0" i="0" u="none" strike="noStrike" cap="none" normalizeH="0" baseline="0" dirty="0">
                <a:ln>
                  <a:noFill/>
                </a:ln>
                <a:solidFill>
                  <a:srgbClr val="000000"/>
                </a:solidFill>
                <a:effectLst/>
                <a:latin typeface="Consolas" panose="020B0609020204030204" pitchFamily="49" charset="0"/>
              </a:rPr>
              <a:t>({</a:t>
            </a:r>
            <a:r>
              <a:rPr kumimoji="0" lang="uk-UA" altLang="uk-UA" sz="1400" b="0" i="0" u="none" strike="noStrike" cap="none" normalizeH="0" baseline="0" dirty="0" err="1">
                <a:ln>
                  <a:noFill/>
                </a:ln>
                <a:solidFill>
                  <a:srgbClr val="000000"/>
                </a:solidFill>
                <a:effectLst/>
                <a:latin typeface="Consolas" panose="020B0609020204030204" pitchFamily="49" charset="0"/>
              </a:rPr>
              <a:t>class</a:t>
            </a: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className</a:t>
            </a:r>
            <a:r>
              <a:rPr kumimoji="0" lang="uk-UA" altLang="uk-UA" sz="1400" b="0" i="0" u="none" strike="noStrike" cap="none" normalizeH="0" baseline="0" dirty="0">
                <a:ln>
                  <a:noFill/>
                </a:ln>
                <a:solidFill>
                  <a:srgbClr val="000000"/>
                </a:solidFill>
                <a:effectLst/>
                <a:latin typeface="Consolas" panose="020B0609020204030204" pitchFamily="49" charset="0"/>
              </a:rPr>
              <a:t>});</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render</a:t>
            </a:r>
            <a:r>
              <a:rPr kumimoji="0" lang="uk-UA" altLang="uk-UA" sz="1400" b="0" i="0" u="none" strike="noStrike" cap="none" normalizeH="0" baseline="0" dirty="0">
                <a:ln>
                  <a:noFill/>
                </a:ln>
                <a:solidFill>
                  <a:srgbClr val="000000"/>
                </a:solidFill>
                <a:effectLst/>
                <a:latin typeface="Consolas" panose="020B0609020204030204" pitchFamily="49" charset="0"/>
              </a:rPr>
              <a:t>() {</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return</a:t>
            </a:r>
            <a:r>
              <a:rPr kumimoji="0" lang="uk-UA" altLang="uk-UA" sz="1400" b="0" i="0" u="none" strike="noStrike" cap="none" normalizeH="0" baseline="0" dirty="0">
                <a:ln>
                  <a:noFill/>
                </a:ln>
                <a:solidFill>
                  <a:srgbClr val="000000"/>
                </a:solidFill>
                <a:effectLst/>
                <a:latin typeface="Consolas" panose="020B0609020204030204" pitchFamily="49" charset="0"/>
              </a:rPr>
              <a:t> &lt;</a:t>
            </a:r>
            <a:r>
              <a:rPr kumimoji="0" lang="uk-UA" altLang="uk-UA" sz="1400" b="0" i="0" u="none" strike="noStrike" cap="none" normalizeH="0" baseline="0" dirty="0" err="1">
                <a:ln>
                  <a:noFill/>
                </a:ln>
                <a:solidFill>
                  <a:srgbClr val="000000"/>
                </a:solidFill>
                <a:effectLst/>
                <a:latin typeface="Consolas" panose="020B0609020204030204" pitchFamily="49" charset="0"/>
              </a:rPr>
              <a:t>button</a:t>
            </a: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onClick</a:t>
            </a:r>
            <a:r>
              <a:rPr kumimoji="0" lang="uk-UA" altLang="uk-UA" sz="1400" b="0" i="0" u="none" strike="noStrike" cap="none" normalizeH="0" baseline="0" dirty="0">
                <a:ln>
                  <a:noFill/>
                </a:ln>
                <a:solidFill>
                  <a:srgbClr val="000000"/>
                </a:solidFill>
                <a:effectLst/>
                <a:latin typeface="Consolas" panose="020B0609020204030204" pitchFamily="49" charset="0"/>
              </a:rPr>
              <a:t>={</a:t>
            </a:r>
            <a:r>
              <a:rPr kumimoji="0" lang="uk-UA" altLang="uk-UA" sz="1400" b="0" i="0" u="none" strike="noStrike" cap="none" normalizeH="0" baseline="0" dirty="0" err="1">
                <a:ln>
                  <a:noFill/>
                </a:ln>
                <a:solidFill>
                  <a:srgbClr val="000000"/>
                </a:solidFill>
                <a:effectLst/>
                <a:latin typeface="Consolas" panose="020B0609020204030204" pitchFamily="49" charset="0"/>
              </a:rPr>
              <a:t>this.press</a:t>
            </a: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className</a:t>
            </a:r>
            <a:r>
              <a:rPr kumimoji="0" lang="uk-UA" altLang="uk-UA" sz="1400" b="0" i="0" u="none" strike="noStrike" cap="none" normalizeH="0" baseline="0" dirty="0">
                <a:ln>
                  <a:noFill/>
                </a:ln>
                <a:solidFill>
                  <a:srgbClr val="000000"/>
                </a:solidFill>
                <a:effectLst/>
                <a:latin typeface="Consolas" panose="020B0609020204030204" pitchFamily="49" charset="0"/>
              </a:rPr>
              <a:t>={</a:t>
            </a:r>
            <a:r>
              <a:rPr kumimoji="0" lang="uk-UA" altLang="uk-UA" sz="1400" b="0" i="0" u="none" strike="noStrike" cap="none" normalizeH="0" baseline="0" dirty="0" err="1">
                <a:ln>
                  <a:noFill/>
                </a:ln>
                <a:solidFill>
                  <a:srgbClr val="000000"/>
                </a:solidFill>
                <a:effectLst/>
                <a:latin typeface="Consolas" panose="020B0609020204030204" pitchFamily="49" charset="0"/>
              </a:rPr>
              <a:t>this.state.class</a:t>
            </a:r>
            <a:r>
              <a:rPr kumimoji="0" lang="uk-UA" altLang="uk-UA" sz="1400" b="0" i="0" u="none" strike="noStrike" cap="none" normalizeH="0" baseline="0" dirty="0">
                <a:ln>
                  <a:noFill/>
                </a:ln>
                <a:solidFill>
                  <a:srgbClr val="000000"/>
                </a:solidFill>
                <a:effectLst/>
                <a:latin typeface="Consolas" panose="020B0609020204030204" pitchFamily="49" charset="0"/>
              </a:rPr>
              <a:t>}&gt;{</a:t>
            </a:r>
            <a:r>
              <a:rPr kumimoji="0" lang="uk-UA" altLang="uk-UA" sz="1400" b="0" i="0" u="none" strike="noStrike" cap="none" normalizeH="0" baseline="0" dirty="0" err="1">
                <a:ln>
                  <a:noFill/>
                </a:ln>
                <a:solidFill>
                  <a:srgbClr val="000000"/>
                </a:solidFill>
                <a:effectLst/>
                <a:latin typeface="Consolas" panose="020B0609020204030204" pitchFamily="49" charset="0"/>
              </a:rPr>
              <a:t>this.state.label</a:t>
            </a:r>
            <a:r>
              <a:rPr kumimoji="0" lang="uk-UA" altLang="uk-UA" sz="1400" b="0" i="0" u="none" strike="noStrike" cap="none" normalizeH="0" baseline="0" dirty="0">
                <a:ln>
                  <a:noFill/>
                </a:ln>
                <a:solidFill>
                  <a:srgbClr val="000000"/>
                </a:solidFill>
                <a:effectLst/>
                <a:latin typeface="Consolas" panose="020B0609020204030204" pitchFamily="49" charset="0"/>
              </a:rPr>
              <a:t>}&lt;/</a:t>
            </a:r>
            <a:r>
              <a:rPr kumimoji="0" lang="uk-UA" altLang="uk-UA" sz="1400" b="0" i="0" u="none" strike="noStrike" cap="none" normalizeH="0" baseline="0" dirty="0" err="1">
                <a:ln>
                  <a:noFill/>
                </a:ln>
                <a:solidFill>
                  <a:srgbClr val="000000"/>
                </a:solidFill>
                <a:effectLst/>
                <a:latin typeface="Consolas" panose="020B0609020204030204" pitchFamily="49" charset="0"/>
              </a:rPr>
              <a:t>button</a:t>
            </a:r>
            <a:r>
              <a:rPr kumimoji="0" lang="uk-UA" altLang="uk-UA" sz="1400" b="0" i="0" u="none" strike="noStrike" cap="none" normalizeH="0" baseline="0" dirty="0">
                <a:ln>
                  <a:noFill/>
                </a:ln>
                <a:solidFill>
                  <a:srgbClr val="000000"/>
                </a:solidFill>
                <a:effectLst/>
                <a:latin typeface="Consolas" panose="020B0609020204030204" pitchFamily="49" charset="0"/>
              </a:rPr>
              <a:t>&gt;;</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ReactDOM.render</a:t>
            </a:r>
            <a:r>
              <a:rPr kumimoji="0" lang="uk-UA" altLang="uk-UA" sz="1400" b="0" i="0" u="none" strike="noStrike" cap="none" normalizeH="0" baseline="0" dirty="0">
                <a:ln>
                  <a:noFill/>
                </a:ln>
                <a:solidFill>
                  <a:srgbClr val="000000"/>
                </a:solidFill>
                <a:effectLst/>
                <a:latin typeface="Consolas" panose="020B0609020204030204" pitchFamily="49" charset="0"/>
              </a:rPr>
              <a:t>(</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&lt;</a:t>
            </a:r>
            <a:r>
              <a:rPr kumimoji="0" lang="uk-UA" altLang="uk-UA" sz="1400" b="0" i="0" u="none" strike="noStrike" cap="none" normalizeH="0" baseline="0" dirty="0" err="1">
                <a:ln>
                  <a:noFill/>
                </a:ln>
                <a:solidFill>
                  <a:srgbClr val="000000"/>
                </a:solidFill>
                <a:effectLst/>
                <a:latin typeface="Consolas" panose="020B0609020204030204" pitchFamily="49" charset="0"/>
              </a:rPr>
              <a:t>ClickButton</a:t>
            </a:r>
            <a:r>
              <a:rPr kumimoji="0" lang="uk-UA" altLang="uk-UA" sz="1400" b="0" i="0" u="none" strike="noStrike" cap="none" normalizeH="0" baseline="0" dirty="0">
                <a:ln>
                  <a:noFill/>
                </a:ln>
                <a:solidFill>
                  <a:srgbClr val="000000"/>
                </a:solidFill>
                <a:effectLst/>
                <a:latin typeface="Consolas" panose="020B0609020204030204" pitchFamily="49" charset="0"/>
              </a:rPr>
              <a:t> /&gt;,</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r>
              <a:rPr kumimoji="0" lang="uk-UA" altLang="uk-UA" sz="1400" b="0" i="0" u="none" strike="noStrike" cap="none" normalizeH="0" baseline="0" dirty="0" err="1">
                <a:ln>
                  <a:noFill/>
                </a:ln>
                <a:solidFill>
                  <a:srgbClr val="000000"/>
                </a:solidFill>
                <a:effectLst/>
                <a:latin typeface="Consolas" panose="020B0609020204030204" pitchFamily="49" charset="0"/>
              </a:rPr>
              <a:t>document.getElementById</a:t>
            </a:r>
            <a:r>
              <a:rPr kumimoji="0" lang="uk-UA" altLang="uk-UA" sz="1400" b="0" i="0" u="none" strike="noStrike" cap="none" normalizeH="0" baseline="0" dirty="0">
                <a:ln>
                  <a:noFill/>
                </a:ln>
                <a:solidFill>
                  <a:srgbClr val="000000"/>
                </a:solidFill>
                <a:effectLst/>
                <a:latin typeface="Consolas" panose="020B0609020204030204" pitchFamily="49" charset="0"/>
              </a:rPr>
              <a:t>("</a:t>
            </a:r>
            <a:r>
              <a:rPr kumimoji="0" lang="uk-UA" altLang="uk-UA" sz="1400" b="0" i="0" u="none" strike="noStrike" cap="none" normalizeH="0" baseline="0" dirty="0" err="1">
                <a:ln>
                  <a:noFill/>
                </a:ln>
                <a:solidFill>
                  <a:srgbClr val="000000"/>
                </a:solidFill>
                <a:effectLst/>
                <a:latin typeface="Consolas" panose="020B0609020204030204" pitchFamily="49" charset="0"/>
              </a:rPr>
              <a:t>app</a:t>
            </a:r>
            <a:r>
              <a:rPr kumimoji="0" lang="uk-UA" altLang="uk-UA" sz="1400" b="0" i="0" u="none" strike="noStrike" cap="none" normalizeH="0" baseline="0" dirty="0">
                <a:ln>
                  <a:noFill/>
                </a:ln>
                <a:solidFill>
                  <a:srgbClr val="000000"/>
                </a:solidFill>
                <a:effectLst/>
                <a:latin typeface="Consolas" panose="020B0609020204030204" pitchFamily="49" charset="0"/>
              </a:rPr>
              <a:t>")</a:t>
            </a: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nsolas" panose="020B0609020204030204" pitchFamily="49" charset="0"/>
              </a:rPr>
              <a:t>       )</a:t>
            </a:r>
            <a:endParaRPr kumimoji="0" lang="uk-UA" altLang="uk-UA"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3438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584731-2A30-45A6-9FF4-A11289560908}"/>
              </a:ext>
            </a:extLst>
          </p:cNvPr>
          <p:cNvSpPr>
            <a:spLocks noGrp="1"/>
          </p:cNvSpPr>
          <p:nvPr>
            <p:ph type="title"/>
          </p:nvPr>
        </p:nvSpPr>
        <p:spPr>
          <a:xfrm>
            <a:off x="685800" y="685801"/>
            <a:ext cx="10820400" cy="45719"/>
          </a:xfrm>
        </p:spPr>
        <p:txBody>
          <a:bodyPr/>
          <a:lstStyle/>
          <a:p>
            <a:r>
              <a:rPr lang="en-US" dirty="0"/>
              <a:t> </a:t>
            </a:r>
            <a:endParaRPr lang="uk-UA" dirty="0"/>
          </a:p>
        </p:txBody>
      </p:sp>
      <p:sp>
        <p:nvSpPr>
          <p:cNvPr id="3" name="Місце для тексту 2">
            <a:extLst>
              <a:ext uri="{FF2B5EF4-FFF2-40B4-BE49-F238E27FC236}">
                <a16:creationId xmlns:a16="http://schemas.microsoft.com/office/drawing/2014/main" id="{1D1CADCE-7C14-4513-B0FF-4E74DDE877CA}"/>
              </a:ext>
            </a:extLst>
          </p:cNvPr>
          <p:cNvSpPr>
            <a:spLocks noGrp="1"/>
          </p:cNvSpPr>
          <p:nvPr>
            <p:ph type="body" sz="quarter" idx="10"/>
          </p:nvPr>
        </p:nvSpPr>
        <p:spPr>
          <a:xfrm>
            <a:off x="685800" y="731520"/>
            <a:ext cx="10820400" cy="4184073"/>
          </a:xfrm>
        </p:spPr>
        <p:txBody>
          <a:bodyPr/>
          <a:lstStyle/>
          <a:p>
            <a:r>
              <a:rPr lang="en-US" dirty="0"/>
              <a:t>You cannot return false to prevent default behavior in React. You should use </a:t>
            </a:r>
            <a:r>
              <a:rPr lang="en-US" dirty="0" err="1"/>
              <a:t>SyntheticEvent</a:t>
            </a:r>
            <a:r>
              <a:rPr lang="en-US" dirty="0"/>
              <a:t> :</a:t>
            </a:r>
          </a:p>
          <a:p>
            <a:endParaRPr lang="en-US" dirty="0"/>
          </a:p>
          <a:p>
            <a:r>
              <a:rPr lang="en-US" sz="1600" dirty="0"/>
              <a:t>function </a:t>
            </a:r>
            <a:r>
              <a:rPr lang="en-US" sz="1600" dirty="0" err="1"/>
              <a:t>ActionLink</a:t>
            </a:r>
            <a:r>
              <a:rPr lang="en-US" sz="1600" dirty="0"/>
              <a:t>() {</a:t>
            </a:r>
          </a:p>
          <a:p>
            <a:r>
              <a:rPr lang="en-US" sz="1600" dirty="0"/>
              <a:t>  function </a:t>
            </a:r>
            <a:r>
              <a:rPr lang="en-US" sz="1600" dirty="0" err="1"/>
              <a:t>handleClick</a:t>
            </a:r>
            <a:r>
              <a:rPr lang="en-US" sz="1600" dirty="0"/>
              <a:t>(e) {</a:t>
            </a:r>
          </a:p>
          <a:p>
            <a:r>
              <a:rPr lang="en-US" sz="1600" dirty="0"/>
              <a:t>    </a:t>
            </a:r>
            <a:r>
              <a:rPr lang="en-US" sz="1600" dirty="0" err="1"/>
              <a:t>e.preventDefault</a:t>
            </a:r>
            <a:r>
              <a:rPr lang="en-US" sz="1600" dirty="0"/>
              <a:t>();</a:t>
            </a:r>
          </a:p>
          <a:p>
            <a:r>
              <a:rPr lang="en-US" sz="1600" dirty="0"/>
              <a:t>    console.log('The link was clicked.');</a:t>
            </a:r>
          </a:p>
          <a:p>
            <a:r>
              <a:rPr lang="en-US" sz="1600" dirty="0"/>
              <a:t>  }</a:t>
            </a:r>
          </a:p>
          <a:p>
            <a:endParaRPr lang="en-US" sz="1600" dirty="0"/>
          </a:p>
          <a:p>
            <a:r>
              <a:rPr lang="en-US" sz="1600" dirty="0"/>
              <a:t>  return (</a:t>
            </a:r>
          </a:p>
          <a:p>
            <a:r>
              <a:rPr lang="en-US" sz="1600" dirty="0"/>
              <a:t>    &lt;a </a:t>
            </a:r>
            <a:r>
              <a:rPr lang="en-US" sz="1600" dirty="0" err="1"/>
              <a:t>href</a:t>
            </a:r>
            <a:r>
              <a:rPr lang="en-US" sz="1600" dirty="0"/>
              <a:t>="#" </a:t>
            </a:r>
            <a:r>
              <a:rPr lang="en-US" sz="1600" dirty="0" err="1"/>
              <a:t>onClick</a:t>
            </a:r>
            <a:r>
              <a:rPr lang="en-US" sz="1600" dirty="0"/>
              <a:t>={</a:t>
            </a:r>
            <a:r>
              <a:rPr lang="en-US" sz="1600" dirty="0" err="1"/>
              <a:t>handleClick</a:t>
            </a:r>
            <a:r>
              <a:rPr lang="en-US" sz="1600" dirty="0"/>
              <a:t>}&gt;</a:t>
            </a:r>
          </a:p>
          <a:p>
            <a:r>
              <a:rPr lang="en-US" sz="1600" dirty="0"/>
              <a:t>      Click me</a:t>
            </a:r>
          </a:p>
          <a:p>
            <a:r>
              <a:rPr lang="en-US" sz="1600" dirty="0"/>
              <a:t>    &lt;/a&gt;</a:t>
            </a:r>
          </a:p>
          <a:p>
            <a:r>
              <a:rPr lang="en-US" sz="1600" dirty="0"/>
              <a:t>  );</a:t>
            </a:r>
          </a:p>
          <a:p>
            <a:r>
              <a:rPr lang="en-US" sz="1600" dirty="0"/>
              <a:t>}</a:t>
            </a:r>
            <a:endParaRPr lang="uk-UA" sz="1600" dirty="0"/>
          </a:p>
        </p:txBody>
      </p:sp>
    </p:spTree>
    <p:extLst>
      <p:ext uri="{BB962C8B-B14F-4D97-AF65-F5344CB8AC3E}">
        <p14:creationId xmlns:p14="http://schemas.microsoft.com/office/powerpoint/2010/main" val="2157132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14F548-6717-41CE-B1D6-5922CEADD18D}"/>
              </a:ext>
            </a:extLst>
          </p:cNvPr>
          <p:cNvSpPr>
            <a:spLocks noGrp="1"/>
          </p:cNvSpPr>
          <p:nvPr>
            <p:ph type="title"/>
          </p:nvPr>
        </p:nvSpPr>
        <p:spPr/>
        <p:txBody>
          <a:bodyPr/>
          <a:lstStyle/>
          <a:p>
            <a:r>
              <a:rPr lang="en-US" b="1" dirty="0"/>
              <a:t>Lifecycle Methods</a:t>
            </a:r>
            <a:br>
              <a:rPr lang="en-US" b="1" dirty="0"/>
            </a:br>
            <a:endParaRPr lang="uk-UA" dirty="0"/>
          </a:p>
        </p:txBody>
      </p:sp>
      <p:sp>
        <p:nvSpPr>
          <p:cNvPr id="3" name="Місце для тексту 2">
            <a:extLst>
              <a:ext uri="{FF2B5EF4-FFF2-40B4-BE49-F238E27FC236}">
                <a16:creationId xmlns:a16="http://schemas.microsoft.com/office/drawing/2014/main" id="{2035F120-4317-4E66-96A4-11AFC7B161FB}"/>
              </a:ext>
            </a:extLst>
          </p:cNvPr>
          <p:cNvSpPr>
            <a:spLocks noGrp="1"/>
          </p:cNvSpPr>
          <p:nvPr>
            <p:ph type="body" sz="quarter" idx="10"/>
          </p:nvPr>
        </p:nvSpPr>
        <p:spPr>
          <a:xfrm>
            <a:off x="685800" y="1607127"/>
            <a:ext cx="10820400" cy="3879273"/>
          </a:xfrm>
        </p:spPr>
        <p:txBody>
          <a:bodyPr/>
          <a:lstStyle/>
          <a:p>
            <a:r>
              <a:rPr lang="en-US" dirty="0"/>
              <a:t>During the process, the component passes through a series of stages of the life cycle. At each of the stages a certain function is called in which we can determine any actions:</a:t>
            </a:r>
          </a:p>
          <a:p>
            <a:endParaRPr lang="en-US" dirty="0"/>
          </a:p>
          <a:p>
            <a:pPr marL="457200" indent="-457200">
              <a:buFont typeface="+mj-lt"/>
              <a:buAutoNum type="arabicPeriod"/>
            </a:pPr>
            <a:r>
              <a:rPr lang="en-US" sz="1800" b="1" dirty="0"/>
              <a:t>constructor (props): </a:t>
            </a:r>
            <a:r>
              <a:rPr lang="en-US" sz="1800" b="1" dirty="0">
                <a:solidFill>
                  <a:schemeClr val="bg1">
                    <a:lumMod val="50000"/>
                  </a:schemeClr>
                </a:solidFill>
              </a:rPr>
              <a:t>constructor in which the initial component initialization occurs</a:t>
            </a:r>
          </a:p>
          <a:p>
            <a:pPr marL="457200" indent="-457200">
              <a:buFont typeface="+mj-lt"/>
              <a:buAutoNum type="arabicPeriod"/>
            </a:pPr>
            <a:r>
              <a:rPr lang="en-US" sz="1800" b="1" dirty="0" err="1"/>
              <a:t>componentWillMount</a:t>
            </a:r>
            <a:r>
              <a:rPr lang="en-US" sz="1800" b="1" dirty="0"/>
              <a:t> (): </a:t>
            </a:r>
            <a:r>
              <a:rPr lang="en-US" sz="1800" b="1" dirty="0">
                <a:solidFill>
                  <a:schemeClr val="bg1">
                    <a:lumMod val="50000"/>
                  </a:schemeClr>
                </a:solidFill>
              </a:rPr>
              <a:t>called directly before component rendering</a:t>
            </a:r>
          </a:p>
          <a:p>
            <a:pPr marL="457200" indent="-457200">
              <a:buFont typeface="+mj-lt"/>
              <a:buAutoNum type="arabicPeriod"/>
            </a:pPr>
            <a:r>
              <a:rPr lang="en-US" sz="1800" b="1" dirty="0">
                <a:solidFill>
                  <a:schemeClr val="tx1">
                    <a:lumMod val="95000"/>
                    <a:lumOff val="5000"/>
                  </a:schemeClr>
                </a:solidFill>
              </a:rPr>
              <a:t>render (): </a:t>
            </a:r>
            <a:r>
              <a:rPr lang="en-US" sz="1800" b="1" dirty="0">
                <a:solidFill>
                  <a:schemeClr val="bg1">
                    <a:lumMod val="50000"/>
                  </a:schemeClr>
                </a:solidFill>
              </a:rPr>
              <a:t>component rendering</a:t>
            </a:r>
          </a:p>
          <a:p>
            <a:pPr marL="457200" indent="-457200">
              <a:buFont typeface="+mj-lt"/>
              <a:buAutoNum type="arabicPeriod"/>
            </a:pPr>
            <a:r>
              <a:rPr lang="en-US" sz="1800" b="1" dirty="0" err="1"/>
              <a:t>componentDidMount</a:t>
            </a:r>
            <a:r>
              <a:rPr lang="en-US" sz="1800" b="1" dirty="0"/>
              <a:t> (): </a:t>
            </a:r>
            <a:r>
              <a:rPr lang="en-US" sz="1800" b="1" dirty="0">
                <a:solidFill>
                  <a:schemeClr val="bg1">
                    <a:lumMod val="50000"/>
                  </a:schemeClr>
                </a:solidFill>
              </a:rPr>
              <a:t>called after component rendering. Here you can perform queries to remote resources</a:t>
            </a:r>
          </a:p>
          <a:p>
            <a:pPr marL="457200" indent="-457200">
              <a:buFont typeface="+mj-lt"/>
              <a:buAutoNum type="arabicPeriod"/>
            </a:pPr>
            <a:r>
              <a:rPr lang="en-US" sz="1800" b="1" dirty="0" err="1"/>
              <a:t>componentWillUnmount</a:t>
            </a:r>
            <a:r>
              <a:rPr lang="en-US" sz="1800" b="1" dirty="0"/>
              <a:t> (): </a:t>
            </a:r>
            <a:r>
              <a:rPr lang="en-US" sz="1800" b="1" dirty="0">
                <a:solidFill>
                  <a:schemeClr val="bg1">
                    <a:lumMod val="50000"/>
                  </a:schemeClr>
                </a:solidFill>
              </a:rPr>
              <a:t>called before deleting a component from the DOM</a:t>
            </a:r>
            <a:endParaRPr lang="uk-UA" sz="1800" b="1" dirty="0">
              <a:solidFill>
                <a:schemeClr val="bg1">
                  <a:lumMod val="50000"/>
                </a:schemeClr>
              </a:solidFill>
            </a:endParaRPr>
          </a:p>
        </p:txBody>
      </p:sp>
    </p:spTree>
    <p:extLst>
      <p:ext uri="{BB962C8B-B14F-4D97-AF65-F5344CB8AC3E}">
        <p14:creationId xmlns:p14="http://schemas.microsoft.com/office/powerpoint/2010/main" val="552795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F61536-C674-41FC-9B58-16690DEBBFC9}"/>
              </a:ext>
            </a:extLst>
          </p:cNvPr>
          <p:cNvSpPr>
            <a:spLocks noGrp="1"/>
          </p:cNvSpPr>
          <p:nvPr>
            <p:ph type="title"/>
          </p:nvPr>
        </p:nvSpPr>
        <p:spPr/>
        <p:txBody>
          <a:bodyPr/>
          <a:lstStyle/>
          <a:p>
            <a:r>
              <a:rPr lang="en-US" b="1" dirty="0"/>
              <a:t>Composing Components</a:t>
            </a:r>
            <a:br>
              <a:rPr lang="en-US" b="1" dirty="0"/>
            </a:br>
            <a:endParaRPr lang="uk-UA" dirty="0"/>
          </a:p>
        </p:txBody>
      </p:sp>
      <p:sp>
        <p:nvSpPr>
          <p:cNvPr id="3" name="Місце для тексту 2">
            <a:extLst>
              <a:ext uri="{FF2B5EF4-FFF2-40B4-BE49-F238E27FC236}">
                <a16:creationId xmlns:a16="http://schemas.microsoft.com/office/drawing/2014/main" id="{B517F1E9-88BE-4F8C-9E0B-4A24B1978C8B}"/>
              </a:ext>
            </a:extLst>
          </p:cNvPr>
          <p:cNvSpPr>
            <a:spLocks noGrp="1"/>
          </p:cNvSpPr>
          <p:nvPr>
            <p:ph type="body" sz="quarter" idx="10"/>
          </p:nvPr>
        </p:nvSpPr>
        <p:spPr/>
        <p:txBody>
          <a:bodyPr/>
          <a:lstStyle/>
          <a:p>
            <a:r>
              <a:rPr lang="en-US" dirty="0"/>
              <a:t>Components may consist of other components.</a:t>
            </a:r>
          </a:p>
          <a:p>
            <a:r>
              <a:rPr lang="en-US" dirty="0"/>
              <a:t>A standard example is any list, such as a menu. Each menu item can be represented by a separate component, and the menu itself can also represent the component</a:t>
            </a:r>
            <a:endParaRPr lang="uk-UA" dirty="0"/>
          </a:p>
        </p:txBody>
      </p:sp>
    </p:spTree>
    <p:extLst>
      <p:ext uri="{BB962C8B-B14F-4D97-AF65-F5344CB8AC3E}">
        <p14:creationId xmlns:p14="http://schemas.microsoft.com/office/powerpoint/2010/main" val="2188936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690C39-321A-49DD-965B-9C8A44A36C4D}"/>
              </a:ext>
            </a:extLst>
          </p:cNvPr>
          <p:cNvSpPr>
            <a:spLocks noGrp="1"/>
          </p:cNvSpPr>
          <p:nvPr>
            <p:ph type="title"/>
          </p:nvPr>
        </p:nvSpPr>
        <p:spPr>
          <a:xfrm>
            <a:off x="685800" y="685801"/>
            <a:ext cx="10820400" cy="45719"/>
          </a:xfrm>
        </p:spPr>
        <p:txBody>
          <a:bodyPr/>
          <a:lstStyle/>
          <a:p>
            <a:r>
              <a:rPr lang="en-US" dirty="0"/>
              <a:t> </a:t>
            </a:r>
            <a:endParaRPr lang="uk-UA" dirty="0"/>
          </a:p>
        </p:txBody>
      </p:sp>
      <p:sp>
        <p:nvSpPr>
          <p:cNvPr id="4" name="Rectangle 2">
            <a:extLst>
              <a:ext uri="{FF2B5EF4-FFF2-40B4-BE49-F238E27FC236}">
                <a16:creationId xmlns:a16="http://schemas.microsoft.com/office/drawing/2014/main" id="{BA6328E1-AD1B-4FEB-A8C4-EDFF48593274}"/>
              </a:ext>
            </a:extLst>
          </p:cNvPr>
          <p:cNvSpPr>
            <a:spLocks noGrp="1" noChangeArrowheads="1"/>
          </p:cNvSpPr>
          <p:nvPr>
            <p:ph type="body" sz="quarter" idx="10"/>
          </p:nvPr>
        </p:nvSpPr>
        <p:spPr bwMode="auto">
          <a:xfrm>
            <a:off x="685800" y="474345"/>
            <a:ext cx="5722720"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class</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Item</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extends</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React.Component</a:t>
            </a: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render</a:t>
            </a: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return</a:t>
            </a:r>
            <a:r>
              <a:rPr kumimoji="0" lang="uk-UA" altLang="uk-UA" sz="1600" b="0" i="0" u="none" strike="noStrike" cap="none" normalizeH="0" baseline="0" dirty="0">
                <a:ln>
                  <a:noFill/>
                </a:ln>
                <a:solidFill>
                  <a:srgbClr val="000000"/>
                </a:solidFill>
                <a:effectLst/>
                <a:latin typeface="Consolas" panose="020B0609020204030204" pitchFamily="49" charset="0"/>
              </a:rPr>
              <a:t> &lt;li&gt;{this.props.name}&lt;/li&gt;;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uk-UA" sz="1600" dirty="0">
                <a:solidFill>
                  <a:srgbClr val="000000"/>
                </a:solidFill>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class</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ItemsList</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extends</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React.Component</a:t>
            </a: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render</a:t>
            </a: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return</a:t>
            </a:r>
            <a:r>
              <a:rPr kumimoji="0" lang="uk-UA" altLang="uk-UA" sz="1600" b="0" i="0" u="none" strike="noStrike" cap="none" normalizeH="0" baseline="0" dirty="0">
                <a:ln>
                  <a:noFill/>
                </a:ln>
                <a:solidFill>
                  <a:srgbClr val="000000"/>
                </a:solidFill>
                <a:effectLst/>
                <a:latin typeface="Consolas" panose="020B0609020204030204" pitchFamily="49" charset="0"/>
              </a:rPr>
              <a: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&lt;div&gt;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&lt;h2&gt;{</a:t>
            </a:r>
            <a:r>
              <a:rPr kumimoji="0" lang="uk-UA" altLang="uk-UA" sz="1600" b="0" i="0" u="none" strike="noStrike" cap="none" normalizeH="0" baseline="0" dirty="0" err="1">
                <a:ln>
                  <a:noFill/>
                </a:ln>
                <a:solidFill>
                  <a:srgbClr val="000000"/>
                </a:solidFill>
                <a:effectLst/>
                <a:latin typeface="Consolas" panose="020B0609020204030204" pitchFamily="49" charset="0"/>
              </a:rPr>
              <a:t>this.props.title</a:t>
            </a:r>
            <a:r>
              <a:rPr kumimoji="0" lang="uk-UA" altLang="uk-UA" sz="1600" b="0" i="0" u="none" strike="noStrike" cap="none" normalizeH="0" baseline="0" dirty="0">
                <a:ln>
                  <a:noFill/>
                </a:ln>
                <a:solidFill>
                  <a:srgbClr val="000000"/>
                </a:solidFill>
                <a:effectLst/>
                <a:latin typeface="Consolas" panose="020B0609020204030204" pitchFamily="49" charset="0"/>
              </a:rPr>
              <a:t>}&lt;/h2&gt;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&lt;</a:t>
            </a:r>
            <a:r>
              <a:rPr kumimoji="0" lang="uk-UA" altLang="uk-UA" sz="1600" b="0" i="0" u="none" strike="noStrike" cap="none" normalizeH="0" baseline="0" dirty="0" err="1">
                <a:ln>
                  <a:noFill/>
                </a:ln>
                <a:solidFill>
                  <a:srgbClr val="000000"/>
                </a:solidFill>
                <a:effectLst/>
                <a:latin typeface="Consolas" panose="020B0609020204030204" pitchFamily="49" charset="0"/>
              </a:rPr>
              <a:t>ul</a:t>
            </a:r>
            <a:r>
              <a:rPr kumimoji="0" lang="uk-UA" altLang="uk-UA" sz="1600" b="0" i="0" u="none" strike="noStrike" cap="none" normalizeH="0" baseline="0" dirty="0">
                <a:ln>
                  <a:noFill/>
                </a:ln>
                <a:solidFill>
                  <a:srgbClr val="000000"/>
                </a:solidFill>
                <a:effectLst/>
                <a:latin typeface="Consolas" panose="020B0609020204030204" pitchFamily="49" charset="0"/>
              </a:rPr>
              <a:t>&gt;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&lt;</a:t>
            </a:r>
            <a:r>
              <a:rPr kumimoji="0" lang="uk-UA" altLang="uk-UA" sz="1600" b="0" i="0" u="none" strike="noStrike" cap="none" normalizeH="0" baseline="0" dirty="0" err="1">
                <a:ln>
                  <a:noFill/>
                </a:ln>
                <a:solidFill>
                  <a:srgbClr val="000000"/>
                </a:solidFill>
                <a:effectLst/>
                <a:latin typeface="Consolas" panose="020B0609020204030204" pitchFamily="49" charset="0"/>
              </a:rPr>
              <a:t>Item</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808080"/>
                </a:solidFill>
                <a:effectLst/>
                <a:latin typeface="Consolas" panose="020B0609020204030204" pitchFamily="49" charset="0"/>
              </a:rPr>
              <a:t>name</a:t>
            </a:r>
            <a:r>
              <a:rPr kumimoji="0" lang="uk-UA" altLang="uk-UA" sz="1600" b="0" i="0" u="none" strike="noStrike" cap="none" normalizeH="0" baseline="0" dirty="0">
                <a:ln>
                  <a:noFill/>
                </a:ln>
                <a:solidFill>
                  <a:srgbClr val="000000"/>
                </a:solidFill>
                <a:effectLst/>
                <a:latin typeface="Consolas" panose="020B0609020204030204" pitchFamily="49" charset="0"/>
              </a:rPr>
              <a:t>="</a:t>
            </a:r>
            <a:r>
              <a:rPr kumimoji="0" lang="uk-UA" altLang="uk-UA" sz="1600" b="0" i="0" u="none" strike="noStrike" cap="none" normalizeH="0" baseline="0" dirty="0" err="1">
                <a:ln>
                  <a:noFill/>
                </a:ln>
                <a:solidFill>
                  <a:srgbClr val="000000"/>
                </a:solidFill>
                <a:effectLst/>
                <a:latin typeface="Consolas" panose="020B0609020204030204" pitchFamily="49" charset="0"/>
              </a:rPr>
              <a:t>iPhone</a:t>
            </a:r>
            <a:r>
              <a:rPr kumimoji="0" lang="uk-UA" altLang="uk-UA" sz="1600" b="0" i="0" u="none" strike="noStrike" cap="none" normalizeH="0" baseline="0" dirty="0">
                <a:ln>
                  <a:noFill/>
                </a:ln>
                <a:solidFill>
                  <a:srgbClr val="000000"/>
                </a:solidFill>
                <a:effectLst/>
                <a:latin typeface="Consolas" panose="020B0609020204030204" pitchFamily="49" charset="0"/>
              </a:rPr>
              <a:t> 7" /&gt;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&lt;</a:t>
            </a:r>
            <a:r>
              <a:rPr kumimoji="0" lang="uk-UA" altLang="uk-UA" sz="1600" b="0" i="0" u="none" strike="noStrike" cap="none" normalizeH="0" baseline="0" dirty="0" err="1">
                <a:ln>
                  <a:noFill/>
                </a:ln>
                <a:solidFill>
                  <a:srgbClr val="000000"/>
                </a:solidFill>
                <a:effectLst/>
                <a:latin typeface="Consolas" panose="020B0609020204030204" pitchFamily="49" charset="0"/>
              </a:rPr>
              <a:t>Item</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808080"/>
                </a:solidFill>
                <a:effectLst/>
                <a:latin typeface="Consolas" panose="020B0609020204030204" pitchFamily="49" charset="0"/>
              </a:rPr>
              <a:t>name</a:t>
            </a:r>
            <a:r>
              <a:rPr kumimoji="0" lang="uk-UA" altLang="uk-UA" sz="1600" b="0" i="0" u="none" strike="noStrike" cap="none" normalizeH="0" baseline="0" dirty="0">
                <a:ln>
                  <a:noFill/>
                </a:ln>
                <a:solidFill>
                  <a:srgbClr val="000000"/>
                </a:solidFill>
                <a:effectLst/>
                <a:latin typeface="Consolas" panose="020B0609020204030204" pitchFamily="49" charset="0"/>
              </a:rPr>
              <a:t>="HTC U </a:t>
            </a:r>
            <a:r>
              <a:rPr kumimoji="0" lang="uk-UA" altLang="uk-UA" sz="1600" b="0" i="0" u="none" strike="noStrike" cap="none" normalizeH="0" baseline="0" dirty="0" err="1">
                <a:ln>
                  <a:noFill/>
                </a:ln>
                <a:solidFill>
                  <a:srgbClr val="000000"/>
                </a:solidFill>
                <a:effectLst/>
                <a:latin typeface="Consolas" panose="020B0609020204030204" pitchFamily="49" charset="0"/>
              </a:rPr>
              <a:t>Ultra</a:t>
            </a:r>
            <a:r>
              <a:rPr kumimoji="0" lang="uk-UA" altLang="uk-UA" sz="1600" b="0" i="0" u="none" strike="noStrike" cap="none" normalizeH="0" baseline="0" dirty="0">
                <a:ln>
                  <a:noFill/>
                </a:ln>
                <a:solidFill>
                  <a:srgbClr val="000000"/>
                </a:solidFill>
                <a:effectLst/>
                <a:latin typeface="Consolas" panose="020B0609020204030204" pitchFamily="49" charset="0"/>
              </a:rPr>
              <a:t>" /&gt;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&lt;</a:t>
            </a:r>
            <a:r>
              <a:rPr kumimoji="0" lang="uk-UA" altLang="uk-UA" sz="1600" b="0" i="0" u="none" strike="noStrike" cap="none" normalizeH="0" baseline="0" dirty="0" err="1">
                <a:ln>
                  <a:noFill/>
                </a:ln>
                <a:solidFill>
                  <a:srgbClr val="000000"/>
                </a:solidFill>
                <a:effectLst/>
                <a:latin typeface="Consolas" panose="020B0609020204030204" pitchFamily="49" charset="0"/>
              </a:rPr>
              <a:t>Item</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808080"/>
                </a:solidFill>
                <a:effectLst/>
                <a:latin typeface="Consolas" panose="020B0609020204030204" pitchFamily="49" charset="0"/>
              </a:rPr>
              <a:t>name</a:t>
            </a:r>
            <a:r>
              <a:rPr kumimoji="0" lang="uk-UA" altLang="uk-UA" sz="1600" b="0" i="0" u="none" strike="noStrike" cap="none" normalizeH="0" baseline="0" dirty="0">
                <a:ln>
                  <a:noFill/>
                </a:ln>
                <a:solidFill>
                  <a:srgbClr val="000000"/>
                </a:solidFill>
                <a:effectLst/>
                <a:latin typeface="Consolas" panose="020B0609020204030204" pitchFamily="49" charset="0"/>
              </a:rPr>
              <a:t>="</a:t>
            </a:r>
            <a:r>
              <a:rPr kumimoji="0" lang="uk-UA" altLang="uk-UA" sz="1600" b="0" i="0" u="none" strike="noStrike" cap="none" normalizeH="0" baseline="0" dirty="0" err="1">
                <a:ln>
                  <a:noFill/>
                </a:ln>
                <a:solidFill>
                  <a:srgbClr val="000000"/>
                </a:solidFill>
                <a:effectLst/>
                <a:latin typeface="Consolas" panose="020B0609020204030204" pitchFamily="49" charset="0"/>
              </a:rPr>
              <a:t>Google</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Pixel</a:t>
            </a:r>
            <a:r>
              <a:rPr kumimoji="0" lang="uk-UA" altLang="uk-UA" sz="1600" b="0" i="0" u="none" strike="noStrike" cap="none" normalizeH="0" baseline="0" dirty="0">
                <a:ln>
                  <a:noFill/>
                </a:ln>
                <a:solidFill>
                  <a:srgbClr val="000000"/>
                </a:solidFill>
                <a:effectLst/>
                <a:latin typeface="Consolas" panose="020B0609020204030204" pitchFamily="49" charset="0"/>
              </a:rPr>
              <a:t>" /&gt;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&lt;/</a:t>
            </a:r>
            <a:r>
              <a:rPr kumimoji="0" lang="uk-UA" altLang="uk-UA" sz="1600" b="0" i="0" u="none" strike="noStrike" cap="none" normalizeH="0" baseline="0" dirty="0" err="1">
                <a:ln>
                  <a:noFill/>
                </a:ln>
                <a:solidFill>
                  <a:srgbClr val="000000"/>
                </a:solidFill>
                <a:effectLst/>
                <a:latin typeface="Consolas" panose="020B0609020204030204" pitchFamily="49" charset="0"/>
              </a:rPr>
              <a:t>ul</a:t>
            </a:r>
            <a:r>
              <a:rPr kumimoji="0" lang="uk-UA" altLang="uk-UA" sz="1600" b="0" i="0" u="none" strike="noStrike" cap="none" normalizeH="0" baseline="0" dirty="0">
                <a:ln>
                  <a:noFill/>
                </a:ln>
                <a:solidFill>
                  <a:srgbClr val="000000"/>
                </a:solidFill>
                <a:effectLst/>
                <a:latin typeface="Consolas" panose="020B0609020204030204" pitchFamily="49" charset="0"/>
              </a:rPr>
              <a:t>&gt;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&lt;/div&gt;);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ReactDOM.render</a:t>
            </a:r>
            <a:r>
              <a:rPr kumimoji="0" lang="uk-UA" altLang="uk-UA" sz="1600" b="0" i="0" u="none" strike="noStrike" cap="none" normalizeH="0" baseline="0" dirty="0">
                <a:ln>
                  <a:noFill/>
                </a:ln>
                <a:solidFill>
                  <a:srgbClr val="000000"/>
                </a:solidFill>
                <a:effectLst/>
                <a:latin typeface="Consolas" panose="020B0609020204030204" pitchFamily="49" charset="0"/>
              </a:rPr>
              <a: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&lt;</a:t>
            </a:r>
            <a:r>
              <a:rPr kumimoji="0" lang="uk-UA" altLang="uk-UA" sz="1600" b="0" i="0" u="none" strike="noStrike" cap="none" normalizeH="0" baseline="0" dirty="0" err="1">
                <a:ln>
                  <a:noFill/>
                </a:ln>
                <a:solidFill>
                  <a:srgbClr val="000000"/>
                </a:solidFill>
                <a:effectLst/>
                <a:latin typeface="Consolas" panose="020B0609020204030204" pitchFamily="49" charset="0"/>
              </a:rPr>
              <a:t>ItemsList</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808080"/>
                </a:solidFill>
                <a:effectLst/>
                <a:latin typeface="Consolas" panose="020B0609020204030204" pitchFamily="49" charset="0"/>
              </a:rPr>
              <a:t>title</a:t>
            </a:r>
            <a:r>
              <a:rPr kumimoji="0" lang="uk-UA" altLang="uk-UA" sz="1600" b="0" i="0" u="none" strike="noStrike" cap="none" normalizeH="0" baseline="0" dirty="0">
                <a:ln>
                  <a:noFill/>
                </a:ln>
                <a:solidFill>
                  <a:srgbClr val="000000"/>
                </a:solidFill>
                <a:effectLst/>
                <a:latin typeface="Consolas" panose="020B0609020204030204" pitchFamily="49" charset="0"/>
              </a:rPr>
              <a:t>=“</a:t>
            </a:r>
            <a:r>
              <a:rPr kumimoji="0" lang="en-US" altLang="uk-UA" sz="1600" b="0" i="0" u="none" strike="noStrike" cap="none" normalizeH="0" baseline="0" dirty="0">
                <a:ln>
                  <a:noFill/>
                </a:ln>
                <a:solidFill>
                  <a:srgbClr val="000000"/>
                </a:solidFill>
                <a:effectLst/>
                <a:latin typeface="Consolas" panose="020B0609020204030204" pitchFamily="49" charset="0"/>
              </a:rPr>
              <a:t>Smartphones</a:t>
            </a:r>
            <a:r>
              <a:rPr kumimoji="0" lang="uk-UA" altLang="uk-UA" sz="1600" b="0" i="0" u="none" strike="noStrike" cap="none" normalizeH="0" baseline="0" dirty="0">
                <a:ln>
                  <a:noFill/>
                </a:ln>
                <a:solidFill>
                  <a:srgbClr val="000000"/>
                </a:solidFill>
                <a:effectLst/>
                <a:latin typeface="Consolas" panose="020B0609020204030204" pitchFamily="49" charset="0"/>
              </a:rPr>
              <a:t>" /&gt;,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document.getElementById</a:t>
            </a:r>
            <a:r>
              <a:rPr kumimoji="0" lang="uk-UA" altLang="uk-UA" sz="1600" b="0" i="0" u="none" strike="noStrike" cap="none" normalizeH="0" baseline="0" dirty="0">
                <a:ln>
                  <a:noFill/>
                </a:ln>
                <a:solidFill>
                  <a:srgbClr val="000000"/>
                </a:solidFill>
                <a:effectLst/>
                <a:latin typeface="Consolas" panose="020B0609020204030204" pitchFamily="49" charset="0"/>
              </a:rPr>
              <a:t>("</a:t>
            </a:r>
            <a:r>
              <a:rPr kumimoji="0" lang="uk-UA" altLang="uk-UA" sz="1600" b="0" i="0" u="none" strike="noStrike" cap="none" normalizeH="0" baseline="0" dirty="0" err="1">
                <a:ln>
                  <a:noFill/>
                </a:ln>
                <a:solidFill>
                  <a:srgbClr val="000000"/>
                </a:solidFill>
                <a:effectLst/>
                <a:latin typeface="Consolas" panose="020B0609020204030204" pitchFamily="49" charset="0"/>
              </a:rPr>
              <a:t>app</a:t>
            </a:r>
            <a:r>
              <a:rPr kumimoji="0" lang="uk-UA" altLang="uk-UA" sz="1600" b="0" i="0" u="none" strike="noStrike" cap="none" normalizeH="0" baseline="0" dirty="0">
                <a:ln>
                  <a:noFill/>
                </a:ln>
                <a:solidFill>
                  <a:srgbClr val="000000"/>
                </a:solidFill>
                <a:effectLst/>
                <a:latin typeface="Consolas" panose="020B0609020204030204" pitchFamily="49" charset="0"/>
              </a:rPr>
              <a: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3151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D512A3-A8D3-4036-BD72-CAC199DF9904}"/>
              </a:ext>
            </a:extLst>
          </p:cNvPr>
          <p:cNvSpPr>
            <a:spLocks noGrp="1"/>
          </p:cNvSpPr>
          <p:nvPr>
            <p:ph type="title"/>
          </p:nvPr>
        </p:nvSpPr>
        <p:spPr/>
        <p:txBody>
          <a:bodyPr/>
          <a:lstStyle/>
          <a:p>
            <a:r>
              <a:rPr lang="en-US" dirty="0"/>
              <a:t>Routing</a:t>
            </a:r>
            <a:endParaRPr lang="ru-RU" dirty="0"/>
          </a:p>
        </p:txBody>
      </p:sp>
      <p:sp>
        <p:nvSpPr>
          <p:cNvPr id="3" name="Текст 2">
            <a:extLst>
              <a:ext uri="{FF2B5EF4-FFF2-40B4-BE49-F238E27FC236}">
                <a16:creationId xmlns:a16="http://schemas.microsoft.com/office/drawing/2014/main" id="{306A94B8-D7A0-47FE-8A4A-23CB46192ABF}"/>
              </a:ext>
            </a:extLst>
          </p:cNvPr>
          <p:cNvSpPr>
            <a:spLocks noGrp="1"/>
          </p:cNvSpPr>
          <p:nvPr>
            <p:ph type="body" sz="quarter" idx="10"/>
          </p:nvPr>
        </p:nvSpPr>
        <p:spPr/>
        <p:txBody>
          <a:bodyPr/>
          <a:lstStyle/>
          <a:p>
            <a:r>
              <a:rPr lang="en-US" dirty="0"/>
              <a:t>React has its own routing system, which allows you to match queries to an application with specific components. The key to the routing operation is the </a:t>
            </a:r>
            <a:r>
              <a:rPr lang="en-US" i="1" dirty="0"/>
              <a:t>react-router</a:t>
            </a:r>
            <a:r>
              <a:rPr lang="en-US" dirty="0"/>
              <a:t> module, which contains the main routing functionality.</a:t>
            </a:r>
          </a:p>
          <a:p>
            <a:r>
              <a:rPr lang="en-US" dirty="0"/>
              <a:t>However, if we are going to work in a browser, we need to use the module </a:t>
            </a:r>
            <a:r>
              <a:rPr lang="en-US" i="1" dirty="0"/>
              <a:t>react-router-dom.</a:t>
            </a:r>
          </a:p>
          <a:p>
            <a:r>
              <a:rPr lang="en-US" dirty="0"/>
              <a:t>In the Route component, we need to pass the two props</a:t>
            </a:r>
          </a:p>
          <a:p>
            <a:pPr marL="342900" indent="-342900">
              <a:buFont typeface="Arial" panose="020B0604020202020204" pitchFamily="34" charset="0"/>
              <a:buChar char="•"/>
            </a:pPr>
            <a:r>
              <a:rPr lang="en-US" dirty="0"/>
              <a:t>path: it means we need to specify the path.</a:t>
            </a:r>
          </a:p>
          <a:p>
            <a:pPr marL="342900" indent="-342900">
              <a:buFont typeface="Arial" panose="020B0604020202020204" pitchFamily="34" charset="0"/>
              <a:buChar char="•"/>
            </a:pPr>
            <a:r>
              <a:rPr lang="en-US" dirty="0"/>
              <a:t>component: which component user needs to see when they will navigate to that path.</a:t>
            </a:r>
          </a:p>
          <a:p>
            <a:endParaRPr lang="ru-RU" i="1" dirty="0"/>
          </a:p>
        </p:txBody>
      </p:sp>
    </p:spTree>
    <p:extLst>
      <p:ext uri="{BB962C8B-B14F-4D97-AF65-F5344CB8AC3E}">
        <p14:creationId xmlns:p14="http://schemas.microsoft.com/office/powerpoint/2010/main" val="3946343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966842-79C4-4A7C-AF84-C55E0F29530E}"/>
              </a:ext>
            </a:extLst>
          </p:cNvPr>
          <p:cNvSpPr>
            <a:spLocks noGrp="1"/>
          </p:cNvSpPr>
          <p:nvPr>
            <p:ph type="title"/>
          </p:nvPr>
        </p:nvSpPr>
        <p:spPr>
          <a:xfrm>
            <a:off x="685800" y="685801"/>
            <a:ext cx="10820400" cy="96077"/>
          </a:xfrm>
        </p:spPr>
        <p:txBody>
          <a:bodyPr/>
          <a:lstStyle/>
          <a:p>
            <a:r>
              <a:rPr lang="en-US" dirty="0"/>
              <a:t> </a:t>
            </a:r>
            <a:endParaRPr lang="ru-RU" dirty="0"/>
          </a:p>
        </p:txBody>
      </p:sp>
      <p:sp>
        <p:nvSpPr>
          <p:cNvPr id="4" name="Rectangle 2">
            <a:extLst>
              <a:ext uri="{FF2B5EF4-FFF2-40B4-BE49-F238E27FC236}">
                <a16:creationId xmlns:a16="http://schemas.microsoft.com/office/drawing/2014/main" id="{0227A550-F5EC-4766-8AEB-54366E95C463}"/>
              </a:ext>
            </a:extLst>
          </p:cNvPr>
          <p:cNvSpPr>
            <a:spLocks noGrp="1" noChangeArrowheads="1"/>
          </p:cNvSpPr>
          <p:nvPr>
            <p:ph type="body" sz="quarter" idx="10"/>
          </p:nvPr>
        </p:nvSpPr>
        <p:spPr bwMode="auto">
          <a:xfrm>
            <a:off x="685800" y="197346"/>
            <a:ext cx="5665012" cy="646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ru-RU" sz="1400" dirty="0">
                <a:solidFill>
                  <a:srgbClr val="000000"/>
                </a:solidFill>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const</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Router</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ReactRouterDOM.BrowserRouter</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const</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Route</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ReactRouterDOM.Route</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const</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Switch</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ReactRouterDOM.Switch</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class</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About</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extends</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React.Component</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render</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return</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&lt;h2&gt;</a:t>
            </a:r>
            <a:r>
              <a:rPr kumimoji="0" lang="en-US"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About</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&lt;/h2&gt;;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class</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NotFound</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extends</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React.Component</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render</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return</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&lt;h2&gt;</a:t>
            </a:r>
            <a:r>
              <a:rPr kumimoji="0" lang="en-US"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Not Found</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&lt;/h2&gt;;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class</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Main</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extends</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React.Component</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render</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return</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&lt;h2&gt;</a:t>
            </a:r>
            <a:r>
              <a:rPr kumimoji="0" lang="en-US"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Main</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&lt;/h2&gt;;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ReactDOM.render</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&lt;</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Router</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&lt;</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Switch</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&lt;</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Route</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exact</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808080"/>
                </a:solidFill>
                <a:effectLst/>
                <a:latin typeface="Consolas" panose="020B0609020204030204" pitchFamily="49" charset="0"/>
                <a:cs typeface="Consolas" panose="020B0609020204030204" pitchFamily="49" charset="0"/>
              </a:rPr>
              <a:t>path</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component</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Main</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/&gt;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&lt;</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Route</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808080"/>
                </a:solidFill>
                <a:effectLst/>
                <a:latin typeface="Consolas" panose="020B0609020204030204" pitchFamily="49" charset="0"/>
                <a:cs typeface="Consolas" panose="020B0609020204030204" pitchFamily="49" charset="0"/>
              </a:rPr>
              <a:t>path</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about</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component</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About</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/&gt;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&lt;</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Route</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component</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NotFound</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/&gt;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&lt;/</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Switch</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&lt;/</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Router</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document.getElementById</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ru-RU" altLang="ru-RU"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app</a:t>
            </a: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ru-RU" altLang="ru-RU"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ru-RU" altLang="ru-RU"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59725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6A1300-0153-447D-AA16-B55729B38115}"/>
              </a:ext>
            </a:extLst>
          </p:cNvPr>
          <p:cNvSpPr>
            <a:spLocks noGrp="1"/>
          </p:cNvSpPr>
          <p:nvPr>
            <p:ph type="title"/>
          </p:nvPr>
        </p:nvSpPr>
        <p:spPr/>
        <p:txBody>
          <a:bodyPr/>
          <a:lstStyle/>
          <a:p>
            <a:r>
              <a:rPr lang="en-US" sz="2800" dirty="0"/>
              <a:t>Children Attribute</a:t>
            </a:r>
            <a:endParaRPr lang="ru-RU" sz="2800" dirty="0"/>
          </a:p>
        </p:txBody>
      </p:sp>
      <p:sp>
        <p:nvSpPr>
          <p:cNvPr id="3" name="Текст 2">
            <a:extLst>
              <a:ext uri="{FF2B5EF4-FFF2-40B4-BE49-F238E27FC236}">
                <a16:creationId xmlns:a16="http://schemas.microsoft.com/office/drawing/2014/main" id="{532B44EC-4C59-4AE4-81D2-1AF5FC5EF575}"/>
              </a:ext>
            </a:extLst>
          </p:cNvPr>
          <p:cNvSpPr>
            <a:spLocks noGrp="1"/>
          </p:cNvSpPr>
          <p:nvPr>
            <p:ph type="body" sz="quarter" idx="10"/>
          </p:nvPr>
        </p:nvSpPr>
        <p:spPr>
          <a:xfrm>
            <a:off x="685800" y="1258957"/>
            <a:ext cx="10820400" cy="4227443"/>
          </a:xfrm>
        </p:spPr>
        <p:txBody>
          <a:bodyPr/>
          <a:lstStyle/>
          <a:p>
            <a:r>
              <a:rPr lang="en-US" dirty="0"/>
              <a:t>Using the </a:t>
            </a:r>
            <a:r>
              <a:rPr lang="en-US" b="1" dirty="0">
                <a:solidFill>
                  <a:srgbClr val="FF0000"/>
                </a:solidFill>
              </a:rPr>
              <a:t>children</a:t>
            </a:r>
            <a:r>
              <a:rPr lang="en-US" dirty="0"/>
              <a:t> attribute of the Route object, you can define the contents of the component that will handle the route:</a:t>
            </a:r>
          </a:p>
          <a:p>
            <a:endParaRPr lang="en-US" dirty="0"/>
          </a:p>
          <a:p>
            <a:r>
              <a:rPr lang="en-US" dirty="0"/>
              <a:t>&lt;Router&gt;</a:t>
            </a:r>
          </a:p>
          <a:p>
            <a:r>
              <a:rPr lang="en-US" dirty="0"/>
              <a:t>    &lt;Switch&gt;</a:t>
            </a:r>
          </a:p>
          <a:p>
            <a:r>
              <a:rPr lang="en-US" dirty="0"/>
              <a:t>        &lt;Route exact path="/" component={Main} /&gt;</a:t>
            </a:r>
          </a:p>
          <a:p>
            <a:r>
              <a:rPr lang="en-US" dirty="0"/>
              <a:t>        &lt;Route path="/about" children={()=&gt;&lt;h2&gt;About&lt;/h2&gt;} /&gt;</a:t>
            </a:r>
          </a:p>
          <a:p>
            <a:r>
              <a:rPr lang="en-US" dirty="0"/>
              <a:t>        &lt;Route path="/contact" children={()=&gt;&lt;h2&gt;Contact&lt;/h2&gt;} /&gt;</a:t>
            </a:r>
          </a:p>
          <a:p>
            <a:r>
              <a:rPr lang="en-US" dirty="0"/>
              <a:t>        &lt;Route component={</a:t>
            </a:r>
            <a:r>
              <a:rPr lang="en-US" dirty="0" err="1"/>
              <a:t>NotFound</a:t>
            </a:r>
            <a:r>
              <a:rPr lang="en-US" dirty="0"/>
              <a:t>} /&gt;</a:t>
            </a:r>
          </a:p>
          <a:p>
            <a:r>
              <a:rPr lang="en-US" dirty="0"/>
              <a:t>    &lt;/Switch&gt;</a:t>
            </a:r>
          </a:p>
          <a:p>
            <a:r>
              <a:rPr lang="en-US" dirty="0"/>
              <a:t>&lt;/Router&gt;</a:t>
            </a:r>
            <a:endParaRPr lang="ru-RU" dirty="0"/>
          </a:p>
        </p:txBody>
      </p:sp>
    </p:spTree>
    <p:extLst>
      <p:ext uri="{BB962C8B-B14F-4D97-AF65-F5344CB8AC3E}">
        <p14:creationId xmlns:p14="http://schemas.microsoft.com/office/powerpoint/2010/main" val="5256208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461EA1-7E24-4F8B-87ED-955C69D08658}"/>
              </a:ext>
            </a:extLst>
          </p:cNvPr>
          <p:cNvSpPr>
            <a:spLocks noGrp="1"/>
          </p:cNvSpPr>
          <p:nvPr>
            <p:ph type="title"/>
          </p:nvPr>
        </p:nvSpPr>
        <p:spPr/>
        <p:txBody>
          <a:bodyPr/>
          <a:lstStyle/>
          <a:p>
            <a:r>
              <a:rPr lang="en-US" dirty="0"/>
              <a:t>exact &amp; strict</a:t>
            </a:r>
            <a:endParaRPr lang="ru-RU" dirty="0"/>
          </a:p>
        </p:txBody>
      </p:sp>
      <p:sp>
        <p:nvSpPr>
          <p:cNvPr id="3" name="Текст 2">
            <a:extLst>
              <a:ext uri="{FF2B5EF4-FFF2-40B4-BE49-F238E27FC236}">
                <a16:creationId xmlns:a16="http://schemas.microsoft.com/office/drawing/2014/main" id="{B6925334-CB32-41B0-B748-7670CD9259EB}"/>
              </a:ext>
            </a:extLst>
          </p:cNvPr>
          <p:cNvSpPr>
            <a:spLocks noGrp="1"/>
          </p:cNvSpPr>
          <p:nvPr>
            <p:ph type="body" sz="quarter" idx="10"/>
          </p:nvPr>
        </p:nvSpPr>
        <p:spPr>
          <a:xfrm>
            <a:off x="685800" y="1550504"/>
            <a:ext cx="5174998" cy="3935896"/>
          </a:xfrm>
        </p:spPr>
        <p:txBody>
          <a:bodyPr/>
          <a:lstStyle/>
          <a:p>
            <a:pPr algn="ctr"/>
            <a:r>
              <a:rPr lang="en-US" u="sng" dirty="0"/>
              <a:t>qualifier exact:</a:t>
            </a:r>
          </a:p>
          <a:p>
            <a:endParaRPr lang="en-US" dirty="0"/>
          </a:p>
          <a:p>
            <a:r>
              <a:rPr lang="en-US" dirty="0"/>
              <a:t>&lt;Route path="/about/" children={()=&gt;&lt;h2&gt;About&lt;/h2&gt;} /&gt;</a:t>
            </a:r>
          </a:p>
          <a:p>
            <a:endParaRPr lang="en-US" dirty="0"/>
          </a:p>
          <a:p>
            <a:pPr marL="342900" indent="-342900">
              <a:buFont typeface="Arial" panose="020B0604020202020204" pitchFamily="34" charset="0"/>
              <a:buChar char="•"/>
            </a:pPr>
            <a:r>
              <a:rPr lang="en-US" dirty="0"/>
              <a:t>http://localhost:3000/about</a:t>
            </a:r>
          </a:p>
          <a:p>
            <a:pPr marL="342900" indent="-342900">
              <a:buFont typeface="Arial" panose="020B0604020202020204" pitchFamily="34" charset="0"/>
              <a:buChar char="•"/>
            </a:pPr>
            <a:r>
              <a:rPr lang="en-US" dirty="0"/>
              <a:t>http://localhost:3000/about/</a:t>
            </a:r>
          </a:p>
          <a:p>
            <a:endParaRPr lang="en-US" dirty="0"/>
          </a:p>
          <a:p>
            <a:endParaRPr lang="ru-RU" dirty="0"/>
          </a:p>
        </p:txBody>
      </p:sp>
      <p:sp>
        <p:nvSpPr>
          <p:cNvPr id="4" name="Текст 3">
            <a:extLst>
              <a:ext uri="{FF2B5EF4-FFF2-40B4-BE49-F238E27FC236}">
                <a16:creationId xmlns:a16="http://schemas.microsoft.com/office/drawing/2014/main" id="{B69A7EA7-E235-4A6D-ADAC-BBEC2DA70BFB}"/>
              </a:ext>
            </a:extLst>
          </p:cNvPr>
          <p:cNvSpPr>
            <a:spLocks noGrp="1"/>
          </p:cNvSpPr>
          <p:nvPr>
            <p:ph type="body" sz="quarter" idx="11"/>
          </p:nvPr>
        </p:nvSpPr>
        <p:spPr>
          <a:xfrm>
            <a:off x="6330696" y="1550504"/>
            <a:ext cx="5175504" cy="3935896"/>
          </a:xfrm>
        </p:spPr>
        <p:txBody>
          <a:bodyPr/>
          <a:lstStyle/>
          <a:p>
            <a:pPr algn="ctr"/>
            <a:r>
              <a:rPr lang="en-US" u="sng" dirty="0"/>
              <a:t>qualifier strict:</a:t>
            </a:r>
          </a:p>
          <a:p>
            <a:endParaRPr lang="en-US" dirty="0"/>
          </a:p>
          <a:p>
            <a:r>
              <a:rPr lang="en-US" dirty="0"/>
              <a:t>&lt;Route path="/about/" children={()=&gt;&lt;h2&gt;About&lt;/h2&gt;} /&gt;</a:t>
            </a:r>
          </a:p>
          <a:p>
            <a:endParaRPr lang="en-US" dirty="0"/>
          </a:p>
          <a:p>
            <a:pPr marL="342900" indent="-342900">
              <a:buFont typeface="Arial" panose="020B0604020202020204" pitchFamily="34" charset="0"/>
              <a:buChar char="•"/>
            </a:pPr>
            <a:r>
              <a:rPr lang="en-US" dirty="0"/>
              <a:t>http://localhost:3000/about/</a:t>
            </a:r>
          </a:p>
          <a:p>
            <a:endParaRPr lang="en-US" dirty="0"/>
          </a:p>
          <a:p>
            <a:endParaRPr lang="ru-RU" dirty="0"/>
          </a:p>
        </p:txBody>
      </p:sp>
    </p:spTree>
    <p:extLst>
      <p:ext uri="{BB962C8B-B14F-4D97-AF65-F5344CB8AC3E}">
        <p14:creationId xmlns:p14="http://schemas.microsoft.com/office/powerpoint/2010/main" val="2818954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DD1FAA-057F-44BF-9882-98C7D845C8FF}"/>
              </a:ext>
            </a:extLst>
          </p:cNvPr>
          <p:cNvSpPr>
            <a:spLocks noGrp="1"/>
          </p:cNvSpPr>
          <p:nvPr>
            <p:ph type="title"/>
          </p:nvPr>
        </p:nvSpPr>
        <p:spPr/>
        <p:txBody>
          <a:bodyPr/>
          <a:lstStyle/>
          <a:p>
            <a:r>
              <a:rPr lang="en-US" dirty="0"/>
              <a:t>Resources</a:t>
            </a:r>
            <a:endParaRPr lang="uk-UA" dirty="0"/>
          </a:p>
        </p:txBody>
      </p:sp>
      <p:sp>
        <p:nvSpPr>
          <p:cNvPr id="3" name="Місце для тексту 2">
            <a:extLst>
              <a:ext uri="{FF2B5EF4-FFF2-40B4-BE49-F238E27FC236}">
                <a16:creationId xmlns:a16="http://schemas.microsoft.com/office/drawing/2014/main" id="{AA88211A-2C28-4F8E-A62C-D9C18EE43517}"/>
              </a:ext>
            </a:extLst>
          </p:cNvPr>
          <p:cNvSpPr>
            <a:spLocks noGrp="1"/>
          </p:cNvSpPr>
          <p:nvPr>
            <p:ph type="body" sz="quarter" idx="10"/>
          </p:nvPr>
        </p:nvSpPr>
        <p:spPr/>
        <p:txBody>
          <a:bodyPr/>
          <a:lstStyle/>
          <a:p>
            <a:pPr marL="457200" indent="-457200">
              <a:buFont typeface="+mj-lt"/>
              <a:buAutoNum type="arabicPeriod"/>
            </a:pPr>
            <a:r>
              <a:rPr lang="en-US" dirty="0">
                <a:hlinkClick r:id="rId2"/>
              </a:rPr>
              <a:t>https://reactjs.org/docs</a:t>
            </a:r>
            <a:endParaRPr lang="en-US" dirty="0"/>
          </a:p>
          <a:p>
            <a:pPr marL="457200" indent="-457200">
              <a:buFont typeface="+mj-lt"/>
              <a:buAutoNum type="arabicPeriod"/>
            </a:pPr>
            <a:r>
              <a:rPr lang="en-US" dirty="0">
                <a:hlinkClick r:id="rId3"/>
              </a:rPr>
              <a:t>https://metanit.com/web/react</a:t>
            </a:r>
            <a:endParaRPr lang="en-US" dirty="0"/>
          </a:p>
          <a:p>
            <a:pPr marL="457200" indent="-457200">
              <a:buFont typeface="+mj-lt"/>
              <a:buAutoNum type="arabicPeriod"/>
            </a:pPr>
            <a:r>
              <a:rPr lang="en-US" dirty="0">
                <a:hlinkClick r:id="rId4"/>
              </a:rPr>
              <a:t>https://hackernoon.com/virtual-dom-in-reactjs-43a3fdb1d130</a:t>
            </a:r>
            <a:endParaRPr lang="uk-UA" dirty="0"/>
          </a:p>
        </p:txBody>
      </p:sp>
    </p:spTree>
    <p:extLst>
      <p:ext uri="{BB962C8B-B14F-4D97-AF65-F5344CB8AC3E}">
        <p14:creationId xmlns:p14="http://schemas.microsoft.com/office/powerpoint/2010/main" val="2023234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83ACAE-D50E-407B-AAAC-D9F9E63B550C}"/>
              </a:ext>
            </a:extLst>
          </p:cNvPr>
          <p:cNvSpPr>
            <a:spLocks noGrp="1"/>
          </p:cNvSpPr>
          <p:nvPr>
            <p:ph type="title"/>
          </p:nvPr>
        </p:nvSpPr>
        <p:spPr/>
        <p:txBody>
          <a:bodyPr/>
          <a:lstStyle/>
          <a:p>
            <a:r>
              <a:rPr lang="en-US" dirty="0"/>
              <a:t>What is React?</a:t>
            </a:r>
            <a:br>
              <a:rPr lang="en-US" dirty="0"/>
            </a:br>
            <a:endParaRPr lang="ru-RU" dirty="0"/>
          </a:p>
        </p:txBody>
      </p:sp>
      <p:sp>
        <p:nvSpPr>
          <p:cNvPr id="3" name="Текст 2">
            <a:extLst>
              <a:ext uri="{FF2B5EF4-FFF2-40B4-BE49-F238E27FC236}">
                <a16:creationId xmlns:a16="http://schemas.microsoft.com/office/drawing/2014/main" id="{362E225A-6ACE-49AB-9402-72A7C5ACD9A4}"/>
              </a:ext>
            </a:extLst>
          </p:cNvPr>
          <p:cNvSpPr>
            <a:spLocks noGrp="1"/>
          </p:cNvSpPr>
          <p:nvPr>
            <p:ph type="body" sz="quarter" idx="10"/>
          </p:nvPr>
        </p:nvSpPr>
        <p:spPr/>
        <p:txBody>
          <a:bodyPr/>
          <a:lstStyle/>
          <a:p>
            <a:pPr marL="342900" indent="-342900">
              <a:buFont typeface="Arial" panose="020B0604020202020204" pitchFamily="34" charset="0"/>
              <a:buChar char="•"/>
            </a:pPr>
            <a:r>
              <a:rPr lang="en-US" b="1" dirty="0"/>
              <a:t>React</a:t>
            </a:r>
            <a:r>
              <a:rPr lang="en-US" dirty="0"/>
              <a:t> is a JavaScript library - one of the most popular ones.</a:t>
            </a:r>
          </a:p>
          <a:p>
            <a:pPr marL="342900" indent="-342900">
              <a:buFont typeface="Arial" panose="020B0604020202020204" pitchFamily="34" charset="0"/>
              <a:buChar char="•"/>
            </a:pPr>
            <a:r>
              <a:rPr lang="en-US" b="1" dirty="0"/>
              <a:t>React</a:t>
            </a:r>
            <a:r>
              <a:rPr lang="en-US" dirty="0"/>
              <a:t> is not a framework (unlike Angular, which is more opinionated).</a:t>
            </a:r>
          </a:p>
          <a:p>
            <a:pPr marL="342900" indent="-342900">
              <a:buFont typeface="Arial" panose="020B0604020202020204" pitchFamily="34" charset="0"/>
              <a:buChar char="•"/>
            </a:pPr>
            <a:r>
              <a:rPr lang="en-US" b="1" dirty="0"/>
              <a:t>React</a:t>
            </a:r>
            <a:r>
              <a:rPr lang="en-US" dirty="0"/>
              <a:t> is an open-source project created by Facebook.</a:t>
            </a:r>
          </a:p>
          <a:p>
            <a:pPr marL="342900" indent="-342900">
              <a:buFont typeface="Arial" panose="020B0604020202020204" pitchFamily="34" charset="0"/>
              <a:buChar char="•"/>
            </a:pPr>
            <a:r>
              <a:rPr lang="en-US" b="1" dirty="0"/>
              <a:t>React</a:t>
            </a:r>
            <a:r>
              <a:rPr lang="en-US" dirty="0"/>
              <a:t> is used to build user interfaces (UI) on the front end.</a:t>
            </a:r>
          </a:p>
          <a:p>
            <a:pPr marL="342900" indent="-342900">
              <a:buFont typeface="Arial" panose="020B0604020202020204" pitchFamily="34" charset="0"/>
              <a:buChar char="•"/>
            </a:pPr>
            <a:r>
              <a:rPr lang="en-US" b="1" dirty="0"/>
              <a:t>React</a:t>
            </a:r>
            <a:r>
              <a:rPr lang="en-US" dirty="0"/>
              <a:t> is the </a:t>
            </a:r>
            <a:r>
              <a:rPr lang="en-US" b="1" dirty="0"/>
              <a:t>view</a:t>
            </a:r>
            <a:r>
              <a:rPr lang="en-US" dirty="0"/>
              <a:t> layer of an MVC application (Model View Controller)</a:t>
            </a:r>
          </a:p>
          <a:p>
            <a:endParaRPr lang="ru-RU" dirty="0"/>
          </a:p>
        </p:txBody>
      </p:sp>
      <p:pic>
        <p:nvPicPr>
          <p:cNvPr id="5" name="Графіка 4">
            <a:extLst>
              <a:ext uri="{FF2B5EF4-FFF2-40B4-BE49-F238E27FC236}">
                <a16:creationId xmlns:a16="http://schemas.microsoft.com/office/drawing/2014/main" id="{0235AF47-75CC-40AA-AACF-CE81D1B29BA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3142" y="2079609"/>
            <a:ext cx="3003986" cy="2698781"/>
          </a:xfrm>
          <a:prstGeom prst="rect">
            <a:avLst/>
          </a:prstGeom>
        </p:spPr>
      </p:pic>
    </p:spTree>
    <p:extLst>
      <p:ext uri="{BB962C8B-B14F-4D97-AF65-F5344CB8AC3E}">
        <p14:creationId xmlns:p14="http://schemas.microsoft.com/office/powerpoint/2010/main" val="2124799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10617E-A134-4547-A378-E72266BB5E11}"/>
              </a:ext>
            </a:extLst>
          </p:cNvPr>
          <p:cNvSpPr>
            <a:spLocks noGrp="1"/>
          </p:cNvSpPr>
          <p:nvPr>
            <p:ph type="title"/>
          </p:nvPr>
        </p:nvSpPr>
        <p:spPr/>
        <p:txBody>
          <a:bodyPr/>
          <a:lstStyle/>
          <a:p>
            <a:pPr algn="ctr"/>
            <a:br>
              <a:rPr lang="en-US" dirty="0"/>
            </a:br>
            <a:br>
              <a:rPr lang="en-US" dirty="0"/>
            </a:br>
            <a:r>
              <a:rPr lang="en-US" dirty="0"/>
              <a:t>THANK YOU</a:t>
            </a:r>
            <a:endParaRPr lang="uk-UA" dirty="0"/>
          </a:p>
        </p:txBody>
      </p:sp>
      <p:sp>
        <p:nvSpPr>
          <p:cNvPr id="3" name="Місце для тексту 2">
            <a:extLst>
              <a:ext uri="{FF2B5EF4-FFF2-40B4-BE49-F238E27FC236}">
                <a16:creationId xmlns:a16="http://schemas.microsoft.com/office/drawing/2014/main" id="{36797E2B-2B6C-4014-8AA4-494101C6F4F9}"/>
              </a:ext>
            </a:extLst>
          </p:cNvPr>
          <p:cNvSpPr>
            <a:spLocks noGrp="1"/>
          </p:cNvSpPr>
          <p:nvPr>
            <p:ph type="body" sz="quarter" idx="10"/>
          </p:nvPr>
        </p:nvSpPr>
        <p:spPr/>
        <p:txBody>
          <a:bodyPr/>
          <a:lstStyle/>
          <a:p>
            <a:r>
              <a:rPr lang="en-US" dirty="0"/>
              <a:t> </a:t>
            </a:r>
            <a:endParaRPr lang="uk-UA" dirty="0"/>
          </a:p>
        </p:txBody>
      </p:sp>
    </p:spTree>
    <p:extLst>
      <p:ext uri="{BB962C8B-B14F-4D97-AF65-F5344CB8AC3E}">
        <p14:creationId xmlns:p14="http://schemas.microsoft.com/office/powerpoint/2010/main" val="3806810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8A3BA1-CAB0-471B-B8BF-534B51E1081D}"/>
              </a:ext>
            </a:extLst>
          </p:cNvPr>
          <p:cNvSpPr>
            <a:spLocks noGrp="1"/>
          </p:cNvSpPr>
          <p:nvPr>
            <p:ph type="title"/>
          </p:nvPr>
        </p:nvSpPr>
        <p:spPr>
          <a:xfrm>
            <a:off x="685800" y="685801"/>
            <a:ext cx="10820400" cy="764308"/>
          </a:xfrm>
        </p:spPr>
        <p:txBody>
          <a:bodyPr/>
          <a:lstStyle/>
          <a:p>
            <a:pPr fontAlgn="base"/>
            <a:r>
              <a:rPr lang="en-US" b="1" dirty="0"/>
              <a:t>Virtual DOM in ReactJS</a:t>
            </a:r>
          </a:p>
        </p:txBody>
      </p:sp>
      <p:sp>
        <p:nvSpPr>
          <p:cNvPr id="3" name="Місце для тексту 2">
            <a:extLst>
              <a:ext uri="{FF2B5EF4-FFF2-40B4-BE49-F238E27FC236}">
                <a16:creationId xmlns:a16="http://schemas.microsoft.com/office/drawing/2014/main" id="{8464D43D-6728-4D1B-9628-759FFFEED735}"/>
              </a:ext>
            </a:extLst>
          </p:cNvPr>
          <p:cNvSpPr>
            <a:spLocks noGrp="1"/>
          </p:cNvSpPr>
          <p:nvPr>
            <p:ph type="body" sz="quarter" idx="10"/>
          </p:nvPr>
        </p:nvSpPr>
        <p:spPr>
          <a:xfrm>
            <a:off x="685800" y="1634836"/>
            <a:ext cx="10820400" cy="3851564"/>
          </a:xfrm>
        </p:spPr>
        <p:txBody>
          <a:bodyPr/>
          <a:lstStyle/>
          <a:p>
            <a:r>
              <a:rPr lang="en-US" dirty="0"/>
              <a:t>ReactJS does not update the Real DOM directly but it updates the Virtual DOM.</a:t>
            </a:r>
          </a:p>
          <a:p>
            <a:r>
              <a:rPr lang="en-US" dirty="0"/>
              <a:t>When we do,</a:t>
            </a:r>
          </a:p>
          <a:p>
            <a:r>
              <a:rPr lang="en-US" u="sng" dirty="0" err="1">
                <a:solidFill>
                  <a:srgbClr val="0070C0"/>
                </a:solidFill>
              </a:rPr>
              <a:t>document.getElementById</a:t>
            </a:r>
            <a:r>
              <a:rPr lang="en-US" u="sng" dirty="0">
                <a:solidFill>
                  <a:srgbClr val="0070C0"/>
                </a:solidFill>
              </a:rPr>
              <a:t>('</a:t>
            </a:r>
            <a:r>
              <a:rPr lang="en-US" u="sng" dirty="0" err="1">
                <a:solidFill>
                  <a:srgbClr val="0070C0"/>
                </a:solidFill>
              </a:rPr>
              <a:t>elementId</a:t>
            </a:r>
            <a:r>
              <a:rPr lang="en-US" u="sng" dirty="0">
                <a:solidFill>
                  <a:srgbClr val="0070C0"/>
                </a:solidFill>
              </a:rPr>
              <a:t>').</a:t>
            </a:r>
            <a:r>
              <a:rPr lang="en-US" u="sng" dirty="0" err="1">
                <a:solidFill>
                  <a:srgbClr val="0070C0"/>
                </a:solidFill>
              </a:rPr>
              <a:t>innerHTML</a:t>
            </a:r>
            <a:r>
              <a:rPr lang="en-US" u="sng" dirty="0">
                <a:solidFill>
                  <a:srgbClr val="0070C0"/>
                </a:solidFill>
              </a:rPr>
              <a:t> = "New Value“</a:t>
            </a:r>
          </a:p>
          <a:p>
            <a:pPr fontAlgn="base"/>
            <a:r>
              <a:rPr lang="en-US" dirty="0"/>
              <a:t>Following thing happens:</a:t>
            </a:r>
          </a:p>
          <a:p>
            <a:pPr marL="457200" indent="-457200" fontAlgn="base">
              <a:buFont typeface="+mj-lt"/>
              <a:buAutoNum type="arabicPeriod"/>
            </a:pPr>
            <a:r>
              <a:rPr lang="en-US" dirty="0"/>
              <a:t>Browser have to parses the HTML</a:t>
            </a:r>
          </a:p>
          <a:p>
            <a:pPr marL="457200" indent="-457200" fontAlgn="base">
              <a:buFont typeface="+mj-lt"/>
              <a:buAutoNum type="arabicPeriod"/>
            </a:pPr>
            <a:r>
              <a:rPr lang="en-US" dirty="0"/>
              <a:t>It removes the child element of </a:t>
            </a:r>
            <a:r>
              <a:rPr lang="en-US" dirty="0" err="1"/>
              <a:t>elementId</a:t>
            </a:r>
            <a:endParaRPr lang="en-US" dirty="0"/>
          </a:p>
          <a:p>
            <a:pPr marL="457200" indent="-457200" fontAlgn="base">
              <a:buFont typeface="+mj-lt"/>
              <a:buAutoNum type="arabicPeriod"/>
            </a:pPr>
            <a:r>
              <a:rPr lang="en-US" dirty="0"/>
              <a:t>Updates the DOM with the “New Value”</a:t>
            </a:r>
          </a:p>
          <a:p>
            <a:pPr marL="457200" indent="-457200" fontAlgn="base">
              <a:buFont typeface="+mj-lt"/>
              <a:buAutoNum type="arabicPeriod"/>
            </a:pPr>
            <a:r>
              <a:rPr lang="en-US" dirty="0"/>
              <a:t>Re-calculate the CSS for the parent and child</a:t>
            </a:r>
          </a:p>
          <a:p>
            <a:pPr marL="457200" indent="-457200" fontAlgn="base">
              <a:buFont typeface="+mj-lt"/>
              <a:buAutoNum type="arabicPeriod"/>
            </a:pPr>
            <a:r>
              <a:rPr lang="en-US" dirty="0"/>
              <a:t>Update the layout i.e. each elements exact co-ordinates on the screen</a:t>
            </a:r>
          </a:p>
          <a:p>
            <a:pPr marL="457200" indent="-457200" fontAlgn="base">
              <a:buFont typeface="+mj-lt"/>
              <a:buAutoNum type="arabicPeriod"/>
            </a:pPr>
            <a:r>
              <a:rPr lang="en-US" dirty="0"/>
              <a:t>Traverse the render tree and paint it on the browser display</a:t>
            </a:r>
          </a:p>
          <a:p>
            <a:endParaRPr lang="uk-UA" dirty="0"/>
          </a:p>
        </p:txBody>
      </p:sp>
    </p:spTree>
    <p:extLst>
      <p:ext uri="{BB962C8B-B14F-4D97-AF65-F5344CB8AC3E}">
        <p14:creationId xmlns:p14="http://schemas.microsoft.com/office/powerpoint/2010/main" val="1405057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953E6C-51E5-4290-938F-32A6DE907772}"/>
              </a:ext>
            </a:extLst>
          </p:cNvPr>
          <p:cNvSpPr>
            <a:spLocks noGrp="1"/>
          </p:cNvSpPr>
          <p:nvPr>
            <p:ph type="title"/>
          </p:nvPr>
        </p:nvSpPr>
        <p:spPr>
          <a:xfrm>
            <a:off x="685800" y="685801"/>
            <a:ext cx="10820400" cy="45719"/>
          </a:xfrm>
        </p:spPr>
        <p:txBody>
          <a:bodyPr/>
          <a:lstStyle/>
          <a:p>
            <a:r>
              <a:rPr lang="en-US" dirty="0"/>
              <a:t> </a:t>
            </a:r>
            <a:endParaRPr lang="uk-UA" dirty="0"/>
          </a:p>
        </p:txBody>
      </p:sp>
      <p:sp>
        <p:nvSpPr>
          <p:cNvPr id="3" name="Місце для тексту 2">
            <a:extLst>
              <a:ext uri="{FF2B5EF4-FFF2-40B4-BE49-F238E27FC236}">
                <a16:creationId xmlns:a16="http://schemas.microsoft.com/office/drawing/2014/main" id="{5885A994-0882-46AF-8192-51A625194271}"/>
              </a:ext>
            </a:extLst>
          </p:cNvPr>
          <p:cNvSpPr>
            <a:spLocks noGrp="1"/>
          </p:cNvSpPr>
          <p:nvPr>
            <p:ph type="body" sz="quarter" idx="10"/>
          </p:nvPr>
        </p:nvSpPr>
        <p:spPr>
          <a:xfrm>
            <a:off x="685800" y="295565"/>
            <a:ext cx="10820400" cy="4987636"/>
          </a:xfrm>
        </p:spPr>
        <p:txBody>
          <a:bodyPr/>
          <a:lstStyle/>
          <a:p>
            <a:r>
              <a:rPr lang="en-US" dirty="0"/>
              <a:t>How Does Virtual DOM Work?</a:t>
            </a:r>
          </a:p>
          <a:p>
            <a:pPr marL="457200" indent="-457200">
              <a:buFont typeface="+mj-lt"/>
              <a:buAutoNum type="arabicPeriod"/>
            </a:pPr>
            <a:endParaRPr lang="en-US" dirty="0"/>
          </a:p>
          <a:p>
            <a:pPr marL="457200" indent="-457200">
              <a:buFont typeface="+mj-lt"/>
              <a:buAutoNum type="arabicPeriod"/>
            </a:pPr>
            <a:r>
              <a:rPr lang="en-US" dirty="0"/>
              <a:t>Whenever anything may have changed, the entire UI will be re-rendered in a Virtual DOM representation.</a:t>
            </a:r>
          </a:p>
          <a:p>
            <a:pPr marL="457200" indent="-457200">
              <a:buFont typeface="+mj-lt"/>
              <a:buAutoNum type="arabicPeriod"/>
            </a:pPr>
            <a:r>
              <a:rPr lang="en-US" dirty="0"/>
              <a:t>The difference between the previous Virtual DOM representation and the new one will be calculated.</a:t>
            </a:r>
          </a:p>
          <a:p>
            <a:pPr marL="457200" indent="-457200">
              <a:buFont typeface="+mj-lt"/>
              <a:buAutoNum type="arabicPeriod"/>
            </a:pPr>
            <a:r>
              <a:rPr lang="en-US" dirty="0"/>
              <a:t>The real DOM will be updated with what has actually changed. This is very much like applying a patch.</a:t>
            </a:r>
          </a:p>
          <a:p>
            <a:endParaRPr lang="uk-UA" dirty="0"/>
          </a:p>
        </p:txBody>
      </p:sp>
      <p:pic>
        <p:nvPicPr>
          <p:cNvPr id="5" name="Рисунок 4">
            <a:extLst>
              <a:ext uri="{FF2B5EF4-FFF2-40B4-BE49-F238E27FC236}">
                <a16:creationId xmlns:a16="http://schemas.microsoft.com/office/drawing/2014/main" id="{0E5BF572-5E94-4B09-8612-80F870F87B4C}"/>
              </a:ext>
            </a:extLst>
          </p:cNvPr>
          <p:cNvPicPr>
            <a:picLocks noChangeAspect="1"/>
          </p:cNvPicPr>
          <p:nvPr/>
        </p:nvPicPr>
        <p:blipFill rotWithShape="1">
          <a:blip r:embed="rId2">
            <a:extLst>
              <a:ext uri="{28A0092B-C50C-407E-A947-70E740481C1C}">
                <a14:useLocalDpi xmlns:a14="http://schemas.microsoft.com/office/drawing/2010/main" val="0"/>
              </a:ext>
            </a:extLst>
          </a:blip>
          <a:srcRect l="8969" t="31812" r="12958" b="8149"/>
          <a:stretch/>
        </p:blipFill>
        <p:spPr>
          <a:xfrm>
            <a:off x="2757054" y="3493190"/>
            <a:ext cx="6677891" cy="2882209"/>
          </a:xfrm>
          <a:prstGeom prst="rect">
            <a:avLst/>
          </a:prstGeom>
        </p:spPr>
      </p:pic>
    </p:spTree>
    <p:extLst>
      <p:ext uri="{BB962C8B-B14F-4D97-AF65-F5344CB8AC3E}">
        <p14:creationId xmlns:p14="http://schemas.microsoft.com/office/powerpoint/2010/main" val="3013568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8CC9CA-B613-4FA0-AA34-A665B7746BEB}"/>
              </a:ext>
            </a:extLst>
          </p:cNvPr>
          <p:cNvSpPr>
            <a:spLocks noGrp="1"/>
          </p:cNvSpPr>
          <p:nvPr>
            <p:ph type="title"/>
          </p:nvPr>
        </p:nvSpPr>
        <p:spPr/>
        <p:txBody>
          <a:bodyPr/>
          <a:lstStyle/>
          <a:p>
            <a:r>
              <a:rPr lang="en-US" dirty="0"/>
              <a:t>First react app</a:t>
            </a:r>
            <a:endParaRPr lang="uk-UA" dirty="0"/>
          </a:p>
        </p:txBody>
      </p:sp>
      <p:sp>
        <p:nvSpPr>
          <p:cNvPr id="4" name="Rectangle 2">
            <a:extLst>
              <a:ext uri="{FF2B5EF4-FFF2-40B4-BE49-F238E27FC236}">
                <a16:creationId xmlns:a16="http://schemas.microsoft.com/office/drawing/2014/main" id="{580FBCEA-F1A2-4329-B29F-6126B6951059}"/>
              </a:ext>
            </a:extLst>
          </p:cNvPr>
          <p:cNvSpPr>
            <a:spLocks noGrp="1" noChangeArrowheads="1"/>
          </p:cNvSpPr>
          <p:nvPr>
            <p:ph type="body" sz="quarter" idx="10"/>
          </p:nvPr>
        </p:nvSpPr>
        <p:spPr bwMode="auto">
          <a:xfrm>
            <a:off x="685800" y="1582341"/>
            <a:ext cx="11557651"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&lt;</a:t>
            </a:r>
            <a:r>
              <a:rPr kumimoji="0" lang="uk-UA" altLang="uk-UA" sz="1600" b="0" i="0" u="none" strike="noStrike" cap="none" normalizeH="0" baseline="0" dirty="0" err="1">
                <a:ln>
                  <a:noFill/>
                </a:ln>
                <a:solidFill>
                  <a:srgbClr val="000000"/>
                </a:solidFill>
                <a:effectLst/>
                <a:latin typeface="Consolas" panose="020B0609020204030204" pitchFamily="49" charset="0"/>
              </a:rPr>
              <a:t>body</a:t>
            </a:r>
            <a:r>
              <a:rPr kumimoji="0" lang="uk-UA" altLang="uk-UA" sz="1600" b="0" i="0" u="none" strike="noStrike" cap="none" normalizeH="0" baseline="0" dirty="0">
                <a:ln>
                  <a:noFill/>
                </a:ln>
                <a:solidFill>
                  <a:srgbClr val="000000"/>
                </a:solidFill>
                <a:effectLst/>
                <a:latin typeface="Consolas" panose="020B0609020204030204" pitchFamily="49" charset="0"/>
              </a:rPr>
              <a:t>&gt;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&lt;div </a:t>
            </a:r>
            <a:r>
              <a:rPr kumimoji="0" lang="uk-UA" altLang="uk-UA" sz="1600" b="0" i="0" u="none" strike="noStrike" cap="none" normalizeH="0" baseline="0" dirty="0" err="1">
                <a:ln>
                  <a:noFill/>
                </a:ln>
                <a:solidFill>
                  <a:srgbClr val="808080"/>
                </a:solidFill>
                <a:effectLst/>
                <a:latin typeface="Consolas" panose="020B0609020204030204" pitchFamily="49" charset="0"/>
              </a:rPr>
              <a:t>id</a:t>
            </a:r>
            <a:r>
              <a:rPr kumimoji="0" lang="uk-UA" altLang="uk-UA" sz="1600" b="0" i="0" u="none" strike="noStrike" cap="none" normalizeH="0" baseline="0" dirty="0">
                <a:ln>
                  <a:noFill/>
                </a:ln>
                <a:solidFill>
                  <a:srgbClr val="000000"/>
                </a:solidFill>
                <a:effectLst/>
                <a:latin typeface="Consolas" panose="020B0609020204030204" pitchFamily="49" charset="0"/>
              </a:rPr>
              <a:t>="</a:t>
            </a:r>
            <a:r>
              <a:rPr kumimoji="0" lang="uk-UA" altLang="uk-UA" sz="1600" b="0" i="0" u="none" strike="noStrike" cap="none" normalizeH="0" baseline="0" dirty="0" err="1">
                <a:ln>
                  <a:noFill/>
                </a:ln>
                <a:solidFill>
                  <a:srgbClr val="000000"/>
                </a:solidFill>
                <a:effectLst/>
                <a:latin typeface="Consolas" panose="020B0609020204030204" pitchFamily="49" charset="0"/>
              </a:rPr>
              <a:t>app</a:t>
            </a:r>
            <a:r>
              <a:rPr kumimoji="0" lang="uk-UA" altLang="uk-UA" sz="1600" b="0" i="0" u="none" strike="noStrike" cap="none" normalizeH="0" baseline="0" dirty="0">
                <a:ln>
                  <a:noFill/>
                </a:ln>
                <a:solidFill>
                  <a:srgbClr val="000000"/>
                </a:solidFill>
                <a:effectLst/>
                <a:latin typeface="Consolas" panose="020B0609020204030204" pitchFamily="49" charset="0"/>
              </a:rPr>
              <a:t>"&gt; &lt;/div&gt;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&lt;</a:t>
            </a:r>
            <a:r>
              <a:rPr kumimoji="0" lang="uk-UA" altLang="uk-UA" sz="1600" b="0" i="0" u="none" strike="noStrike" cap="none" normalizeH="0" baseline="0" dirty="0" err="1">
                <a:ln>
                  <a:noFill/>
                </a:ln>
                <a:solidFill>
                  <a:srgbClr val="000000"/>
                </a:solidFill>
                <a:effectLst/>
                <a:latin typeface="Consolas" panose="020B0609020204030204" pitchFamily="49" charset="0"/>
              </a:rPr>
              <a:t>script</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crossorigin</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808080"/>
                </a:solidFill>
                <a:effectLst/>
                <a:latin typeface="Consolas" panose="020B0609020204030204" pitchFamily="49" charset="0"/>
              </a:rPr>
              <a:t>src</a:t>
            </a:r>
            <a:r>
              <a:rPr kumimoji="0" lang="uk-UA" altLang="uk-UA" sz="1600" b="0" i="0" u="none" strike="noStrike" cap="none" normalizeH="0" baseline="0" dirty="0">
                <a:ln>
                  <a:noFill/>
                </a:ln>
                <a:solidFill>
                  <a:srgbClr val="000000"/>
                </a:solidFill>
                <a:effectLst/>
                <a:latin typeface="Consolas" panose="020B0609020204030204" pitchFamily="49" charset="0"/>
              </a:rPr>
              <a:t>="</a:t>
            </a:r>
            <a:r>
              <a:rPr kumimoji="0" lang="uk-UA" altLang="uk-UA" sz="1600" b="0" i="0" u="sng" strike="noStrike" cap="none" normalizeH="0" baseline="0" dirty="0">
                <a:ln>
                  <a:noFill/>
                </a:ln>
                <a:solidFill>
                  <a:srgbClr val="000000"/>
                </a:solidFill>
                <a:effectLst/>
                <a:latin typeface="Consolas" panose="020B0609020204030204" pitchFamily="49" charset="0"/>
                <a:hlinkClick r:id="rId2"/>
              </a:rPr>
              <a:t>https://unpkg.com/react@16/umd/react.production.min.js</a:t>
            </a:r>
            <a:r>
              <a:rPr kumimoji="0" lang="uk-UA" altLang="uk-UA" sz="1600" b="0" i="0" u="none" strike="noStrike" cap="none" normalizeH="0" baseline="0" dirty="0">
                <a:ln>
                  <a:noFill/>
                </a:ln>
                <a:solidFill>
                  <a:srgbClr val="000000"/>
                </a:solidFill>
                <a:effectLst/>
                <a:latin typeface="Consolas" panose="020B0609020204030204" pitchFamily="49" charset="0"/>
              </a:rPr>
              <a:t>"&gt;&lt;/script&gt;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&lt;</a:t>
            </a:r>
            <a:r>
              <a:rPr kumimoji="0" lang="uk-UA" altLang="uk-UA" sz="1600" b="0" i="0" u="none" strike="noStrike" cap="none" normalizeH="0" baseline="0" dirty="0" err="1">
                <a:ln>
                  <a:noFill/>
                </a:ln>
                <a:solidFill>
                  <a:srgbClr val="000000"/>
                </a:solidFill>
                <a:effectLst/>
                <a:latin typeface="Consolas" panose="020B0609020204030204" pitchFamily="49" charset="0"/>
              </a:rPr>
              <a:t>script</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crossorigin</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808080"/>
                </a:solidFill>
                <a:effectLst/>
                <a:latin typeface="Consolas" panose="020B0609020204030204" pitchFamily="49" charset="0"/>
              </a:rPr>
              <a:t>src</a:t>
            </a:r>
            <a:r>
              <a:rPr kumimoji="0" lang="uk-UA" altLang="uk-UA" sz="1600" b="0" i="0" u="none" strike="noStrike" cap="none" normalizeH="0" baseline="0" dirty="0">
                <a:ln>
                  <a:noFill/>
                </a:ln>
                <a:solidFill>
                  <a:srgbClr val="000000"/>
                </a:solidFill>
                <a:effectLst/>
                <a:latin typeface="Consolas" panose="020B0609020204030204" pitchFamily="49" charset="0"/>
              </a:rPr>
              <a:t>="</a:t>
            </a:r>
            <a:r>
              <a:rPr kumimoji="0" lang="uk-UA" altLang="uk-UA" sz="1600" b="0" i="0" u="sng" strike="noStrike" cap="none" normalizeH="0" baseline="0" dirty="0">
                <a:ln>
                  <a:noFill/>
                </a:ln>
                <a:solidFill>
                  <a:srgbClr val="000000"/>
                </a:solidFill>
                <a:effectLst/>
                <a:latin typeface="Consolas" panose="020B0609020204030204" pitchFamily="49" charset="0"/>
                <a:hlinkClick r:id="rId3"/>
              </a:rPr>
              <a:t>https://unpkg.com/react-dom@16/umd/react-dom.production.min.js</a:t>
            </a:r>
            <a:r>
              <a:rPr kumimoji="0" lang="uk-UA" altLang="uk-UA" sz="1600" b="0" i="0" u="none" strike="noStrike" cap="none" normalizeH="0" baseline="0" dirty="0">
                <a:ln>
                  <a:noFill/>
                </a:ln>
                <a:solidFill>
                  <a:srgbClr val="000000"/>
                </a:solidFill>
                <a:effectLst/>
                <a:latin typeface="Consolas" panose="020B0609020204030204" pitchFamily="49" charset="0"/>
              </a:rPr>
              <a:t>"&gt;&lt;/script&gt;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&lt;</a:t>
            </a:r>
            <a:r>
              <a:rPr kumimoji="0" lang="uk-UA" altLang="uk-UA" sz="1600" b="0" i="0" u="none" strike="noStrike" cap="none" normalizeH="0" baseline="0" dirty="0" err="1">
                <a:ln>
                  <a:noFill/>
                </a:ln>
                <a:solidFill>
                  <a:srgbClr val="000000"/>
                </a:solidFill>
                <a:effectLst/>
                <a:latin typeface="Consolas" panose="020B0609020204030204" pitchFamily="49" charset="0"/>
              </a:rPr>
              <a:t>script</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808080"/>
                </a:solidFill>
                <a:effectLst/>
                <a:latin typeface="Consolas" panose="020B0609020204030204" pitchFamily="49" charset="0"/>
              </a:rPr>
              <a:t>src</a:t>
            </a:r>
            <a:r>
              <a:rPr kumimoji="0" lang="uk-UA" altLang="uk-UA" sz="1600" b="0" i="0" u="none" strike="noStrike" cap="none" normalizeH="0" baseline="0" dirty="0">
                <a:ln>
                  <a:noFill/>
                </a:ln>
                <a:solidFill>
                  <a:srgbClr val="000000"/>
                </a:solidFill>
                <a:effectLst/>
                <a:latin typeface="Consolas" panose="020B0609020204030204" pitchFamily="49" charset="0"/>
              </a:rPr>
              <a:t>="</a:t>
            </a:r>
            <a:r>
              <a:rPr kumimoji="0" lang="uk-UA" altLang="uk-UA" sz="1600" b="0" i="0" u="sng" strike="noStrike" cap="none" normalizeH="0" baseline="0" dirty="0">
                <a:ln>
                  <a:noFill/>
                </a:ln>
                <a:solidFill>
                  <a:srgbClr val="000000"/>
                </a:solidFill>
                <a:effectLst/>
                <a:latin typeface="Consolas" panose="020B0609020204030204" pitchFamily="49" charset="0"/>
                <a:hlinkClick r:id="rId4"/>
              </a:rPr>
              <a:t>https://cdnjs.cloudflare.com/ajax/libs/babel-standalone/6.25.0/babel.min.js</a:t>
            </a:r>
            <a:r>
              <a:rPr kumimoji="0" lang="uk-UA" altLang="uk-UA" sz="1600" b="0" i="0" u="none" strike="noStrike" cap="none" normalizeH="0" baseline="0" dirty="0">
                <a:ln>
                  <a:noFill/>
                </a:ln>
                <a:solidFill>
                  <a:srgbClr val="000000"/>
                </a:solidFill>
                <a:effectLst/>
                <a:latin typeface="Consolas" panose="020B0609020204030204" pitchFamily="49" charset="0"/>
              </a:rPr>
              <a:t>"&gt;&lt;/script&gt;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&lt;</a:t>
            </a:r>
            <a:r>
              <a:rPr kumimoji="0" lang="uk-UA" altLang="uk-UA" sz="1600" b="0" i="0" u="none" strike="noStrike" cap="none" normalizeH="0" baseline="0" dirty="0" err="1">
                <a:ln>
                  <a:noFill/>
                </a:ln>
                <a:solidFill>
                  <a:srgbClr val="000000"/>
                </a:solidFill>
                <a:effectLst/>
                <a:latin typeface="Consolas" panose="020B0609020204030204" pitchFamily="49" charset="0"/>
              </a:rPr>
              <a:t>script</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808080"/>
                </a:solidFill>
                <a:effectLst/>
                <a:latin typeface="Consolas" panose="020B0609020204030204" pitchFamily="49" charset="0"/>
              </a:rPr>
              <a:t>type</a:t>
            </a:r>
            <a:r>
              <a:rPr kumimoji="0" lang="uk-UA" altLang="uk-UA" sz="1600" b="0" i="0" u="none" strike="noStrike" cap="none" normalizeH="0" baseline="0" dirty="0">
                <a:ln>
                  <a:noFill/>
                </a:ln>
                <a:solidFill>
                  <a:srgbClr val="000000"/>
                </a:solidFill>
                <a:effectLst/>
                <a:latin typeface="Consolas" panose="020B0609020204030204" pitchFamily="49" charset="0"/>
              </a:rPr>
              <a:t>="</a:t>
            </a:r>
            <a:r>
              <a:rPr kumimoji="0" lang="uk-UA" altLang="uk-UA" sz="1600" b="0" i="0" u="none" strike="noStrike" cap="none" normalizeH="0" baseline="0" dirty="0" err="1">
                <a:ln>
                  <a:noFill/>
                </a:ln>
                <a:solidFill>
                  <a:srgbClr val="000000"/>
                </a:solidFill>
                <a:effectLst/>
                <a:latin typeface="Consolas" panose="020B0609020204030204" pitchFamily="49" charset="0"/>
              </a:rPr>
              <a:t>text</a:t>
            </a:r>
            <a:r>
              <a:rPr kumimoji="0" lang="uk-UA" altLang="uk-UA" sz="1600" b="0" i="0" u="none" strike="noStrike" cap="none" normalizeH="0" baseline="0" dirty="0">
                <a:ln>
                  <a:noFill/>
                </a:ln>
                <a:solidFill>
                  <a:srgbClr val="000000"/>
                </a:solidFill>
                <a:effectLst/>
                <a:latin typeface="Consolas" panose="020B0609020204030204" pitchFamily="49" charset="0"/>
              </a:rPr>
              <a:t>/</a:t>
            </a:r>
            <a:r>
              <a:rPr kumimoji="0" lang="uk-UA" altLang="uk-UA" sz="1600" b="0" i="0" u="none" strike="noStrike" cap="none" normalizeH="0" baseline="0" dirty="0" err="1">
                <a:ln>
                  <a:noFill/>
                </a:ln>
                <a:solidFill>
                  <a:srgbClr val="000000"/>
                </a:solidFill>
                <a:effectLst/>
                <a:latin typeface="Consolas" panose="020B0609020204030204" pitchFamily="49" charset="0"/>
              </a:rPr>
              <a:t>babel</a:t>
            </a:r>
            <a:r>
              <a:rPr kumimoji="0" lang="uk-UA" altLang="uk-UA" sz="1600" b="0" i="0" u="none" strike="noStrike" cap="none" normalizeH="0" baseline="0" dirty="0">
                <a:ln>
                  <a:noFill/>
                </a:ln>
                <a:solidFill>
                  <a:srgbClr val="000000"/>
                </a:solidFill>
                <a:effectLst/>
                <a:latin typeface="Consolas" panose="020B0609020204030204" pitchFamily="49" charset="0"/>
              </a:rPr>
              <a:t>"&gt;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 </a:t>
            </a:r>
            <a:r>
              <a:rPr kumimoji="0" lang="en-US" altLang="uk-UA" sz="1600" b="0" i="0" u="none" strike="noStrike" cap="none" normalizeH="0" baseline="0" dirty="0">
                <a:ln>
                  <a:noFill/>
                </a:ln>
                <a:solidFill>
                  <a:srgbClr val="00B050"/>
                </a:solidFill>
                <a:effectLst/>
                <a:latin typeface="Consolas" panose="020B0609020204030204" pitchFamily="49" charset="0"/>
              </a:rPr>
              <a:t>element rendering</a:t>
            </a:r>
            <a:endParaRPr kumimoji="0" lang="uk-UA" altLang="uk-UA" sz="1600" b="0" i="0" u="none" strike="noStrike" cap="none" normalizeH="0" baseline="0" dirty="0">
              <a:ln>
                <a:noFill/>
              </a:ln>
              <a:solidFill>
                <a:srgbClr val="00B05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ReactDOM.render</a:t>
            </a:r>
            <a:r>
              <a:rPr kumimoji="0" lang="uk-UA" altLang="uk-UA" sz="1600" b="0" i="0" u="none" strike="noStrike" cap="none" normalizeH="0" baseline="0" dirty="0">
                <a:ln>
                  <a:noFill/>
                </a:ln>
                <a:solidFill>
                  <a:srgbClr val="000000"/>
                </a:solidFill>
                <a:effectLst/>
                <a:latin typeface="Consolas" panose="020B0609020204030204" pitchFamily="49" charset="0"/>
              </a:rPr>
              <a: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&lt;h1&gt;</a:t>
            </a:r>
            <a:r>
              <a:rPr kumimoji="0" lang="uk-UA" altLang="uk-UA" sz="1600" b="0" i="0" u="none" strike="noStrike" cap="none" normalizeH="0" baseline="0" dirty="0" err="1">
                <a:ln>
                  <a:noFill/>
                </a:ln>
                <a:solidFill>
                  <a:srgbClr val="000000"/>
                </a:solidFill>
                <a:effectLst/>
                <a:latin typeface="Consolas" panose="020B0609020204030204" pitchFamily="49" charset="0"/>
              </a:rPr>
              <a:t>Hello</a:t>
            </a: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React</a:t>
            </a:r>
            <a:r>
              <a:rPr kumimoji="0" lang="uk-UA" altLang="uk-UA" sz="1600" b="0" i="0" u="none" strike="noStrike" cap="none" normalizeH="0" baseline="0" dirty="0">
                <a:ln>
                  <a:noFill/>
                </a:ln>
                <a:solidFill>
                  <a:srgbClr val="000000"/>
                </a:solidFill>
                <a:effectLst/>
                <a:latin typeface="Consolas" panose="020B0609020204030204" pitchFamily="49" charset="0"/>
              </a:rPr>
              <a:t>&lt;/h1&gt;,  // </a:t>
            </a:r>
            <a:r>
              <a:rPr kumimoji="0" lang="en-US" altLang="uk-UA" sz="1600" b="0" i="0" u="none" strike="noStrike" cap="none" normalizeH="0" baseline="0" dirty="0">
                <a:ln>
                  <a:noFill/>
                </a:ln>
                <a:solidFill>
                  <a:srgbClr val="00B050"/>
                </a:solidFill>
                <a:effectLst/>
                <a:latin typeface="Consolas" panose="020B0609020204030204" pitchFamily="49" charset="0"/>
              </a:rPr>
              <a:t>element that we want to create</a:t>
            </a:r>
            <a:endParaRPr kumimoji="0" lang="uk-UA" altLang="uk-UA" sz="1600" b="0" i="0" u="none" strike="noStrike" cap="none" normalizeH="0" baseline="0" dirty="0">
              <a:ln>
                <a:noFill/>
              </a:ln>
              <a:solidFill>
                <a:srgbClr val="00B05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r>
              <a:rPr kumimoji="0" lang="uk-UA" altLang="uk-UA" sz="1600" b="0" i="0" u="none" strike="noStrike" cap="none" normalizeH="0" baseline="0" dirty="0" err="1">
                <a:ln>
                  <a:noFill/>
                </a:ln>
                <a:solidFill>
                  <a:srgbClr val="000000"/>
                </a:solidFill>
                <a:effectLst/>
                <a:latin typeface="Consolas" panose="020B0609020204030204" pitchFamily="49" charset="0"/>
              </a:rPr>
              <a:t>document.getElementById</a:t>
            </a:r>
            <a:r>
              <a:rPr kumimoji="0" lang="uk-UA" altLang="uk-UA" sz="1600" b="0" i="0" u="none" strike="noStrike" cap="none" normalizeH="0" baseline="0" dirty="0">
                <a:ln>
                  <a:noFill/>
                </a:ln>
                <a:solidFill>
                  <a:srgbClr val="000000"/>
                </a:solidFill>
                <a:effectLst/>
                <a:latin typeface="Consolas" panose="020B0609020204030204" pitchFamily="49" charset="0"/>
              </a:rPr>
              <a:t>("</a:t>
            </a:r>
            <a:r>
              <a:rPr kumimoji="0" lang="uk-UA" altLang="uk-UA" sz="1600" b="0" i="0" u="none" strike="noStrike" cap="none" normalizeH="0" baseline="0" dirty="0" err="1">
                <a:ln>
                  <a:noFill/>
                </a:ln>
                <a:solidFill>
                  <a:srgbClr val="000000"/>
                </a:solidFill>
                <a:effectLst/>
                <a:latin typeface="Consolas" panose="020B0609020204030204" pitchFamily="49" charset="0"/>
              </a:rPr>
              <a:t>app</a:t>
            </a:r>
            <a:r>
              <a:rPr kumimoji="0" lang="uk-UA" altLang="uk-UA" sz="1600" b="0" i="0" u="none" strike="noStrike" cap="none" normalizeH="0" baseline="0" dirty="0">
                <a:ln>
                  <a:noFill/>
                </a:ln>
                <a:solidFill>
                  <a:srgbClr val="000000"/>
                </a:solidFill>
                <a:effectLst/>
                <a:latin typeface="Consolas" panose="020B0609020204030204" pitchFamily="49" charset="0"/>
              </a:rPr>
              <a:t>")    // </a:t>
            </a:r>
            <a:r>
              <a:rPr kumimoji="0" lang="en-US" altLang="uk-UA" sz="1600" b="0" i="0" u="none" strike="noStrike" cap="none" normalizeH="0" baseline="0" dirty="0">
                <a:ln>
                  <a:noFill/>
                </a:ln>
                <a:solidFill>
                  <a:srgbClr val="00B050"/>
                </a:solidFill>
                <a:effectLst/>
                <a:latin typeface="Consolas" panose="020B0609020204030204" pitchFamily="49" charset="0"/>
              </a:rPr>
              <a:t>where to put it</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   &lt;/</a:t>
            </a:r>
            <a:r>
              <a:rPr kumimoji="0" lang="uk-UA" altLang="uk-UA" sz="1600" b="0" i="0" u="none" strike="noStrike" cap="none" normalizeH="0" baseline="0" dirty="0" err="1">
                <a:ln>
                  <a:noFill/>
                </a:ln>
                <a:solidFill>
                  <a:srgbClr val="000000"/>
                </a:solidFill>
                <a:effectLst/>
                <a:latin typeface="Consolas" panose="020B0609020204030204" pitchFamily="49" charset="0"/>
              </a:rPr>
              <a:t>script</a:t>
            </a:r>
            <a:r>
              <a:rPr kumimoji="0" lang="uk-UA" altLang="uk-UA" sz="1600" b="0" i="0" u="none" strike="noStrike" cap="none" normalizeH="0" baseline="0" dirty="0">
                <a:ln>
                  <a:noFill/>
                </a:ln>
                <a:solidFill>
                  <a:srgbClr val="000000"/>
                </a:solidFill>
                <a:effectLst/>
                <a:latin typeface="Consolas" panose="020B0609020204030204" pitchFamily="49" charset="0"/>
              </a:rPr>
              <a:t>&gt;</a:t>
            </a:r>
            <a:endParaRPr kumimoji="0" lang="uk-UA" altLang="uk-UA"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nsolas" panose="020B0609020204030204" pitchFamily="49" charset="0"/>
              </a:rPr>
              <a:t>&lt;/</a:t>
            </a:r>
            <a:r>
              <a:rPr kumimoji="0" lang="uk-UA" altLang="uk-UA" sz="1600" b="0" i="0" u="none" strike="noStrike" cap="none" normalizeH="0" baseline="0" dirty="0" err="1">
                <a:ln>
                  <a:noFill/>
                </a:ln>
                <a:solidFill>
                  <a:srgbClr val="000000"/>
                </a:solidFill>
                <a:effectLst/>
                <a:latin typeface="Consolas" panose="020B0609020204030204" pitchFamily="49" charset="0"/>
              </a:rPr>
              <a:t>body</a:t>
            </a:r>
            <a:r>
              <a:rPr kumimoji="0" lang="uk-UA" altLang="uk-UA" sz="1600" b="0" i="0" u="none" strike="noStrike" cap="none" normalizeH="0" baseline="0" dirty="0">
                <a:ln>
                  <a:noFill/>
                </a:ln>
                <a:solidFill>
                  <a:srgbClr val="000000"/>
                </a:solidFill>
                <a:effectLst/>
                <a:latin typeface="Consolas" panose="020B0609020204030204" pitchFamily="49" charset="0"/>
              </a:rPr>
              <a:t>&gt;</a:t>
            </a:r>
            <a:endParaRPr kumimoji="0" lang="uk-UA" altLang="uk-UA"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7918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899BD1-1C83-474F-855B-45E3BFA53089}"/>
              </a:ext>
            </a:extLst>
          </p:cNvPr>
          <p:cNvSpPr>
            <a:spLocks noGrp="1"/>
          </p:cNvSpPr>
          <p:nvPr>
            <p:ph type="title"/>
          </p:nvPr>
        </p:nvSpPr>
        <p:spPr>
          <a:xfrm>
            <a:off x="685800" y="685801"/>
            <a:ext cx="10820400" cy="53108"/>
          </a:xfrm>
        </p:spPr>
        <p:txBody>
          <a:bodyPr/>
          <a:lstStyle/>
          <a:p>
            <a:r>
              <a:rPr lang="en-US" dirty="0"/>
              <a:t> </a:t>
            </a:r>
            <a:endParaRPr lang="uk-UA" dirty="0"/>
          </a:p>
        </p:txBody>
      </p:sp>
      <p:sp>
        <p:nvSpPr>
          <p:cNvPr id="3" name="Місце для тексту 2">
            <a:extLst>
              <a:ext uri="{FF2B5EF4-FFF2-40B4-BE49-F238E27FC236}">
                <a16:creationId xmlns:a16="http://schemas.microsoft.com/office/drawing/2014/main" id="{B687FD09-F69C-4F57-826C-5119CA2D9486}"/>
              </a:ext>
            </a:extLst>
          </p:cNvPr>
          <p:cNvSpPr>
            <a:spLocks noGrp="1"/>
          </p:cNvSpPr>
          <p:nvPr>
            <p:ph type="body" sz="quarter" idx="10"/>
          </p:nvPr>
        </p:nvSpPr>
        <p:spPr/>
        <p:txBody>
          <a:bodyPr/>
          <a:lstStyle/>
          <a:p>
            <a:r>
              <a:rPr lang="en-US" dirty="0"/>
              <a:t> </a:t>
            </a:r>
            <a:endParaRPr lang="uk-UA" dirty="0"/>
          </a:p>
        </p:txBody>
      </p:sp>
      <p:pic>
        <p:nvPicPr>
          <p:cNvPr id="5" name="Рисунок 4">
            <a:extLst>
              <a:ext uri="{FF2B5EF4-FFF2-40B4-BE49-F238E27FC236}">
                <a16:creationId xmlns:a16="http://schemas.microsoft.com/office/drawing/2014/main" id="{BA3318F3-9986-4BB8-A67A-4FEB1C496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1379" y="1706995"/>
            <a:ext cx="7169241" cy="4129810"/>
          </a:xfrm>
          <a:prstGeom prst="rect">
            <a:avLst/>
          </a:prstGeom>
        </p:spPr>
      </p:pic>
    </p:spTree>
    <p:extLst>
      <p:ext uri="{BB962C8B-B14F-4D97-AF65-F5344CB8AC3E}">
        <p14:creationId xmlns:p14="http://schemas.microsoft.com/office/powerpoint/2010/main" val="4239058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D17BD1-8775-4827-B35A-B123420618C4}"/>
              </a:ext>
            </a:extLst>
          </p:cNvPr>
          <p:cNvSpPr>
            <a:spLocks noGrp="1"/>
          </p:cNvSpPr>
          <p:nvPr>
            <p:ph type="title"/>
          </p:nvPr>
        </p:nvSpPr>
        <p:spPr/>
        <p:txBody>
          <a:bodyPr/>
          <a:lstStyle/>
          <a:p>
            <a:r>
              <a:rPr lang="en-US" b="1" dirty="0"/>
              <a:t>Introducing JSX</a:t>
            </a:r>
            <a:br>
              <a:rPr lang="en-US" b="1" dirty="0"/>
            </a:br>
            <a:endParaRPr lang="uk-UA" dirty="0"/>
          </a:p>
        </p:txBody>
      </p:sp>
      <p:sp>
        <p:nvSpPr>
          <p:cNvPr id="3" name="Місце для тексту 2">
            <a:extLst>
              <a:ext uri="{FF2B5EF4-FFF2-40B4-BE49-F238E27FC236}">
                <a16:creationId xmlns:a16="http://schemas.microsoft.com/office/drawing/2014/main" id="{F7EB08DF-EAC3-473B-80AA-A2B496E6BC2B}"/>
              </a:ext>
            </a:extLst>
          </p:cNvPr>
          <p:cNvSpPr>
            <a:spLocks noGrp="1"/>
          </p:cNvSpPr>
          <p:nvPr>
            <p:ph type="body" sz="quarter" idx="10"/>
          </p:nvPr>
        </p:nvSpPr>
        <p:spPr>
          <a:xfrm>
            <a:off x="685800" y="1681018"/>
            <a:ext cx="10820400" cy="3805382"/>
          </a:xfrm>
        </p:spPr>
        <p:txBody>
          <a:bodyPr/>
          <a:lstStyle/>
          <a:p>
            <a:r>
              <a:rPr lang="en-US" dirty="0">
                <a:solidFill>
                  <a:schemeClr val="accent2">
                    <a:lumMod val="75000"/>
                  </a:schemeClr>
                </a:solidFill>
              </a:rPr>
              <a:t>const</a:t>
            </a:r>
            <a:r>
              <a:rPr lang="en-US" dirty="0"/>
              <a:t> element = </a:t>
            </a:r>
            <a:r>
              <a:rPr lang="en-US" dirty="0">
                <a:solidFill>
                  <a:srgbClr val="00B050"/>
                </a:solidFill>
              </a:rPr>
              <a:t>&lt;</a:t>
            </a:r>
            <a:r>
              <a:rPr lang="en-US" dirty="0">
                <a:solidFill>
                  <a:srgbClr val="FF0000"/>
                </a:solidFill>
              </a:rPr>
              <a:t>h1</a:t>
            </a:r>
            <a:r>
              <a:rPr lang="en-US" dirty="0">
                <a:solidFill>
                  <a:srgbClr val="00B050"/>
                </a:solidFill>
              </a:rPr>
              <a:t>&gt;</a:t>
            </a:r>
            <a:r>
              <a:rPr lang="en-US" dirty="0"/>
              <a:t>Hello, world!</a:t>
            </a:r>
            <a:r>
              <a:rPr lang="en-US" dirty="0">
                <a:solidFill>
                  <a:srgbClr val="00B050"/>
                </a:solidFill>
              </a:rPr>
              <a:t>&lt;/</a:t>
            </a:r>
            <a:r>
              <a:rPr lang="en-US" dirty="0">
                <a:solidFill>
                  <a:srgbClr val="FF0000"/>
                </a:solidFill>
              </a:rPr>
              <a:t>h1</a:t>
            </a:r>
            <a:r>
              <a:rPr lang="en-US" dirty="0">
                <a:solidFill>
                  <a:srgbClr val="00B050"/>
                </a:solidFill>
              </a:rPr>
              <a:t>&gt;</a:t>
            </a:r>
            <a:r>
              <a:rPr lang="en-US" dirty="0"/>
              <a:t>;</a:t>
            </a:r>
          </a:p>
          <a:p>
            <a:r>
              <a:rPr lang="en-US" dirty="0"/>
              <a:t>This tag syntax is neither a string nor HTML.</a:t>
            </a:r>
          </a:p>
          <a:p>
            <a:r>
              <a:rPr lang="en-US" dirty="0"/>
              <a:t>It is called </a:t>
            </a:r>
            <a:r>
              <a:rPr lang="en-US" dirty="0">
                <a:solidFill>
                  <a:srgbClr val="C00000"/>
                </a:solidFill>
              </a:rPr>
              <a:t>JSX</a:t>
            </a:r>
            <a:r>
              <a:rPr lang="en-US" dirty="0"/>
              <a:t>, and it is a syntax extension to JavaScript. Use it with React to describe what the UI should look like.</a:t>
            </a:r>
          </a:p>
          <a:p>
            <a:endParaRPr lang="en-US" dirty="0"/>
          </a:p>
          <a:p>
            <a:r>
              <a:rPr lang="en-US" dirty="0"/>
              <a:t>React </a:t>
            </a:r>
            <a:r>
              <a:rPr lang="en-US" dirty="0">
                <a:hlinkClick r:id="rId2"/>
              </a:rPr>
              <a:t>doesn’t require</a:t>
            </a:r>
            <a:r>
              <a:rPr lang="en-US" dirty="0"/>
              <a:t> using </a:t>
            </a:r>
            <a:r>
              <a:rPr lang="en-US" dirty="0">
                <a:solidFill>
                  <a:srgbClr val="C00000"/>
                </a:solidFill>
              </a:rPr>
              <a:t>JSX</a:t>
            </a:r>
            <a:r>
              <a:rPr lang="en-US" dirty="0"/>
              <a:t>, but most people find it helpful as a visual aid when working with UI inside the JavaScript code. It also allows React to show more useful error and warning messages.</a:t>
            </a:r>
          </a:p>
          <a:p>
            <a:endParaRPr lang="uk-UA" dirty="0"/>
          </a:p>
        </p:txBody>
      </p:sp>
    </p:spTree>
    <p:extLst>
      <p:ext uri="{BB962C8B-B14F-4D97-AF65-F5344CB8AC3E}">
        <p14:creationId xmlns:p14="http://schemas.microsoft.com/office/powerpoint/2010/main" val="3266418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A2E0FD-4328-4645-9322-D5618539DEB2}"/>
              </a:ext>
            </a:extLst>
          </p:cNvPr>
          <p:cNvSpPr>
            <a:spLocks noGrp="1"/>
          </p:cNvSpPr>
          <p:nvPr>
            <p:ph type="title"/>
          </p:nvPr>
        </p:nvSpPr>
        <p:spPr>
          <a:xfrm>
            <a:off x="685800" y="325583"/>
            <a:ext cx="10820400" cy="45719"/>
          </a:xfrm>
        </p:spPr>
        <p:txBody>
          <a:bodyPr/>
          <a:lstStyle/>
          <a:p>
            <a:r>
              <a:rPr lang="en-US" dirty="0"/>
              <a:t> </a:t>
            </a:r>
            <a:endParaRPr lang="uk-UA" dirty="0"/>
          </a:p>
        </p:txBody>
      </p:sp>
      <p:sp>
        <p:nvSpPr>
          <p:cNvPr id="3" name="Місце для тексту 2">
            <a:extLst>
              <a:ext uri="{FF2B5EF4-FFF2-40B4-BE49-F238E27FC236}">
                <a16:creationId xmlns:a16="http://schemas.microsoft.com/office/drawing/2014/main" id="{57A5FE27-A865-4A22-9BEE-86AC55E17099}"/>
              </a:ext>
            </a:extLst>
          </p:cNvPr>
          <p:cNvSpPr>
            <a:spLocks noGrp="1"/>
          </p:cNvSpPr>
          <p:nvPr>
            <p:ph type="body" sz="quarter" idx="10"/>
          </p:nvPr>
        </p:nvSpPr>
        <p:spPr>
          <a:xfrm>
            <a:off x="685800" y="791544"/>
            <a:ext cx="10820400" cy="4833401"/>
          </a:xfrm>
        </p:spPr>
        <p:txBody>
          <a:bodyPr/>
          <a:lstStyle/>
          <a:p>
            <a:r>
              <a:rPr lang="en-US" dirty="0">
                <a:solidFill>
                  <a:schemeClr val="accent2">
                    <a:lumMod val="75000"/>
                  </a:schemeClr>
                </a:solidFill>
              </a:rPr>
              <a:t>const</a:t>
            </a:r>
            <a:r>
              <a:rPr lang="en-US" dirty="0"/>
              <a:t> name = </a:t>
            </a:r>
            <a:r>
              <a:rPr lang="en-US" dirty="0">
                <a:solidFill>
                  <a:srgbClr val="92D050"/>
                </a:solidFill>
              </a:rPr>
              <a:t>'Josh Perez'</a:t>
            </a:r>
            <a:r>
              <a:rPr lang="en-US" dirty="0"/>
              <a:t>;</a:t>
            </a:r>
          </a:p>
          <a:p>
            <a:r>
              <a:rPr lang="en-US" dirty="0">
                <a:solidFill>
                  <a:schemeClr val="accent2">
                    <a:lumMod val="75000"/>
                  </a:schemeClr>
                </a:solidFill>
              </a:rPr>
              <a:t>const</a:t>
            </a:r>
            <a:r>
              <a:rPr lang="en-US" dirty="0"/>
              <a:t> element = </a:t>
            </a:r>
            <a:r>
              <a:rPr lang="en-US" dirty="0">
                <a:solidFill>
                  <a:srgbClr val="00B050"/>
                </a:solidFill>
              </a:rPr>
              <a:t>&lt;</a:t>
            </a:r>
            <a:r>
              <a:rPr lang="en-US" dirty="0">
                <a:solidFill>
                  <a:srgbClr val="FF0000"/>
                </a:solidFill>
              </a:rPr>
              <a:t>h1</a:t>
            </a:r>
            <a:r>
              <a:rPr lang="en-US" dirty="0">
                <a:solidFill>
                  <a:srgbClr val="00B050"/>
                </a:solidFill>
              </a:rPr>
              <a:t>&gt; </a:t>
            </a:r>
            <a:r>
              <a:rPr lang="en-US" dirty="0"/>
              <a:t>Hello, </a:t>
            </a:r>
            <a:r>
              <a:rPr lang="en-US" dirty="0">
                <a:solidFill>
                  <a:srgbClr val="00B0F0"/>
                </a:solidFill>
              </a:rPr>
              <a:t>{</a:t>
            </a:r>
            <a:r>
              <a:rPr lang="en-US" dirty="0"/>
              <a:t>name</a:t>
            </a:r>
            <a:r>
              <a:rPr lang="en-US" dirty="0">
                <a:solidFill>
                  <a:srgbClr val="00B0F0"/>
                </a:solidFill>
              </a:rPr>
              <a:t>}</a:t>
            </a:r>
            <a:r>
              <a:rPr lang="en-US" dirty="0">
                <a:solidFill>
                  <a:srgbClr val="00B050"/>
                </a:solidFill>
              </a:rPr>
              <a:t> &lt;/</a:t>
            </a:r>
            <a:r>
              <a:rPr lang="en-US" dirty="0">
                <a:solidFill>
                  <a:srgbClr val="FF0000"/>
                </a:solidFill>
              </a:rPr>
              <a:t>h1</a:t>
            </a:r>
            <a:r>
              <a:rPr lang="en-US" dirty="0">
                <a:solidFill>
                  <a:srgbClr val="00B050"/>
                </a:solidFill>
              </a:rPr>
              <a:t>&gt;</a:t>
            </a:r>
            <a:r>
              <a:rPr lang="en-US" dirty="0"/>
              <a:t>;</a:t>
            </a:r>
          </a:p>
          <a:p>
            <a:endParaRPr lang="en-US" dirty="0"/>
          </a:p>
          <a:p>
            <a:r>
              <a:rPr lang="en-US" dirty="0" err="1"/>
              <a:t>ReactDOM.</a:t>
            </a:r>
            <a:r>
              <a:rPr lang="en-US" dirty="0" err="1">
                <a:solidFill>
                  <a:srgbClr val="0070C0"/>
                </a:solidFill>
              </a:rPr>
              <a:t>render</a:t>
            </a:r>
            <a:r>
              <a:rPr lang="en-US" dirty="0"/>
              <a:t>(</a:t>
            </a:r>
          </a:p>
          <a:p>
            <a:r>
              <a:rPr lang="en-US" dirty="0"/>
              <a:t>  element,</a:t>
            </a:r>
          </a:p>
          <a:p>
            <a:r>
              <a:rPr lang="en-US" dirty="0"/>
              <a:t>  </a:t>
            </a:r>
            <a:r>
              <a:rPr lang="en-US" dirty="0" err="1"/>
              <a:t>document.</a:t>
            </a:r>
            <a:r>
              <a:rPr lang="en-US" dirty="0" err="1">
                <a:solidFill>
                  <a:srgbClr val="0070C0"/>
                </a:solidFill>
              </a:rPr>
              <a:t>getElementById</a:t>
            </a:r>
            <a:r>
              <a:rPr lang="en-US" dirty="0"/>
              <a:t>(</a:t>
            </a:r>
            <a:r>
              <a:rPr lang="en-US" dirty="0">
                <a:solidFill>
                  <a:srgbClr val="92D050"/>
                </a:solidFill>
              </a:rPr>
              <a:t>'root'</a:t>
            </a:r>
            <a:r>
              <a:rPr lang="en-US" dirty="0"/>
              <a:t>)</a:t>
            </a:r>
          </a:p>
          <a:p>
            <a:r>
              <a:rPr lang="en-US" dirty="0"/>
              <a:t>);</a:t>
            </a:r>
          </a:p>
          <a:p>
            <a:endParaRPr lang="en-US" dirty="0"/>
          </a:p>
          <a:p>
            <a:r>
              <a:rPr lang="en-US" dirty="0"/>
              <a:t>You can put any valid </a:t>
            </a:r>
            <a:r>
              <a:rPr lang="en-US" dirty="0">
                <a:hlinkClick r:id="rId2"/>
              </a:rPr>
              <a:t>JavaScript expression</a:t>
            </a:r>
            <a:r>
              <a:rPr lang="en-US" dirty="0"/>
              <a:t> inside the curly braces in JSX. For example, 2+2</a:t>
            </a:r>
          </a:p>
          <a:p>
            <a:r>
              <a:rPr lang="en-US" dirty="0" err="1"/>
              <a:t>user.firstName</a:t>
            </a:r>
            <a:r>
              <a:rPr lang="en-US" dirty="0"/>
              <a:t> are all valid JavaScript expressions.</a:t>
            </a:r>
            <a:endParaRPr lang="uk-UA" dirty="0"/>
          </a:p>
        </p:txBody>
      </p:sp>
    </p:spTree>
    <p:extLst>
      <p:ext uri="{BB962C8B-B14F-4D97-AF65-F5344CB8AC3E}">
        <p14:creationId xmlns:p14="http://schemas.microsoft.com/office/powerpoint/2010/main" val="4065525286"/>
      </p:ext>
    </p:extLst>
  </p:cSld>
  <p:clrMapOvr>
    <a:masterClrMapping/>
  </p:clrMapOvr>
</p:sld>
</file>

<file path=ppt/theme/theme1.xml><?xml version="1.0" encoding="utf-8"?>
<a:theme xmlns:a="http://schemas.openxmlformats.org/drawingml/2006/main" name="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444DEE5D-51F1-4029-8FDB-DB417F7B394A}"/>
    </a:ext>
  </a:extLst>
</a:theme>
</file>

<file path=ppt/theme/theme2.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3A1340B-3A1B-4156-ADE3-51DF6C2C795D}">
  <ds:schemaRefs>
    <ds:schemaRef ds:uri="http://schemas.microsoft.com/office/2006/documentManagement/types"/>
    <ds:schemaRef ds:uri="http://schemas.microsoft.com/office/infopath/2007/PartnerControls"/>
    <ds:schemaRef ds:uri="http://purl.org/dc/dcmitype/"/>
    <ds:schemaRef ds:uri="http://purl.org/dc/elements/1.1/"/>
    <ds:schemaRef ds:uri="835f28f2-30f1-4728-84d2-86d96e143488"/>
    <ds:schemaRef ds:uri="http://www.w3.org/XML/1998/namespace"/>
    <ds:schemaRef ds:uri="341e6018-ac0a-4dfb-8409-db9e0d25502e"/>
    <ds:schemaRef ds:uri="http://purl.org/dc/terms/"/>
    <ds:schemaRef ds:uri="http://schemas.microsoft.com/office/2006/metadata/properties"/>
    <ds:schemaRef ds:uri="http://schemas.openxmlformats.org/package/2006/metadata/core-properties"/>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331</TotalTime>
  <Words>1307</Words>
  <Application>Microsoft Office PowerPoint</Application>
  <PresentationFormat>Широкоэкранный</PresentationFormat>
  <Paragraphs>303</Paragraphs>
  <Slides>30</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2</vt:i4>
      </vt:variant>
      <vt:variant>
        <vt:lpstr>Заголовки слайдов</vt:lpstr>
      </vt:variant>
      <vt:variant>
        <vt:i4>30</vt:i4>
      </vt:variant>
    </vt:vector>
  </HeadingPairs>
  <TitlesOfParts>
    <vt:vector size="37" baseType="lpstr">
      <vt:lpstr>Proxima Nova Black</vt:lpstr>
      <vt:lpstr>Arial</vt:lpstr>
      <vt:lpstr>Calibri</vt:lpstr>
      <vt:lpstr>Open Sans</vt:lpstr>
      <vt:lpstr>Consolas</vt:lpstr>
      <vt:lpstr>DARK THEME</vt:lpstr>
      <vt:lpstr>LIGHT-THEME</vt:lpstr>
      <vt:lpstr> REACT Intro</vt:lpstr>
      <vt:lpstr>AGENDA</vt:lpstr>
      <vt:lpstr>What is React? </vt:lpstr>
      <vt:lpstr>Virtual DOM in ReactJS</vt:lpstr>
      <vt:lpstr> </vt:lpstr>
      <vt:lpstr>First react app</vt:lpstr>
      <vt:lpstr> </vt:lpstr>
      <vt:lpstr>Introducing JSX </vt:lpstr>
      <vt:lpstr> </vt:lpstr>
      <vt:lpstr>Components </vt:lpstr>
      <vt:lpstr>Functional Component </vt:lpstr>
      <vt:lpstr>Class Component </vt:lpstr>
      <vt:lpstr>Props </vt:lpstr>
      <vt:lpstr> </vt:lpstr>
      <vt:lpstr> </vt:lpstr>
      <vt:lpstr>State </vt:lpstr>
      <vt:lpstr> </vt:lpstr>
      <vt:lpstr> </vt:lpstr>
      <vt:lpstr>Handling Events </vt:lpstr>
      <vt:lpstr> </vt:lpstr>
      <vt:lpstr> </vt:lpstr>
      <vt:lpstr>Lifecycle Methods </vt:lpstr>
      <vt:lpstr>Composing Components </vt:lpstr>
      <vt:lpstr> </vt:lpstr>
      <vt:lpstr>Routing</vt:lpstr>
      <vt:lpstr> </vt:lpstr>
      <vt:lpstr>Children Attribute</vt:lpstr>
      <vt:lpstr>exact &amp; strict</vt:lpstr>
      <vt:lpstr>Resources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Liubov Koliasa</dc:creator>
  <cp:lastModifiedBy>w</cp:lastModifiedBy>
  <cp:revision>51</cp:revision>
  <dcterms:created xsi:type="dcterms:W3CDTF">2018-12-11T16:43:22Z</dcterms:created>
  <dcterms:modified xsi:type="dcterms:W3CDTF">2019-07-28T10:23:33Z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