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85" r:id="rId7"/>
    <p:sldId id="288" r:id="rId8"/>
    <p:sldId id="289" r:id="rId9"/>
    <p:sldId id="291" r:id="rId10"/>
    <p:sldId id="292" r:id="rId11"/>
    <p:sldId id="290" r:id="rId12"/>
    <p:sldId id="310" r:id="rId13"/>
    <p:sldId id="293" r:id="rId14"/>
    <p:sldId id="294" r:id="rId15"/>
    <p:sldId id="298" r:id="rId16"/>
    <p:sldId id="296" r:id="rId17"/>
    <p:sldId id="299" r:id="rId18"/>
    <p:sldId id="301" r:id="rId19"/>
    <p:sldId id="300" r:id="rId20"/>
    <p:sldId id="302" r:id="rId21"/>
    <p:sldId id="303" r:id="rId22"/>
    <p:sldId id="304" r:id="rId23"/>
    <p:sldId id="305" r:id="rId24"/>
    <p:sldId id="306" r:id="rId25"/>
    <p:sldId id="308" r:id="rId26"/>
    <p:sldId id="309" r:id="rId27"/>
    <p:sldId id="287" r:id="rId28"/>
    <p:sldId id="284" r:id="rId29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  <p:embeddedFont>
      <p:font typeface="Proxima Nova Black" panose="020B0604020202020204" charset="0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86957" autoAdjust="0"/>
  </p:normalViewPr>
  <p:slideViewPr>
    <p:cSldViewPr snapToGrid="0">
      <p:cViewPr varScale="1">
        <p:scale>
          <a:sx n="83" d="100"/>
          <a:sy n="83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7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8249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sraccoon.ru/es6-classes" TargetMode="External"/><Relationship Id="rId2" Type="http://schemas.openxmlformats.org/officeDocument/2006/relationships/hyperlink" Target="https://javascript.info/classes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uk.wikipedia.org/wiki/JQuer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JavaScript Classes</a:t>
            </a:r>
            <a:br>
              <a:rPr lang="en-US" dirty="0"/>
            </a:b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Ihor</a:t>
            </a:r>
            <a:r>
              <a:rPr lang="en-US" dirty="0"/>
              <a:t> </a:t>
            </a:r>
            <a:r>
              <a:rPr lang="en-US" dirty="0" err="1"/>
              <a:t>Kalyta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07734-A513-449E-9CF6-572DFAA4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properties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1A06BB8-A26E-428B-8BAF-E1372810A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410200" cy="3429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User {</a:t>
            </a:r>
          </a:p>
          <a:p>
            <a:r>
              <a:rPr lang="en-US" dirty="0"/>
              <a:t>  name = "Anonymous";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sayHi</a:t>
            </a:r>
            <a:r>
              <a:rPr lang="en-US" dirty="0"/>
              <a:t>() {</a:t>
            </a:r>
          </a:p>
          <a:p>
            <a:r>
              <a:rPr lang="en-US" dirty="0"/>
              <a:t>    alert(`Hello, ${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.name}!`);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User().</a:t>
            </a:r>
            <a:r>
              <a:rPr lang="en-US" dirty="0" err="1"/>
              <a:t>sayHi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 “Hello, Anonymous”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9B54ED77-D749-4A8D-8560-90A774CBE789}"/>
              </a:ext>
            </a:extLst>
          </p:cNvPr>
          <p:cNvSpPr/>
          <p:nvPr/>
        </p:nvSpPr>
        <p:spPr>
          <a:xfrm>
            <a:off x="6096000" y="205740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property </a:t>
            </a:r>
            <a:r>
              <a:rPr lang="en-US" sz="2000" i="1" dirty="0"/>
              <a:t>name</a:t>
            </a:r>
            <a:r>
              <a:rPr lang="en-US" sz="2000" dirty="0"/>
              <a:t> is not placed into </a:t>
            </a:r>
            <a:r>
              <a:rPr lang="en-US" sz="2000" i="1" dirty="0" err="1"/>
              <a:t>User.prototype</a:t>
            </a:r>
            <a:r>
              <a:rPr lang="en-US" sz="2000" i="1" dirty="0"/>
              <a:t>. </a:t>
            </a:r>
            <a:r>
              <a:rPr lang="en-US" sz="2000" dirty="0"/>
              <a:t>Instead, it is created by </a:t>
            </a:r>
            <a:r>
              <a:rPr lang="en-US" sz="2000" i="1" dirty="0"/>
              <a:t>new </a:t>
            </a:r>
            <a:r>
              <a:rPr lang="en-US" sz="2000" dirty="0"/>
              <a:t>before calling constructor, it’s the property of the object itself.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0057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A0D1-8D0F-4036-B0B1-89F78F69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7019"/>
            <a:ext cx="10820400" cy="685800"/>
          </a:xfrm>
        </p:spPr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EBAF5-74D2-41E9-8D78-5EA8989C49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172819"/>
            <a:ext cx="5174998" cy="43135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Car  {</a:t>
            </a:r>
          </a:p>
          <a:p>
            <a:r>
              <a:rPr lang="en-US" dirty="0"/>
              <a:t>  constructor(brand)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.brand</a:t>
            </a:r>
            <a:r>
              <a:rPr lang="en-US" dirty="0"/>
              <a:t> = brand;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run(speed)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+= speed;</a:t>
            </a:r>
          </a:p>
          <a:p>
            <a:r>
              <a:rPr lang="en-US" dirty="0"/>
              <a:t>    alert(`${</a:t>
            </a:r>
            <a:r>
              <a:rPr lang="en-US" dirty="0" err="1"/>
              <a:t>this.brand</a:t>
            </a:r>
            <a:r>
              <a:rPr lang="en-US" dirty="0"/>
              <a:t>} goes with speed 	  ${</a:t>
            </a:r>
            <a:r>
              <a:rPr lang="en-US" dirty="0" err="1"/>
              <a:t>this.speed</a:t>
            </a:r>
            <a:r>
              <a:rPr lang="en-US" dirty="0"/>
              <a:t>}`);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4C3D5B-0D96-42CD-AD8D-79C987650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696" y="1172819"/>
            <a:ext cx="5175504" cy="43135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info()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alert(`This is ${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this.brand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}`);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new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Volvo(“Volvo XC90");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(100);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 XC90 goes with speed 100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volvo.info();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 is Volvo XC90</a:t>
            </a:r>
            <a:endParaRPr lang="uk-UA" dirty="0">
              <a:solidFill>
                <a:srgbClr val="00B05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3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AA74E-CDF8-4565-8C38-BD1A8AF7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</a:t>
            </a:r>
            <a:r>
              <a:rPr lang="en-US" dirty="0"/>
              <a:t>Super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83C73AF-CEC7-4731-A18C-046D088E7D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normal constructor runs, it creates an empty object and assigns it to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when a derived constructor runs, it doesn’t do this. It expects the parent constructor to do this job.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So if we’re making a constructor of our own, then we must call </a:t>
            </a:r>
            <a:r>
              <a:rPr lang="en-US" i="1" dirty="0"/>
              <a:t>super</a:t>
            </a:r>
            <a:r>
              <a:rPr lang="en-US" dirty="0"/>
              <a:t>, because otherwise the object for this won’t be created. And we’ll get an error.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49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145D6-69ED-434D-88E5-C4A276FE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82825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0C7A6-09CD-42A8-9634-3CA822917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51722"/>
            <a:ext cx="5174998" cy="413467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Car  {</a:t>
            </a:r>
          </a:p>
          <a:p>
            <a:r>
              <a:rPr lang="en-US" dirty="0"/>
              <a:t>  constructor(brand) {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.brand</a:t>
            </a:r>
            <a:r>
              <a:rPr lang="en-US" dirty="0"/>
              <a:t> = brand;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17A437-8A31-465D-9903-ADA705AA2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696" y="1351723"/>
            <a:ext cx="5175504" cy="4134678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constructor(brand, engine)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super(brand);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this.engine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engine;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pPr lvl="0"/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Volo(“Volvo XC90“, “diesel”);</a:t>
            </a:r>
          </a:p>
          <a:p>
            <a:pPr lvl="0"/>
            <a:endParaRPr lang="en-US" dirty="0">
              <a:solidFill>
                <a:prstClr val="black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alert(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volvo.brand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 XC90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alert(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volvo.engine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diesel</a:t>
            </a:r>
            <a:endParaRPr lang="uk-UA" dirty="0">
              <a:solidFill>
                <a:srgbClr val="00B05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34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A4DF7-B251-4458-A6A0-23E59A7B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96077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DF5B2-9582-43B3-A2BC-027E1A6B1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781878"/>
            <a:ext cx="5174998" cy="47045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Car  {</a:t>
            </a:r>
          </a:p>
          <a:p>
            <a:r>
              <a:rPr lang="en-US" dirty="0"/>
              <a:t>  constructor(brand)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.brand</a:t>
            </a:r>
            <a:r>
              <a:rPr lang="en-US" dirty="0"/>
              <a:t> = brand;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run(speed)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/>
              <a:t>.speed</a:t>
            </a:r>
            <a:r>
              <a:rPr lang="en-US" dirty="0"/>
              <a:t> += speed;</a:t>
            </a:r>
          </a:p>
          <a:p>
            <a:r>
              <a:rPr lang="en-US" dirty="0"/>
              <a:t>    return`${</a:t>
            </a:r>
            <a:r>
              <a:rPr lang="en-US" dirty="0" err="1"/>
              <a:t>this.brand</a:t>
            </a:r>
            <a:r>
              <a:rPr lang="en-US" dirty="0"/>
              <a:t>} goes with speed 	    ${</a:t>
            </a:r>
            <a:r>
              <a:rPr lang="en-US" dirty="0" err="1"/>
              <a:t>this.speed</a:t>
            </a:r>
            <a:r>
              <a:rPr lang="en-US" dirty="0"/>
              <a:t>}`;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58E308-40CF-44BC-A6F0-A5DA44A0E0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1204" y="781878"/>
            <a:ext cx="5175504" cy="47045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run(speed)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alert(`${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super.run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(speed)} and the 	maximum speed is 275 km/h`);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new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Volvo(“Volvo XC90");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(100);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 XC90 goes with speed 100 </a:t>
            </a:r>
            <a:r>
              <a:rPr lang="en-US" dirty="0">
                <a:solidFill>
                  <a:srgbClr val="00B050"/>
                </a:solidFill>
              </a:rPr>
              <a:t>and the maximum speed is 275 km/h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6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F84D-9928-4483-AE00-5DCBA254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ES5 VS ES6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0BB3C3-F85A-4720-ADF8-B47B95056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1202" y="1434548"/>
            <a:ext cx="5174998" cy="3988904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constructor(brand, engine) {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super(brand);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this.engine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engine;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pPr lvl="0"/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Volvo(“Volvo XC90“, 			          “diesel”);</a:t>
            </a:r>
          </a:p>
          <a:p>
            <a:pPr lvl="0"/>
            <a:endParaRPr lang="en-US" dirty="0">
              <a:solidFill>
                <a:prstClr val="black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alert(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volvo.brand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 XC90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alert(</a:t>
            </a:r>
            <a:r>
              <a:rPr lang="en-US" dirty="0" err="1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volvo.engine</a:t>
            </a:r>
            <a:r>
              <a:rPr lang="en-US" dirty="0">
                <a:solidFill>
                  <a:prstClr val="blac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); // </a:t>
            </a:r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diesel</a:t>
            </a:r>
            <a:endParaRPr lang="uk-UA" dirty="0">
              <a:solidFill>
                <a:srgbClr val="00B05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13E212-4470-4D0C-8766-A681782A07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434548"/>
            <a:ext cx="5175504" cy="3988904"/>
          </a:xfrm>
        </p:spPr>
        <p:txBody>
          <a:bodyPr/>
          <a:lstStyle/>
          <a:p>
            <a:r>
              <a:rPr lang="en-US" dirty="0"/>
              <a:t>var Volvo = function(brand, engine) {</a:t>
            </a:r>
          </a:p>
          <a:p>
            <a:r>
              <a:rPr lang="en-US" dirty="0">
                <a:solidFill>
                  <a:srgbClr val="00B050"/>
                </a:solidFill>
              </a:rPr>
              <a:t>  // Passing all arguments to the constructor of the parent</a:t>
            </a:r>
          </a:p>
          <a:p>
            <a:r>
              <a:rPr lang="en-US" dirty="0"/>
              <a:t>  </a:t>
            </a:r>
            <a:r>
              <a:rPr lang="en-US" dirty="0" err="1"/>
              <a:t>Car.apply</a:t>
            </a:r>
            <a:r>
              <a:rPr lang="en-US" dirty="0"/>
              <a:t>(this, arguments);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 or just one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/>
              <a:t>  </a:t>
            </a:r>
            <a:r>
              <a:rPr lang="en-US" dirty="0" err="1"/>
              <a:t>Car.call</a:t>
            </a:r>
            <a:r>
              <a:rPr lang="en-US" dirty="0"/>
              <a:t>(this, brand);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  // record new properties</a:t>
            </a:r>
          </a:p>
          <a:p>
            <a:r>
              <a:rPr lang="ru-RU" dirty="0"/>
              <a:t>  </a:t>
            </a:r>
            <a:r>
              <a:rPr lang="en-US" dirty="0" err="1"/>
              <a:t>this.engine</a:t>
            </a:r>
            <a:r>
              <a:rPr lang="en-US" dirty="0"/>
              <a:t> = engine;</a:t>
            </a:r>
          </a:p>
          <a:p>
            <a:r>
              <a:rPr lang="en-US" dirty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32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A0B30-67B5-4124-A163-7E2E04A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without constructors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08DA3-D112-4261-BFDB-F4063CAEE3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run(speed)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alert(`${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super.run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(speed)} and the 	maximum speed is 275 km/h`);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7FE168-A059-4CF0-AA1A-A9BC9277A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Vovlo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extends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Car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constructor()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super(...arguments);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run(speed)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alert(`${</a:t>
            </a: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super.run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(speed)} and the 	maximum speed is 275 km/h`);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}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08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70CAB-6F12-4CF3-8C6A-5E3CD00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B0FF4-0020-48E0-B51E-E84DAECA8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75791"/>
            <a:ext cx="5174998" cy="3710609"/>
          </a:xfrm>
        </p:spPr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constructor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/>
              <a:t>var Person = function() {};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// value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 err="1"/>
              <a:t>Person.hello</a:t>
            </a:r>
            <a:r>
              <a:rPr lang="en-US" dirty="0"/>
              <a:t> = 'World';</a:t>
            </a:r>
          </a:p>
          <a:p>
            <a:r>
              <a:rPr lang="en-US" dirty="0">
                <a:solidFill>
                  <a:srgbClr val="00B050"/>
                </a:solidFill>
              </a:rPr>
              <a:t>// function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 err="1"/>
              <a:t>Person.speak</a:t>
            </a:r>
            <a:r>
              <a:rPr lang="en-US" dirty="0"/>
              <a:t> = function() {</a:t>
            </a:r>
          </a:p>
          <a:p>
            <a:r>
              <a:rPr lang="en-US" dirty="0"/>
              <a:t>  console.log('I am alive!');</a:t>
            </a:r>
          </a:p>
          <a:p>
            <a:r>
              <a:rPr lang="en-US" dirty="0"/>
              <a:t>};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9A09A2-C3FD-43F0-BD44-7A09C191AF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696" y="1775791"/>
            <a:ext cx="5175504" cy="3710609"/>
          </a:xfrm>
        </p:spPr>
        <p:txBody>
          <a:bodyPr/>
          <a:lstStyle/>
          <a:p>
            <a:r>
              <a:rPr lang="en-US" dirty="0" err="1"/>
              <a:t>Person.speak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 I am alive!</a:t>
            </a:r>
          </a:p>
          <a:p>
            <a:r>
              <a:rPr lang="en-US" dirty="0"/>
              <a:t>var john = new Person();</a:t>
            </a:r>
          </a:p>
          <a:p>
            <a:r>
              <a:rPr lang="en-US" dirty="0" err="1"/>
              <a:t>john.speak</a:t>
            </a:r>
            <a:r>
              <a:rPr lang="en-US" dirty="0"/>
              <a:t>(); </a:t>
            </a:r>
            <a:r>
              <a:rPr lang="en-US" dirty="0">
                <a:solidFill>
                  <a:srgbClr val="C00000"/>
                </a:solidFill>
              </a:rPr>
              <a:t>// Error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2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95583-C0BD-42E9-9965-6DEA04B7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9573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C57C0-A090-4562-A212-94492A826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755374"/>
            <a:ext cx="5174998" cy="473102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sos</a:t>
            </a:r>
            <a:r>
              <a:rPr lang="en-US" dirty="0"/>
              <a:t>() {</a:t>
            </a:r>
          </a:p>
          <a:p>
            <a:r>
              <a:rPr lang="en-US" dirty="0"/>
              <a:t>    console.log('I really need help!');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Artist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Person {</a:t>
            </a:r>
          </a:p>
          <a:p>
            <a:r>
              <a:rPr lang="en-US" dirty="0"/>
              <a:t>  draw(art) {</a:t>
            </a:r>
          </a:p>
          <a:p>
            <a:r>
              <a:rPr lang="en-US" dirty="0"/>
              <a:t>    console.log(`Artist has just drawn 			${art}`);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4A1285-818A-4418-A5EF-2C06647FCD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30696" y="755374"/>
            <a:ext cx="5175504" cy="473102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const</a:t>
            </a:r>
            <a:r>
              <a:rPr lang="en-US" dirty="0"/>
              <a:t> artist = new Artist();</a:t>
            </a:r>
          </a:p>
          <a:p>
            <a:r>
              <a:rPr lang="en-US" dirty="0" err="1"/>
              <a:t>Person.sos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 I really need help!</a:t>
            </a:r>
          </a:p>
          <a:p>
            <a:r>
              <a:rPr lang="en-US" dirty="0" err="1"/>
              <a:t>Artist.sos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 I really need help!</a:t>
            </a:r>
          </a:p>
          <a:p>
            <a:r>
              <a:rPr lang="en-US" dirty="0" err="1"/>
              <a:t>artist.sos</a:t>
            </a:r>
            <a:r>
              <a:rPr lang="en-US" dirty="0"/>
              <a:t>(); </a:t>
            </a:r>
            <a:r>
              <a:rPr lang="en-US" dirty="0">
                <a:solidFill>
                  <a:srgbClr val="C00000"/>
                </a:solidFill>
              </a:rPr>
              <a:t>// </a:t>
            </a:r>
            <a:r>
              <a:rPr lang="en-US" dirty="0" err="1">
                <a:solidFill>
                  <a:srgbClr val="C00000"/>
                </a:solidFill>
              </a:rPr>
              <a:t>artist.sos</a:t>
            </a:r>
            <a:r>
              <a:rPr lang="en-US" dirty="0">
                <a:solidFill>
                  <a:srgbClr val="C00000"/>
                </a:solidFill>
              </a:rPr>
              <a:t> is not a function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F7C94-0E3C-4444-997E-237079D8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Private and protected properties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ABC5BD-7470-4759-84BD-579295845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important principles of object oriented programming – delimiting internal interface from the external one.</a:t>
            </a:r>
          </a:p>
          <a:p>
            <a:endParaRPr lang="en-US" dirty="0"/>
          </a:p>
          <a:p>
            <a:r>
              <a:rPr lang="en-US" dirty="0"/>
              <a:t>In object-oriented programming, properties and methods are split into two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Internal interface</a:t>
            </a:r>
            <a:r>
              <a:rPr lang="en-US" dirty="0"/>
              <a:t> – methods and properties, accessible from other methods of the class, but not from the outside.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External interface</a:t>
            </a:r>
            <a:r>
              <a:rPr lang="en-US" dirty="0"/>
              <a:t> – methods and properties, accessible also from outside the class.</a:t>
            </a:r>
          </a:p>
          <a:p>
            <a:endParaRPr lang="en-US" dirty="0"/>
          </a:p>
          <a:p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1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C42B7-9388-40F0-9DF9-8EBEE67A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1073"/>
            <a:ext cx="10820400" cy="1300017"/>
          </a:xfrm>
        </p:spPr>
        <p:txBody>
          <a:bodyPr/>
          <a:lstStyle/>
          <a:p>
            <a:r>
              <a:rPr lang="en-US" dirty="0"/>
              <a:t> AGENDA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63D6D36-6AED-4574-A263-A995109B7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281382"/>
            <a:ext cx="10820400" cy="32050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“class”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Hoisting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Private and Protected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4027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677D-77CA-4D6C-9574-C1CC10A9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85800" y="640082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16B69-787C-4FDB-9545-3162F795B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37269"/>
            <a:ext cx="5174998" cy="5149132"/>
          </a:xfrm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dirty="0"/>
              <a:t> Car {</a:t>
            </a:r>
            <a:endParaRPr lang="ru-RU" sz="1800" dirty="0"/>
          </a:p>
          <a:p>
            <a:r>
              <a:rPr lang="en-US" sz="1800" dirty="0"/>
              <a:t>_</a:t>
            </a:r>
            <a:r>
              <a:rPr lang="en-US" sz="1800" dirty="0" err="1"/>
              <a:t>maxSpeed</a:t>
            </a:r>
            <a:r>
              <a:rPr lang="en-US" sz="1800" dirty="0"/>
              <a:t> = 0;  </a:t>
            </a:r>
            <a:r>
              <a:rPr lang="en-US" sz="1800" dirty="0">
                <a:solidFill>
                  <a:srgbClr val="00B050"/>
                </a:solidFill>
              </a:rPr>
              <a:t>//protected property</a:t>
            </a:r>
            <a:endParaRPr lang="ru-RU" sz="1800" dirty="0">
              <a:solidFill>
                <a:srgbClr val="00B05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0070C0"/>
                </a:solidFill>
              </a:rPr>
              <a:t>set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(value) {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._ </a:t>
            </a:r>
            <a:r>
              <a:rPr lang="en-US" sz="1800" dirty="0" err="1"/>
              <a:t>maxSpeed</a:t>
            </a:r>
            <a:r>
              <a:rPr lang="en-US" sz="1800" dirty="0"/>
              <a:t> = value;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rgbClr val="0070C0"/>
                </a:solidFill>
              </a:rPr>
              <a:t>get</a:t>
            </a:r>
            <a:r>
              <a:rPr lang="en-US" sz="1800" dirty="0"/>
              <a:t> </a:t>
            </a:r>
            <a:r>
              <a:rPr lang="en-US" sz="1800" dirty="0" err="1"/>
              <a:t>maxSpeed</a:t>
            </a:r>
            <a:r>
              <a:rPr lang="en-US" sz="1800" dirty="0"/>
              <a:t>() {</a:t>
            </a:r>
          </a:p>
          <a:p>
            <a:r>
              <a:rPr lang="en-US" sz="1800" dirty="0"/>
              <a:t>    return 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._ </a:t>
            </a:r>
            <a:r>
              <a:rPr lang="en-US" sz="1800" dirty="0" err="1"/>
              <a:t>maxSpeed</a:t>
            </a:r>
            <a:r>
              <a:rPr lang="en-US" sz="1800" dirty="0"/>
              <a:t>;</a:t>
            </a:r>
          </a:p>
          <a:p>
            <a:r>
              <a:rPr lang="en-US" sz="1800" dirty="0"/>
              <a:t>  }</a:t>
            </a:r>
            <a:endParaRPr lang="ru-RU" sz="1800" dirty="0"/>
          </a:p>
          <a:p>
            <a:r>
              <a:rPr lang="ru-RU" sz="1800" dirty="0"/>
              <a:t>  </a:t>
            </a:r>
            <a:r>
              <a:rPr lang="en-US" sz="1800" dirty="0"/>
              <a:t>constructor(power) {</a:t>
            </a:r>
          </a:p>
          <a:p>
            <a:r>
              <a:rPr lang="en-US" sz="1800" dirty="0"/>
              <a:t>    </a:t>
            </a:r>
            <a:r>
              <a:rPr lang="en-US" sz="1800" dirty="0" err="1">
                <a:solidFill>
                  <a:srgbClr val="0070C0"/>
                </a:solidFill>
              </a:rPr>
              <a:t>this</a:t>
            </a:r>
            <a:r>
              <a:rPr lang="en-US" sz="1800" dirty="0" err="1"/>
              <a:t>._power</a:t>
            </a:r>
            <a:r>
              <a:rPr lang="en-US" sz="1800" dirty="0"/>
              <a:t> = power;</a:t>
            </a:r>
          </a:p>
          <a:p>
            <a:r>
              <a:rPr lang="en-US" sz="1800" dirty="0"/>
              <a:t>  }</a:t>
            </a:r>
            <a:endParaRPr lang="ru-RU" sz="1800" dirty="0"/>
          </a:p>
          <a:p>
            <a:r>
              <a:rPr lang="en-US" sz="1800" dirty="0">
                <a:solidFill>
                  <a:srgbClr val="0070C0"/>
                </a:solidFill>
              </a:rPr>
              <a:t>get</a:t>
            </a:r>
            <a:r>
              <a:rPr lang="en-US" sz="1800" dirty="0"/>
              <a:t> power() {</a:t>
            </a:r>
          </a:p>
          <a:p>
            <a:r>
              <a:rPr lang="en-US" sz="1800" dirty="0"/>
              <a:t>    return </a:t>
            </a:r>
            <a:r>
              <a:rPr lang="en-US" sz="1800" dirty="0" err="1">
                <a:solidFill>
                  <a:srgbClr val="0070C0"/>
                </a:solidFill>
              </a:rPr>
              <a:t>this</a:t>
            </a:r>
            <a:r>
              <a:rPr lang="en-US" sz="1800" dirty="0" err="1"/>
              <a:t>._power</a:t>
            </a:r>
            <a:r>
              <a:rPr lang="en-US" sz="1800" dirty="0"/>
              <a:t>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}</a:t>
            </a:r>
            <a:endParaRPr lang="ru-RU" sz="1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118478-57E4-402D-934A-21575EF079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car = new Car(1000);</a:t>
            </a:r>
          </a:p>
          <a:p>
            <a:r>
              <a:rPr lang="en-US" dirty="0" err="1"/>
              <a:t>car.maxSpeed</a:t>
            </a:r>
            <a:r>
              <a:rPr lang="en-US" dirty="0"/>
              <a:t> = 300;</a:t>
            </a:r>
          </a:p>
          <a:p>
            <a:r>
              <a:rPr lang="en-US" dirty="0"/>
              <a:t>alert(</a:t>
            </a:r>
            <a:r>
              <a:rPr lang="en-US" dirty="0" err="1"/>
              <a:t>car.maxSpeed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//300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en-US" dirty="0" err="1"/>
              <a:t>car.power</a:t>
            </a:r>
            <a:r>
              <a:rPr lang="en-US" dirty="0"/>
              <a:t> = 200;</a:t>
            </a:r>
          </a:p>
          <a:p>
            <a:r>
              <a:rPr lang="en-US" dirty="0"/>
              <a:t>alert(</a:t>
            </a:r>
            <a:r>
              <a:rPr lang="en-US" dirty="0" err="1"/>
              <a:t>car.power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//1000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99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908C-C09C-4DC3-8AA2-0F8F6A93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130928-7B01-4515-A5EE-97CAABC0B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There’s a finished JavaScript proposal, almost in the standard, that provides language-level support for private properties and methods.</a:t>
            </a:r>
          </a:p>
          <a:p>
            <a:endParaRPr lang="en-US" dirty="0"/>
          </a:p>
          <a:p>
            <a:r>
              <a:rPr lang="en-US" dirty="0"/>
              <a:t>Privates should start with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/>
              <a:t>. They are only accessible from inside the class. On the language level,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/>
              <a:t> is a special sign that the field is private. We can’t access it from outside or from inheriting classes. Private fields do not conflict with public ones. We can have both private </a:t>
            </a:r>
            <a:r>
              <a:rPr lang="en-US" dirty="0">
                <a:solidFill>
                  <a:srgbClr val="0070C0"/>
                </a:solidFill>
              </a:rPr>
              <a:t>#power </a:t>
            </a:r>
            <a:r>
              <a:rPr lang="en-US" dirty="0"/>
              <a:t>and public </a:t>
            </a:r>
            <a:r>
              <a:rPr lang="en-US" dirty="0">
                <a:solidFill>
                  <a:srgbClr val="0070C0"/>
                </a:solidFill>
              </a:rPr>
              <a:t>power</a:t>
            </a:r>
            <a:r>
              <a:rPr lang="en-US" dirty="0"/>
              <a:t> fields at the same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72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AEB88-1EB0-4009-BC0A-7985B11F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82825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51411-D513-47F4-B670-F6318F6C4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768626"/>
            <a:ext cx="10820400" cy="471777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Car {</a:t>
            </a:r>
          </a:p>
          <a:p>
            <a:r>
              <a:rPr lang="en-US" dirty="0"/>
              <a:t>  #</a:t>
            </a:r>
            <a:r>
              <a:rPr lang="en-US" dirty="0" err="1"/>
              <a:t>tankCapacity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#</a:t>
            </a:r>
            <a:r>
              <a:rPr lang="en-US" dirty="0" err="1"/>
              <a:t>checkAmoutOfPetrol</a:t>
            </a:r>
            <a:r>
              <a:rPr lang="en-US" dirty="0"/>
              <a:t>() {</a:t>
            </a:r>
          </a:p>
          <a:p>
            <a:r>
              <a:rPr lang="en-US" dirty="0">
                <a:solidFill>
                  <a:srgbClr val="00B050"/>
                </a:solidFill>
              </a:rPr>
              <a:t>       //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car = new Car();</a:t>
            </a:r>
          </a:p>
          <a:p>
            <a:endParaRPr lang="en-US" dirty="0"/>
          </a:p>
          <a:p>
            <a:r>
              <a:rPr lang="en-US" dirty="0"/>
              <a:t>car.#</a:t>
            </a:r>
            <a:r>
              <a:rPr lang="en-US" dirty="0" err="1"/>
              <a:t>tankCapacity</a:t>
            </a:r>
            <a:r>
              <a:rPr lang="en-US" dirty="0"/>
              <a:t> = 38; </a:t>
            </a:r>
            <a:r>
              <a:rPr lang="en-US" dirty="0">
                <a:solidFill>
                  <a:srgbClr val="00B050"/>
                </a:solidFill>
              </a:rPr>
              <a:t>// ERROR</a:t>
            </a:r>
          </a:p>
          <a:p>
            <a:r>
              <a:rPr lang="en-US" dirty="0"/>
              <a:t>car.#</a:t>
            </a:r>
            <a:r>
              <a:rPr lang="en-US" dirty="0" err="1"/>
              <a:t>checkAmountOfPetrol</a:t>
            </a:r>
            <a:r>
              <a:rPr lang="en-US" dirty="0"/>
              <a:t>(); </a:t>
            </a:r>
            <a:r>
              <a:rPr lang="en-US" dirty="0">
                <a:solidFill>
                  <a:srgbClr val="00B050"/>
                </a:solidFill>
              </a:rPr>
              <a:t>//ERROR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03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84DAF-1109-4ED8-B8CE-0A858E55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201AB9F-5695-431F-8DE5-EEBB55E7A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https://javascript.info/classes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http://jsraccoon.ru/es6-classes</a:t>
            </a:r>
            <a:endParaRPr lang="en-US" dirty="0"/>
          </a:p>
          <a:p>
            <a:endParaRPr lang="pl-PL" u="sng" dirty="0">
              <a:hlinkClick r:id="rId4"/>
            </a:endParaRP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5366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366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51F5A-4F04-4339-8B78-365305BA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2344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B2F0DD0-01B6-4D1B-9864-D550155E1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85455"/>
            <a:ext cx="10820400" cy="4100945"/>
          </a:xfrm>
        </p:spPr>
        <p:txBody>
          <a:bodyPr/>
          <a:lstStyle/>
          <a:p>
            <a:r>
              <a:rPr lang="en-US" dirty="0"/>
              <a:t>In practice, we often need to create many objects of the same kind, like users, or goods or whatever.</a:t>
            </a:r>
          </a:p>
          <a:p>
            <a:endParaRPr lang="en-US" dirty="0"/>
          </a:p>
          <a:p>
            <a:r>
              <a:rPr lang="en-US" dirty="0"/>
              <a:t>As we know </a:t>
            </a:r>
            <a:r>
              <a:rPr lang="en-US" i="1" dirty="0">
                <a:solidFill>
                  <a:srgbClr val="FF0000"/>
                </a:solidFill>
              </a:rPr>
              <a:t>new function </a:t>
            </a:r>
            <a:r>
              <a:rPr lang="en-US" dirty="0"/>
              <a:t>can help with that.</a:t>
            </a:r>
          </a:p>
          <a:p>
            <a:endParaRPr lang="en-US" dirty="0"/>
          </a:p>
          <a:p>
            <a:r>
              <a:rPr lang="en-US" dirty="0"/>
              <a:t>But in the modern JavaScript, there’s a more advanced </a:t>
            </a:r>
            <a:r>
              <a:rPr lang="en-US" i="1" dirty="0">
                <a:solidFill>
                  <a:srgbClr val="FF0000"/>
                </a:solidFill>
              </a:rPr>
              <a:t>“class” </a:t>
            </a:r>
            <a:r>
              <a:rPr lang="en-US" dirty="0"/>
              <a:t>construct, that introduces great new features which are useful for object-oriented programming.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574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FF3E0-7BAE-4B79-BBBD-2F2D39DB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“class” syntax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E435B1B-FFCA-4E0F-BDAB-94680F83D5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013036" cy="3429000"/>
          </a:xfrm>
        </p:spPr>
        <p:txBody>
          <a:bodyPr/>
          <a:lstStyle/>
          <a:p>
            <a:r>
              <a:rPr lang="en-US" dirty="0"/>
              <a:t>The basic syntax is:</a:t>
            </a:r>
          </a:p>
          <a:p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 class methods</a:t>
            </a:r>
          </a:p>
          <a:p>
            <a:pPr lvl="1"/>
            <a:r>
              <a:rPr lang="en-US" dirty="0"/>
              <a:t>  constructor() { ... }</a:t>
            </a:r>
          </a:p>
          <a:p>
            <a:pPr lvl="1"/>
            <a:r>
              <a:rPr lang="en-US" dirty="0"/>
              <a:t>  method1() { ... }</a:t>
            </a:r>
          </a:p>
          <a:p>
            <a:pPr lvl="1"/>
            <a:r>
              <a:rPr lang="en-US" dirty="0"/>
              <a:t>  method2() { ... }</a:t>
            </a:r>
          </a:p>
          <a:p>
            <a:pPr lvl="1"/>
            <a:r>
              <a:rPr lang="en-US" dirty="0"/>
              <a:t>  method3() { ... }</a:t>
            </a:r>
          </a:p>
          <a:p>
            <a:pPr lvl="1"/>
            <a:r>
              <a:rPr lang="en-US" dirty="0"/>
              <a:t>  ...</a:t>
            </a:r>
          </a:p>
          <a:p>
            <a:pPr lvl="1"/>
            <a:r>
              <a:rPr lang="en-US" dirty="0"/>
              <a:t>}</a:t>
            </a:r>
          </a:p>
          <a:p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64C1C-C892-4480-B763-5E9A6B32833D}"/>
              </a:ext>
            </a:extLst>
          </p:cNvPr>
          <p:cNvSpPr txBox="1"/>
          <p:nvPr/>
        </p:nvSpPr>
        <p:spPr>
          <a:xfrm>
            <a:off x="5698836" y="2057400"/>
            <a:ext cx="5217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Then use </a:t>
            </a:r>
            <a:r>
              <a:rPr lang="en-US" sz="2000" dirty="0">
                <a:solidFill>
                  <a:srgbClr val="C0000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C00000"/>
                </a:solidFill>
              </a:rPr>
              <a:t>MyClass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to create a new object with all the listed methods.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constructor() </a:t>
            </a:r>
            <a:r>
              <a:rPr lang="en-US" sz="2000" dirty="0"/>
              <a:t>method is called automatically by new, so we can initialize the object there.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54280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1F2F4-D6F2-4E03-8CA2-533303D5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 ?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2464F1C-5B7A-4430-BED9-6989B2C6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JavaScript, a class is a kind of a function: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dirty="0"/>
              <a:t> User {</a:t>
            </a:r>
          </a:p>
          <a:p>
            <a:r>
              <a:rPr lang="en-US" sz="1800" dirty="0"/>
              <a:t>  constructor(name) { 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.name = name; }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sayHi</a:t>
            </a:r>
            <a:r>
              <a:rPr lang="en-US" sz="1800" dirty="0"/>
              <a:t>() { alert(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.name); 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alert(</a:t>
            </a:r>
            <a:r>
              <a:rPr lang="en-US" sz="1800" dirty="0" err="1">
                <a:solidFill>
                  <a:srgbClr val="0070C0"/>
                </a:solidFill>
              </a:rPr>
              <a:t>typeof</a:t>
            </a:r>
            <a:r>
              <a:rPr lang="en-US" sz="1800" dirty="0"/>
              <a:t> User); </a:t>
            </a:r>
            <a:r>
              <a:rPr lang="en-US" sz="1800" dirty="0">
                <a:solidFill>
                  <a:srgbClr val="00B050"/>
                </a:solidFill>
              </a:rPr>
              <a:t>// function</a:t>
            </a:r>
            <a:endParaRPr lang="uk-UA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98A64-421A-4772-A684-7B4AC60E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71581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BA8A243-AC9F-4F58-9439-A0F277AC0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68582"/>
            <a:ext cx="10820400" cy="4017818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class User {...} </a:t>
            </a:r>
            <a:r>
              <a:rPr lang="en-US" dirty="0"/>
              <a:t>construct really does is: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Creates a function named </a:t>
            </a:r>
            <a:r>
              <a:rPr lang="en-US" i="1" dirty="0"/>
              <a:t>User</a:t>
            </a:r>
            <a:r>
              <a:rPr lang="en-US" dirty="0"/>
              <a:t>, that becomes the result of the class declaration. The function code is taken from the constructor method (assumed empty if we don’t write such method).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Stores class methods, such as </a:t>
            </a:r>
            <a:r>
              <a:rPr lang="en-US" i="1" dirty="0" err="1"/>
              <a:t>sayHi</a:t>
            </a:r>
            <a:r>
              <a:rPr lang="en-US" dirty="0"/>
              <a:t>, in </a:t>
            </a:r>
            <a:r>
              <a:rPr lang="en-US" i="1" dirty="0" err="1"/>
              <a:t>User.prototype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386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AE5C-7B67-49A7-A2DA-D667F413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5719"/>
          </a:xfrm>
        </p:spPr>
        <p:txBody>
          <a:bodyPr/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819FE07-315C-4FAE-9A0E-8060E45E1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731520"/>
            <a:ext cx="5410200" cy="4754880"/>
          </a:xfrm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dirty="0"/>
              <a:t> User {</a:t>
            </a:r>
          </a:p>
          <a:p>
            <a:r>
              <a:rPr lang="en-US" sz="1800" dirty="0"/>
              <a:t>  constructor(name) {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.name = name;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sayHi</a:t>
            </a:r>
            <a:r>
              <a:rPr lang="en-US" sz="1800" dirty="0"/>
              <a:t>() {</a:t>
            </a:r>
          </a:p>
          <a:p>
            <a:r>
              <a:rPr lang="en-US" sz="1800" dirty="0"/>
              <a:t>    alert(</a:t>
            </a:r>
            <a:r>
              <a:rPr lang="en-US" sz="1800" dirty="0">
                <a:solidFill>
                  <a:srgbClr val="0070C0"/>
                </a:solidFill>
              </a:rPr>
              <a:t>this</a:t>
            </a:r>
            <a:r>
              <a:rPr lang="en-US" sz="1800" dirty="0"/>
              <a:t>.name);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>
                <a:solidFill>
                  <a:srgbClr val="00B050"/>
                </a:solidFill>
              </a:rPr>
              <a:t>// Usage:</a:t>
            </a:r>
          </a:p>
          <a:p>
            <a:r>
              <a:rPr lang="en-US" sz="1800" dirty="0">
                <a:solidFill>
                  <a:srgbClr val="0070C0"/>
                </a:solidFill>
              </a:rPr>
              <a:t>let</a:t>
            </a:r>
            <a:r>
              <a:rPr lang="en-US" sz="1800" dirty="0"/>
              <a:t> user = new User("John");</a:t>
            </a:r>
          </a:p>
          <a:p>
            <a:r>
              <a:rPr lang="en-US" sz="1800" dirty="0" err="1"/>
              <a:t>user.sayHi</a:t>
            </a:r>
            <a:r>
              <a:rPr lang="en-US" sz="1800" dirty="0"/>
              <a:t>();</a:t>
            </a:r>
            <a:endParaRPr lang="uk-UA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05091-2470-4B9A-9887-E8EFD548F14F}"/>
              </a:ext>
            </a:extLst>
          </p:cNvPr>
          <p:cNvSpPr txBox="1"/>
          <p:nvPr/>
        </p:nvSpPr>
        <p:spPr>
          <a:xfrm>
            <a:off x="5247587" y="685086"/>
            <a:ext cx="67960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rewriting class User in pure functions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1. Create constructor function</a:t>
            </a:r>
          </a:p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User(name)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.name = name;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</a:t>
            </a: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any function prototype has constructor property by default,</a:t>
            </a: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so we don't need to create it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2. Add the method to prototype</a:t>
            </a:r>
          </a:p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User.prototype.sayHi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function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() {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alert(</a:t>
            </a:r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this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.name);</a:t>
            </a:r>
          </a:p>
          <a:p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};</a:t>
            </a:r>
          </a:p>
          <a:p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// Usage:</a:t>
            </a:r>
          </a:p>
          <a:p>
            <a:r>
              <a:rPr lang="en-US" dirty="0">
                <a:solidFill>
                  <a:srgbClr val="0070C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user = new User("John");</a:t>
            </a:r>
          </a:p>
          <a:p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user.sayHi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();</a:t>
            </a:r>
            <a:endParaRPr lang="uk-UA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8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E4487-7318-4721-BB4C-7BCC7CFA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Hoisting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48ACCA6-EB27-4324-A647-48CD2F11B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important difference between </a:t>
            </a:r>
            <a:r>
              <a:rPr lang="en-US" dirty="0">
                <a:solidFill>
                  <a:srgbClr val="FF0000"/>
                </a:solidFill>
              </a:rPr>
              <a:t>function declarations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class declarations </a:t>
            </a:r>
            <a:r>
              <a:rPr lang="en-US" dirty="0"/>
              <a:t>is that function declarations are </a:t>
            </a:r>
            <a:r>
              <a:rPr lang="en-US" dirty="0">
                <a:solidFill>
                  <a:srgbClr val="FF0000"/>
                </a:solidFill>
              </a:rPr>
              <a:t>hoisted</a:t>
            </a:r>
            <a:r>
              <a:rPr lang="en-US" dirty="0"/>
              <a:t> and class declarations are not. You first need to declare your class and then access it, otherwise code like the following will throw a </a:t>
            </a:r>
            <a:r>
              <a:rPr lang="en-US" dirty="0" err="1">
                <a:solidFill>
                  <a:srgbClr val="FF0000"/>
                </a:solidFill>
              </a:rPr>
              <a:t>ReferenceError</a:t>
            </a:r>
            <a:r>
              <a:rPr lang="en-US" dirty="0"/>
              <a:t>: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9408CE-1C90-4C5E-AA0B-BCACE180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71900"/>
            <a:ext cx="61245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4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FB092-67BA-4F92-8699-29F541D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Expression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4EAE3B6-917F-469C-9C97-8CFF7CFB1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410200" cy="3429000"/>
          </a:xfrm>
        </p:spPr>
        <p:txBody>
          <a:bodyPr/>
          <a:lstStyle/>
          <a:p>
            <a:r>
              <a:rPr lang="en-US" dirty="0"/>
              <a:t>Just like functions, classes can be defined inside another expression, passed around, returned, assigned etc.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70C0"/>
                </a:solidFill>
              </a:rPr>
              <a:t>let</a:t>
            </a:r>
            <a:r>
              <a:rPr lang="en-US" sz="1800" dirty="0"/>
              <a:t> User = </a:t>
            </a:r>
            <a:r>
              <a:rPr lang="en-US" sz="1800" dirty="0">
                <a:solidFill>
                  <a:srgbClr val="0070C0"/>
                </a:solidFill>
              </a:rPr>
              <a:t>class</a:t>
            </a:r>
            <a:r>
              <a:rPr lang="en-US" sz="1800" dirty="0"/>
              <a:t>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sayHi</a:t>
            </a:r>
            <a:r>
              <a:rPr lang="en-US" sz="1800" dirty="0"/>
              <a:t>() {</a:t>
            </a:r>
          </a:p>
          <a:p>
            <a:r>
              <a:rPr lang="en-US" sz="1800" dirty="0"/>
              <a:t>    alert(“Hi</a:t>
            </a:r>
            <a:r>
              <a:rPr lang="uk-UA" sz="1800" dirty="0"/>
              <a:t>");</a:t>
            </a:r>
          </a:p>
          <a:p>
            <a:r>
              <a:rPr lang="uk-UA" sz="1800" dirty="0"/>
              <a:t>  }</a:t>
            </a:r>
          </a:p>
          <a:p>
            <a:r>
              <a:rPr lang="uk-UA" sz="1800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1B2AE-8ED7-47E3-A087-3BF334814C39}"/>
              </a:ext>
            </a:extLst>
          </p:cNvPr>
          <p:cNvSpPr txBox="1"/>
          <p:nvPr/>
        </p:nvSpPr>
        <p:spPr>
          <a:xfrm>
            <a:off x="5945171" y="2057400"/>
            <a:ext cx="62023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"Named Class Expression"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User =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sayHi</a:t>
            </a:r>
            <a:r>
              <a:rPr lang="en-US" dirty="0"/>
              <a:t>() {</a:t>
            </a:r>
          </a:p>
          <a:p>
            <a:r>
              <a:rPr lang="en-US" dirty="0"/>
              <a:t>    alert(</a:t>
            </a:r>
            <a:r>
              <a:rPr lang="en-US" dirty="0" err="1"/>
              <a:t>MyClass</a:t>
            </a:r>
            <a:r>
              <a:rPr lang="en-US" dirty="0"/>
              <a:t>); // </a:t>
            </a:r>
            <a:r>
              <a:rPr lang="en-US" dirty="0" err="1">
                <a:solidFill>
                  <a:srgbClr val="00B050"/>
                </a:solidFill>
              </a:rPr>
              <a:t>MyClass</a:t>
            </a:r>
            <a:r>
              <a:rPr lang="en-US" dirty="0">
                <a:solidFill>
                  <a:srgbClr val="00B050"/>
                </a:solidFill>
              </a:rPr>
              <a:t> name is visible only inside the class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User().</a:t>
            </a:r>
            <a:r>
              <a:rPr lang="en-US" dirty="0" err="1"/>
              <a:t>sayHi</a:t>
            </a:r>
            <a:r>
              <a:rPr lang="en-US" dirty="0"/>
              <a:t>(); // </a:t>
            </a:r>
            <a:r>
              <a:rPr lang="en-US" dirty="0">
                <a:solidFill>
                  <a:srgbClr val="00B050"/>
                </a:solidFill>
              </a:rPr>
              <a:t>works, shows </a:t>
            </a:r>
            <a:r>
              <a:rPr lang="en-US" dirty="0" err="1">
                <a:solidFill>
                  <a:srgbClr val="00B050"/>
                </a:solidFill>
              </a:rPr>
              <a:t>MyClass</a:t>
            </a:r>
            <a:r>
              <a:rPr lang="en-US" dirty="0">
                <a:solidFill>
                  <a:srgbClr val="00B050"/>
                </a:solidFill>
              </a:rPr>
              <a:t> definition</a:t>
            </a:r>
          </a:p>
          <a:p>
            <a:endParaRPr lang="en-US" dirty="0"/>
          </a:p>
          <a:p>
            <a:r>
              <a:rPr lang="en-US" dirty="0"/>
              <a:t>alert(</a:t>
            </a:r>
            <a:r>
              <a:rPr lang="en-US" dirty="0" err="1"/>
              <a:t>MyClass</a:t>
            </a:r>
            <a:r>
              <a:rPr lang="en-US" dirty="0"/>
              <a:t>); // </a:t>
            </a:r>
            <a:r>
              <a:rPr lang="en-US" dirty="0">
                <a:solidFill>
                  <a:srgbClr val="C00000"/>
                </a:solidFill>
              </a:rPr>
              <a:t>error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62211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835f28f2-30f1-4728-84d2-86d96e143488"/>
    <ds:schemaRef ds:uri="341e6018-ac0a-4dfb-8409-db9e0d25502e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788</TotalTime>
  <Words>1505</Words>
  <Application>Microsoft Office PowerPoint</Application>
  <PresentationFormat>Широкий екран</PresentationFormat>
  <Paragraphs>280</Paragraphs>
  <Slides>24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24</vt:i4>
      </vt:variant>
    </vt:vector>
  </HeadingPairs>
  <TitlesOfParts>
    <vt:vector size="30" baseType="lpstr">
      <vt:lpstr>Arial</vt:lpstr>
      <vt:lpstr>Open Sans</vt:lpstr>
      <vt:lpstr>Calibri</vt:lpstr>
      <vt:lpstr>Proxima Nova Black</vt:lpstr>
      <vt:lpstr>DARK THEME</vt:lpstr>
      <vt:lpstr>LIGHT-THEME</vt:lpstr>
      <vt:lpstr> JavaScript Classes </vt:lpstr>
      <vt:lpstr> AGENDA</vt:lpstr>
      <vt:lpstr> </vt:lpstr>
      <vt:lpstr>The “class” syntax </vt:lpstr>
      <vt:lpstr>What is a class ?</vt:lpstr>
      <vt:lpstr> </vt:lpstr>
      <vt:lpstr> </vt:lpstr>
      <vt:lpstr>Hoisting </vt:lpstr>
      <vt:lpstr>Class Expression</vt:lpstr>
      <vt:lpstr>Class properties</vt:lpstr>
      <vt:lpstr>Inheritance</vt:lpstr>
      <vt:lpstr> Super</vt:lpstr>
      <vt:lpstr> </vt:lpstr>
      <vt:lpstr> </vt:lpstr>
      <vt:lpstr>ES5 VS ES6</vt:lpstr>
      <vt:lpstr>Classes without constructors</vt:lpstr>
      <vt:lpstr>static</vt:lpstr>
      <vt:lpstr> </vt:lpstr>
      <vt:lpstr>Private and protected properties </vt:lpstr>
      <vt:lpstr> </vt:lpstr>
      <vt:lpstr>Private properties</vt:lpstr>
      <vt:lpstr> </vt:lpstr>
      <vt:lpstr>Resources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w</cp:lastModifiedBy>
  <cp:revision>68</cp:revision>
  <dcterms:created xsi:type="dcterms:W3CDTF">2018-12-11T16:43:22Z</dcterms:created>
  <dcterms:modified xsi:type="dcterms:W3CDTF">2019-10-08T17:18:24Z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