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4"/>
    <p:sldMasterId id="2147483656" r:id="rId5"/>
  </p:sldMasterIdLst>
  <p:sldIdLst>
    <p:sldId id="257" r:id="rId6"/>
    <p:sldId id="281"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3" r:id="rId30"/>
    <p:sldId id="284" r:id="rId31"/>
    <p:sldId id="285" r:id="rId32"/>
    <p:sldId id="288" r:id="rId33"/>
    <p:sldId id="287" r:id="rId34"/>
    <p:sldId id="282" r:id="rId35"/>
    <p:sldId id="280" r:id="rId36"/>
  </p:sldIdLst>
  <p:sldSz cx="12192000" cy="6858000"/>
  <p:notesSz cx="6858000" cy="9144000"/>
  <p:embeddedFontLst>
    <p:embeddedFont>
      <p:font typeface="Calibri" panose="020F0502020204030204" pitchFamily="34" charset="0"/>
      <p:regular r:id="rId37"/>
      <p:bold r:id="rId38"/>
      <p:italic r:id="rId39"/>
      <p:boldItalic r:id="rId40"/>
    </p:embeddedFont>
    <p:embeddedFont>
      <p:font typeface="Consolas" panose="020B0609020204030204" pitchFamily="49" charset="0"/>
      <p:regular r:id="rId41"/>
      <p:bold r:id="rId42"/>
      <p:italic r:id="rId43"/>
      <p:boldItalic r:id="rId44"/>
    </p:embeddedFont>
    <p:embeddedFont>
      <p:font typeface="Open Sans" panose="020B0604020202020204" charset="0"/>
      <p:regular r:id="rId45"/>
      <p:bold r:id="rId46"/>
      <p:italic r:id="rId47"/>
      <p:boldItalic r:id="rId48"/>
    </p:embeddedFont>
    <p:embeddedFont>
      <p:font typeface="Proxima Nova Black" panose="020B0604020202020204" charset="0"/>
      <p:bold r:id="rId4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6957" autoAdjust="0"/>
  </p:normalViewPr>
  <p:slideViewPr>
    <p:cSldViewPr snapToGrid="0">
      <p:cViewPr varScale="1">
        <p:scale>
          <a:sx n="72" d="100"/>
          <a:sy n="72" d="100"/>
        </p:scale>
        <p:origin x="660" y="7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font" Target="fonts/font3.fntdata"/><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font" Target="fonts/font2.fntdata"/><Relationship Id="rId46" Type="http://schemas.openxmlformats.org/officeDocument/2006/relationships/font" Target="fonts/font10.fntdata"/><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font" Target="fonts/font5.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font" Target="fonts/font13.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font" Target="fonts/font8.fntdata"/><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font" Target="fonts/font7.fntdata"/><Relationship Id="rId48" Type="http://schemas.openxmlformats.org/officeDocument/2006/relationships/font" Target="fonts/font12.fntdata"/><Relationship Id="rId8" Type="http://schemas.openxmlformats.org/officeDocument/2006/relationships/slide" Target="slides/slide3.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DARK-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a:t>TITLE</a:t>
            </a:r>
            <a:br>
              <a:rPr lang="uk-UA" dirty="0"/>
            </a:br>
            <a:r>
              <a:rPr lang="en-US" dirty="0"/>
              <a:t>TO</a:t>
            </a:r>
            <a:r>
              <a:rPr lang="uk-UA" dirty="0"/>
              <a:t> </a:t>
            </a:r>
            <a:r>
              <a:rPr lang="en-US" dirty="0"/>
              <a:t>BE</a:t>
            </a:r>
            <a:r>
              <a:rPr lang="uk-UA" dirty="0"/>
              <a:t> </a:t>
            </a:r>
            <a:r>
              <a:rPr lang="en-US" dirty="0"/>
              <a:t>CAPI</a:t>
            </a:r>
            <a:br>
              <a:rPr lang="uk-UA" dirty="0"/>
            </a:br>
            <a:r>
              <a:rPr lang="en-US" dirty="0"/>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570751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WIDE-PHOTOT-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CLICK TO EDIT THE TITLE</a:t>
            </a:r>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r>
              <a:rPr lang="en-US"/>
              <a:t>Click icon to add picture</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127396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LEFT-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802025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SCRIPTION-PHOTO-RIGHT-DARK">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a:t>
            </a:r>
            <a:r>
              <a:rPr lang="uk-UA" dirty="0"/>
              <a:t> С</a:t>
            </a:r>
            <a:r>
              <a:rPr lang="en-US" dirty="0"/>
              <a:t>APITA</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r>
              <a:rPr lang="en-US"/>
              <a:t>Click icon to add picture</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Tree>
    <p:extLst>
      <p:ext uri="{BB962C8B-B14F-4D97-AF65-F5344CB8AC3E}">
        <p14:creationId xmlns:p14="http://schemas.microsoft.com/office/powerpoint/2010/main" val="3734514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IDE-CHART-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r>
              <a:rPr lang="en-US"/>
              <a:t>Click icon to add chart</a:t>
            </a:r>
          </a:p>
        </p:txBody>
      </p:sp>
    </p:spTree>
    <p:extLst>
      <p:ext uri="{BB962C8B-B14F-4D97-AF65-F5344CB8AC3E}">
        <p14:creationId xmlns:p14="http://schemas.microsoft.com/office/powerpoint/2010/main" val="16854359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LEFT-DARK">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r>
              <a:rPr lang="en-US"/>
              <a:t>Click icon to add chart</a:t>
            </a:r>
          </a:p>
        </p:txBody>
      </p:sp>
    </p:spTree>
    <p:extLst>
      <p:ext uri="{BB962C8B-B14F-4D97-AF65-F5344CB8AC3E}">
        <p14:creationId xmlns:p14="http://schemas.microsoft.com/office/powerpoint/2010/main" val="4022539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SLIDE-LIGHT-1">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a:t>TITLE</a:t>
            </a:r>
            <a:br>
              <a:rPr lang="uk-UA" dirty="0"/>
            </a:br>
            <a:r>
              <a:rPr lang="en-US" dirty="0"/>
              <a:t>TO</a:t>
            </a:r>
            <a:r>
              <a:rPr lang="uk-UA" dirty="0"/>
              <a:t> </a:t>
            </a:r>
            <a:r>
              <a:rPr lang="en-US" dirty="0"/>
              <a:t>BE</a:t>
            </a:r>
            <a:r>
              <a:rPr lang="uk-UA" dirty="0"/>
              <a:t> </a:t>
            </a:r>
            <a:r>
              <a:rPr lang="en-US" dirty="0"/>
              <a:t>CAPI</a:t>
            </a:r>
            <a:br>
              <a:rPr lang="uk-UA" dirty="0"/>
            </a:br>
            <a:r>
              <a:rPr lang="en-US" dirty="0"/>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42424576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SLIDE-LIGHT-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26677534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7189386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TWO-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770168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HREE-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14196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DARK-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9664868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DESCRIPTION-SIDETEX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8868973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SIDETEXT-PROCESS-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4" name="Oval 3"/>
          <p:cNvSpPr/>
          <p:nvPr userDrawn="1"/>
        </p:nvSpPr>
        <p:spPr>
          <a:xfrm>
            <a:off x="917664"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1" name="TextBox 20"/>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874876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TIMELINE-LIGHT">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Tree>
    <p:extLst>
      <p:ext uri="{BB962C8B-B14F-4D97-AF65-F5344CB8AC3E}">
        <p14:creationId xmlns:p14="http://schemas.microsoft.com/office/powerpoint/2010/main" val="11286899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RIGHT-LIGHT">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endParaRPr lang="en-US"/>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5842787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WIDE-PHOTO-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CLICK TO EDIT THE TITLE</a:t>
            </a:r>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endParaRPr lang="en-US"/>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2855464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LEF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endParaRPr lang="en-US"/>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5590467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SCRIPTION-PHOTO-RIGH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a:t>
            </a:r>
            <a:r>
              <a:rPr lang="uk-UA" dirty="0"/>
              <a:t> С</a:t>
            </a:r>
            <a:r>
              <a:rPr lang="en-US" dirty="0"/>
              <a:t>APITA</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endParaRPr lang="en-US"/>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Tree>
    <p:extLst>
      <p:ext uri="{BB962C8B-B14F-4D97-AF65-F5344CB8AC3E}">
        <p14:creationId xmlns:p14="http://schemas.microsoft.com/office/powerpoint/2010/main" val="1780709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IDE-CHART-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endParaRPr lang="en-US"/>
          </a:p>
        </p:txBody>
      </p:sp>
    </p:spTree>
    <p:extLst>
      <p:ext uri="{BB962C8B-B14F-4D97-AF65-F5344CB8AC3E}">
        <p14:creationId xmlns:p14="http://schemas.microsoft.com/office/powerpoint/2010/main" val="22989921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HART-LEF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endParaRPr lang="en-US"/>
          </a:p>
        </p:txBody>
      </p:sp>
    </p:spTree>
    <p:extLst>
      <p:ext uri="{BB962C8B-B14F-4D97-AF65-F5344CB8AC3E}">
        <p14:creationId xmlns:p14="http://schemas.microsoft.com/office/powerpoint/2010/main" val="1310242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ONE-COLUMN-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254637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TWO-COLUMNS-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1977726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THREE-COLUMNS-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660443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DESCRIPTION-SIDETEXT-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607881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IDETEXT-PROCESS-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4" name="Oval 3"/>
          <p:cNvSpPr/>
          <p:nvPr userDrawn="1"/>
        </p:nvSpPr>
        <p:spPr>
          <a:xfrm>
            <a:off x="917664"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6" name="TextBox 25"/>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562363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TIMELINE-DARK">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cxnSp>
        <p:nvCxnSpPr>
          <p:cNvPr id="6" name="Straight Connector 5"/>
          <p:cNvCxnSpPr/>
          <p:nvPr userDrawn="1"/>
        </p:nvCxnSpPr>
        <p:spPr>
          <a:xfrm>
            <a:off x="-28575" y="2743200"/>
            <a:ext cx="12252960" cy="0"/>
          </a:xfrm>
          <a:prstGeom prst="line">
            <a:avLst/>
          </a:prstGeom>
          <a:ln w="1905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9" name="TextBox 3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986282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HOTO-RIGHT-DARK">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r>
              <a:rPr lang="en-US"/>
              <a:t>Click icon to add picture</a:t>
            </a:r>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533767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image" Target="../media/image3.emf"/><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6"/>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934738578"/>
      </p:ext>
    </p:extLst>
  </p:cSld>
  <p:clrMap bg1="dk1" tx1="lt1" bg2="dk2" tx2="lt2" accent1="accent1" accent2="accent2" accent3="accent3" accent4="accent4" accent5="accent5" accent6="accent6" hlink="hlink" folHlink="folHlink"/>
  <p:sldLayoutIdLst>
    <p:sldLayoutId id="2147483649" r:id="rId1"/>
    <p:sldLayoutId id="2147483674" r:id="rId2"/>
    <p:sldLayoutId id="2147483652" r:id="rId3"/>
    <p:sldLayoutId id="2147483654" r:id="rId4"/>
    <p:sldLayoutId id="2147483657" r:id="rId5"/>
    <p:sldLayoutId id="2147483661" r:id="rId6"/>
    <p:sldLayoutId id="2147483663" r:id="rId7"/>
    <p:sldLayoutId id="2147483665" r:id="rId8"/>
    <p:sldLayoutId id="2147483667" r:id="rId9"/>
    <p:sldLayoutId id="2147483670" r:id="rId10"/>
    <p:sldLayoutId id="2147483669" r:id="rId11"/>
    <p:sldLayoutId id="2147483671" r:id="rId12"/>
    <p:sldLayoutId id="2147483672" r:id="rId13"/>
    <p:sldLayoutId id="214748367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432" userDrawn="1">
          <p15:clr>
            <a:srgbClr val="F26B43"/>
          </p15:clr>
        </p15:guide>
        <p15:guide id="4" pos="7248" userDrawn="1">
          <p15:clr>
            <a:srgbClr val="F26B43"/>
          </p15:clr>
        </p15:guide>
        <p15:guide id="5" orient="horz" pos="432" userDrawn="1">
          <p15:clr>
            <a:srgbClr val="F26B43"/>
          </p15:clr>
        </p15:guide>
        <p15:guide id="6" orient="horz" pos="864" userDrawn="1">
          <p15:clr>
            <a:srgbClr val="F26B43"/>
          </p15:clr>
        </p15:guide>
        <p15:guide id="7" orient="horz" pos="3456" userDrawn="1">
          <p15:clr>
            <a:srgbClr val="F26B43"/>
          </p15:clr>
        </p15:guide>
        <p15:guide id="8" orient="horz" pos="3888" userDrawn="1">
          <p15:clr>
            <a:srgbClr val="F26B43"/>
          </p15:clr>
        </p15:guide>
        <p15:guide id="9" pos="1680" userDrawn="1">
          <p15:clr>
            <a:srgbClr val="F26B43"/>
          </p15:clr>
        </p15:guide>
        <p15:guide id="10" pos="1824" userDrawn="1">
          <p15:clr>
            <a:srgbClr val="F26B43"/>
          </p15:clr>
        </p15:guide>
        <p15:guide id="11" pos="2616" userDrawn="1">
          <p15:clr>
            <a:srgbClr val="F26B43"/>
          </p15:clr>
        </p15:guide>
        <p15:guide id="12" pos="3072" userDrawn="1">
          <p15:clr>
            <a:srgbClr val="F26B43"/>
          </p15:clr>
        </p15:guide>
        <p15:guide id="13" pos="2760" userDrawn="1">
          <p15:clr>
            <a:srgbClr val="F26B43"/>
          </p15:clr>
        </p15:guide>
        <p15:guide id="14" pos="3216" userDrawn="1">
          <p15:clr>
            <a:srgbClr val="F26B43"/>
          </p15:clr>
        </p15:guide>
        <p15:guide id="15" pos="4464" userDrawn="1">
          <p15:clr>
            <a:srgbClr val="F26B43"/>
          </p15:clr>
        </p15:guide>
        <p15:guide id="16" pos="4608" userDrawn="1">
          <p15:clr>
            <a:srgbClr val="F26B43"/>
          </p15:clr>
        </p15:guide>
        <p15:guide id="17" pos="4920" userDrawn="1">
          <p15:clr>
            <a:srgbClr val="F26B43"/>
          </p15:clr>
        </p15:guide>
        <p15:guide id="18" pos="5064" userDrawn="1">
          <p15:clr>
            <a:srgbClr val="F26B43"/>
          </p15:clr>
        </p15:guide>
        <p15:guide id="19" pos="5856" userDrawn="1">
          <p15:clr>
            <a:srgbClr val="F26B43"/>
          </p15:clr>
        </p15:guide>
        <p15:guide id="20" pos="6000" userDrawn="1">
          <p15:clr>
            <a:srgbClr val="F26B43"/>
          </p15:clr>
        </p15:guide>
        <p15:guide id="21" orient="horz" pos="1296" userDrawn="1">
          <p15:clr>
            <a:srgbClr val="F26B43"/>
          </p15:clr>
        </p15:guide>
        <p15:guide id="22" orient="horz" pos="1728" userDrawn="1">
          <p15:clr>
            <a:srgbClr val="F26B43"/>
          </p15:clr>
        </p15:guide>
        <p15:guide id="23" pos="3768" userDrawn="1">
          <p15:clr>
            <a:srgbClr val="F26B43"/>
          </p15:clr>
        </p15:guide>
        <p15:guide id="24" pos="391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6"/>
          <a:stretch>
            <a:fillRect/>
          </a:stretch>
        </p:blipFill>
        <p:spPr>
          <a:xfrm>
            <a:off x="9959145" y="5906728"/>
            <a:ext cx="1547053" cy="265471"/>
          </a:xfrm>
          <a:prstGeom prst="rect">
            <a:avLst/>
          </a:prstGeom>
        </p:spPr>
      </p:pic>
    </p:spTree>
    <p:extLst>
      <p:ext uri="{BB962C8B-B14F-4D97-AF65-F5344CB8AC3E}">
        <p14:creationId xmlns:p14="http://schemas.microsoft.com/office/powerpoint/2010/main" val="23213711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64" r:id="rId7"/>
    <p:sldLayoutId id="2147483666" r:id="rId8"/>
    <p:sldLayoutId id="2147483683" r:id="rId9"/>
    <p:sldLayoutId id="2147483684" r:id="rId10"/>
    <p:sldLayoutId id="2147483685" r:id="rId11"/>
    <p:sldLayoutId id="2147483686" r:id="rId12"/>
    <p:sldLayoutId id="2147483687" r:id="rId13"/>
    <p:sldLayoutId id="2147483688"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hyperlink" Target="https://developer.mozilla.org/en/docs/Web/JavaScript/Reference/Classes" TargetMode="Externa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hyperlink" Target="https://reactjs.org/docs/components-and-props.html#function-and-class-components" TargetMode="Externa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3" Type="http://schemas.openxmlformats.org/officeDocument/2006/relationships/hyperlink" Target="https://metanit.com/web/react" TargetMode="External"/><Relationship Id="rId2" Type="http://schemas.openxmlformats.org/officeDocument/2006/relationships/hyperlink" Target="https://reactjs.org/docs" TargetMode="External"/><Relationship Id="rId1" Type="http://schemas.openxmlformats.org/officeDocument/2006/relationships/slideLayout" Target="../slideLayouts/slideLayout17.xml"/><Relationship Id="rId4" Type="http://schemas.openxmlformats.org/officeDocument/2006/relationships/hyperlink" Target="https://hackernoon.com/virtual-dom-in-reactjs-43a3fdb1d130"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hyperlink" Target="https://unpkg.com/react-dom@16/umd/react-dom.production.min.js" TargetMode="External"/><Relationship Id="rId2" Type="http://schemas.openxmlformats.org/officeDocument/2006/relationships/hyperlink" Target="https://unpkg.com/react@16/umd/react.production.min.js" TargetMode="External"/><Relationship Id="rId1" Type="http://schemas.openxmlformats.org/officeDocument/2006/relationships/slideLayout" Target="../slideLayouts/slideLayout17.xml"/><Relationship Id="rId4" Type="http://schemas.openxmlformats.org/officeDocument/2006/relationships/hyperlink" Target="https://cdnjs.cloudflare.com/ajax/libs/babel-standalone/6.25.0/babel.min.js"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hyperlink" Target="https://reactjs.org/docs/react-without-jsx.html" TargetMode="Externa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hyperlink" Target="https://developer.mozilla.org/en-US/docs/Web/JavaScript/Guide/Expressions_and_Operators#Expressions" TargetMode="Externa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r>
              <a:rPr lang="en-US" dirty="0">
                <a:latin typeface="Proxima Nova Black" panose="02000506030000020004" pitchFamily="2" charset="0"/>
              </a:rPr>
            </a:br>
            <a:r>
              <a:rPr lang="en-US" dirty="0">
                <a:latin typeface="Proxima Nova Black" panose="02000506030000020004" pitchFamily="2" charset="0"/>
              </a:rPr>
              <a:t>REACT</a:t>
            </a:r>
            <a:br>
              <a:rPr lang="en-US" dirty="0">
                <a:latin typeface="Proxima Nova Black" panose="02000506030000020004" pitchFamily="2" charset="0"/>
              </a:rPr>
            </a:br>
            <a:r>
              <a:rPr lang="en-US" dirty="0">
                <a:latin typeface="Proxima Nova Black" panose="02000506030000020004" pitchFamily="2" charset="0"/>
              </a:rPr>
              <a:t>Intro</a:t>
            </a:r>
          </a:p>
        </p:txBody>
      </p:sp>
      <p:sp>
        <p:nvSpPr>
          <p:cNvPr id="3" name="Text Placeholder 2"/>
          <p:cNvSpPr>
            <a:spLocks noGrp="1"/>
          </p:cNvSpPr>
          <p:nvPr>
            <p:ph type="body" sz="quarter" idx="10"/>
          </p:nvPr>
        </p:nvSpPr>
        <p:spPr/>
        <p:txBody>
          <a:bodyPr/>
          <a:lstStyle/>
          <a:p>
            <a:r>
              <a:rPr lang="en-US" dirty="0"/>
              <a:t>by </a:t>
            </a:r>
            <a:r>
              <a:rPr lang="en-US" dirty="0" err="1"/>
              <a:t>Ihor</a:t>
            </a:r>
            <a:r>
              <a:rPr lang="en-US" dirty="0"/>
              <a:t> </a:t>
            </a:r>
            <a:r>
              <a:rPr lang="en-US" dirty="0" err="1"/>
              <a:t>Kalyta</a:t>
            </a:r>
            <a:endParaRPr lang="en-US" dirty="0"/>
          </a:p>
        </p:txBody>
      </p:sp>
    </p:spTree>
    <p:extLst>
      <p:ext uri="{BB962C8B-B14F-4D97-AF65-F5344CB8AC3E}">
        <p14:creationId xmlns:p14="http://schemas.microsoft.com/office/powerpoint/2010/main" val="1552756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CBD2A78-C08D-45CA-BCEE-3BDE3B5DD09B}"/>
              </a:ext>
            </a:extLst>
          </p:cNvPr>
          <p:cNvSpPr>
            <a:spLocks noGrp="1"/>
          </p:cNvSpPr>
          <p:nvPr>
            <p:ph type="title"/>
          </p:nvPr>
        </p:nvSpPr>
        <p:spPr/>
        <p:txBody>
          <a:bodyPr/>
          <a:lstStyle/>
          <a:p>
            <a:r>
              <a:rPr lang="en-US" b="1" dirty="0"/>
              <a:t>Components</a:t>
            </a:r>
            <a:br>
              <a:rPr lang="en-US" b="1" dirty="0"/>
            </a:br>
            <a:endParaRPr lang="uk-UA" dirty="0"/>
          </a:p>
        </p:txBody>
      </p:sp>
      <p:sp>
        <p:nvSpPr>
          <p:cNvPr id="3" name="Місце для тексту 2">
            <a:extLst>
              <a:ext uri="{FF2B5EF4-FFF2-40B4-BE49-F238E27FC236}">
                <a16:creationId xmlns:a16="http://schemas.microsoft.com/office/drawing/2014/main" id="{2D2E2331-5779-4C07-8E36-FBFEB21A75B6}"/>
              </a:ext>
            </a:extLst>
          </p:cNvPr>
          <p:cNvSpPr>
            <a:spLocks noGrp="1"/>
          </p:cNvSpPr>
          <p:nvPr>
            <p:ph type="body" sz="quarter" idx="10"/>
          </p:nvPr>
        </p:nvSpPr>
        <p:spPr>
          <a:xfrm rot="10800000" flipV="1">
            <a:off x="685800" y="2027584"/>
            <a:ext cx="10820400" cy="3504998"/>
          </a:xfrm>
        </p:spPr>
        <p:txBody>
          <a:bodyPr/>
          <a:lstStyle/>
          <a:p>
            <a:r>
              <a:rPr lang="en-US" dirty="0"/>
              <a:t>Components let you split the UI into independent, reusable pieces, and think about each piece in isolation. Conceptually, components are like JavaScript functions. They accept arbitrary inputs (called "props") and return React elements describing what should appear on the screen.</a:t>
            </a:r>
          </a:p>
          <a:p>
            <a:r>
              <a:rPr lang="en-US" dirty="0"/>
              <a:t>One of the main advantages of components is taking potentially large pieces of code that make up views and break them down in the smaller more manageable pieces that are easier to work with.</a:t>
            </a:r>
            <a:endParaRPr lang="uk-UA" dirty="0"/>
          </a:p>
        </p:txBody>
      </p:sp>
    </p:spTree>
    <p:extLst>
      <p:ext uri="{BB962C8B-B14F-4D97-AF65-F5344CB8AC3E}">
        <p14:creationId xmlns:p14="http://schemas.microsoft.com/office/powerpoint/2010/main" val="1625694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3F56607-8AC6-4E2F-AFA5-0433D03E8A49}"/>
              </a:ext>
            </a:extLst>
          </p:cNvPr>
          <p:cNvSpPr>
            <a:spLocks noGrp="1"/>
          </p:cNvSpPr>
          <p:nvPr>
            <p:ph type="title"/>
          </p:nvPr>
        </p:nvSpPr>
        <p:spPr/>
        <p:txBody>
          <a:bodyPr/>
          <a:lstStyle/>
          <a:p>
            <a:r>
              <a:rPr lang="en-US" sz="3600" dirty="0"/>
              <a:t>Functional Component</a:t>
            </a:r>
            <a:br>
              <a:rPr lang="en-US" dirty="0"/>
            </a:br>
            <a:endParaRPr lang="uk-UA" dirty="0"/>
          </a:p>
        </p:txBody>
      </p:sp>
      <p:sp>
        <p:nvSpPr>
          <p:cNvPr id="3" name="Місце для тексту 2">
            <a:extLst>
              <a:ext uri="{FF2B5EF4-FFF2-40B4-BE49-F238E27FC236}">
                <a16:creationId xmlns:a16="http://schemas.microsoft.com/office/drawing/2014/main" id="{B317D123-D163-4D04-96D6-3E6994006EAD}"/>
              </a:ext>
            </a:extLst>
          </p:cNvPr>
          <p:cNvSpPr>
            <a:spLocks noGrp="1"/>
          </p:cNvSpPr>
          <p:nvPr>
            <p:ph type="body" sz="quarter" idx="10"/>
          </p:nvPr>
        </p:nvSpPr>
        <p:spPr>
          <a:xfrm>
            <a:off x="685800" y="1371601"/>
            <a:ext cx="10820400" cy="4114799"/>
          </a:xfrm>
        </p:spPr>
        <p:txBody>
          <a:bodyPr/>
          <a:lstStyle/>
          <a:p>
            <a:r>
              <a:rPr lang="en-US" dirty="0"/>
              <a:t>The simplest way to define a component is to write a JavaScript function:</a:t>
            </a:r>
          </a:p>
          <a:p>
            <a:endParaRPr lang="en-US" dirty="0"/>
          </a:p>
          <a:p>
            <a:r>
              <a:rPr lang="en-US" dirty="0">
                <a:solidFill>
                  <a:schemeClr val="accent2">
                    <a:lumMod val="75000"/>
                  </a:schemeClr>
                </a:solidFill>
              </a:rPr>
              <a:t>function</a:t>
            </a:r>
            <a:r>
              <a:rPr lang="en-US" dirty="0"/>
              <a:t> </a:t>
            </a:r>
            <a:r>
              <a:rPr lang="en-US" dirty="0">
                <a:solidFill>
                  <a:srgbClr val="0070C0"/>
                </a:solidFill>
              </a:rPr>
              <a:t>Welcome</a:t>
            </a:r>
            <a:r>
              <a:rPr lang="en-US" dirty="0"/>
              <a:t>(props) {</a:t>
            </a:r>
          </a:p>
          <a:p>
            <a:r>
              <a:rPr lang="en-US" dirty="0"/>
              <a:t>  </a:t>
            </a:r>
            <a:r>
              <a:rPr lang="en-US" dirty="0">
                <a:solidFill>
                  <a:schemeClr val="accent2">
                    <a:lumMod val="75000"/>
                  </a:schemeClr>
                </a:solidFill>
              </a:rPr>
              <a:t>return</a:t>
            </a:r>
            <a:r>
              <a:rPr lang="en-US" dirty="0"/>
              <a:t> </a:t>
            </a:r>
            <a:r>
              <a:rPr lang="en-US" dirty="0">
                <a:solidFill>
                  <a:srgbClr val="92D050"/>
                </a:solidFill>
              </a:rPr>
              <a:t>&lt;</a:t>
            </a:r>
            <a:r>
              <a:rPr lang="en-US" dirty="0">
                <a:solidFill>
                  <a:srgbClr val="FF0000"/>
                </a:solidFill>
              </a:rPr>
              <a:t>h1</a:t>
            </a:r>
            <a:r>
              <a:rPr lang="en-US" dirty="0">
                <a:solidFill>
                  <a:srgbClr val="92D050"/>
                </a:solidFill>
              </a:rPr>
              <a:t>&gt;</a:t>
            </a:r>
            <a:r>
              <a:rPr lang="en-US" dirty="0"/>
              <a:t>Hello, </a:t>
            </a:r>
            <a:r>
              <a:rPr lang="en-US" dirty="0">
                <a:solidFill>
                  <a:srgbClr val="92D050"/>
                </a:solidFill>
              </a:rPr>
              <a:t>{</a:t>
            </a:r>
            <a:r>
              <a:rPr lang="en-US" dirty="0"/>
              <a:t>props</a:t>
            </a:r>
            <a:r>
              <a:rPr lang="en-US" dirty="0">
                <a:solidFill>
                  <a:srgbClr val="92D050"/>
                </a:solidFill>
              </a:rPr>
              <a:t>.</a:t>
            </a:r>
            <a:r>
              <a:rPr lang="en-US" dirty="0"/>
              <a:t>name</a:t>
            </a:r>
            <a:r>
              <a:rPr lang="en-US" dirty="0">
                <a:solidFill>
                  <a:srgbClr val="92D050"/>
                </a:solidFill>
              </a:rPr>
              <a:t>}&lt;/</a:t>
            </a:r>
            <a:r>
              <a:rPr lang="en-US" dirty="0">
                <a:solidFill>
                  <a:srgbClr val="FF0000"/>
                </a:solidFill>
              </a:rPr>
              <a:t>h1</a:t>
            </a:r>
            <a:r>
              <a:rPr lang="en-US" dirty="0">
                <a:solidFill>
                  <a:srgbClr val="92D050"/>
                </a:solidFill>
              </a:rPr>
              <a:t>&gt;</a:t>
            </a:r>
            <a:r>
              <a:rPr lang="en-US" dirty="0"/>
              <a:t>;</a:t>
            </a:r>
          </a:p>
          <a:p>
            <a:r>
              <a:rPr lang="en-US" dirty="0"/>
              <a:t>}</a:t>
            </a:r>
          </a:p>
          <a:p>
            <a:endParaRPr lang="en-US" dirty="0"/>
          </a:p>
          <a:p>
            <a:r>
              <a:rPr lang="en-US" dirty="0"/>
              <a:t>This function is a valid React component because it accepts a single “props” (which stands for properties) object argument with data and returns a React element. We call such components </a:t>
            </a:r>
            <a:r>
              <a:rPr lang="en-US" i="1" dirty="0"/>
              <a:t>“function components” </a:t>
            </a:r>
            <a:r>
              <a:rPr lang="en-US" dirty="0"/>
              <a:t>because they are literally JavaScript functions.</a:t>
            </a:r>
            <a:endParaRPr lang="uk-UA" dirty="0"/>
          </a:p>
        </p:txBody>
      </p:sp>
    </p:spTree>
    <p:extLst>
      <p:ext uri="{BB962C8B-B14F-4D97-AF65-F5344CB8AC3E}">
        <p14:creationId xmlns:p14="http://schemas.microsoft.com/office/powerpoint/2010/main" val="327593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027D629-FD6F-4067-B047-EBB295AB1565}"/>
              </a:ext>
            </a:extLst>
          </p:cNvPr>
          <p:cNvSpPr>
            <a:spLocks noGrp="1"/>
          </p:cNvSpPr>
          <p:nvPr>
            <p:ph type="title"/>
          </p:nvPr>
        </p:nvSpPr>
        <p:spPr/>
        <p:txBody>
          <a:bodyPr/>
          <a:lstStyle/>
          <a:p>
            <a:r>
              <a:rPr lang="en-US" sz="3600" dirty="0"/>
              <a:t>Class Component</a:t>
            </a:r>
            <a:br>
              <a:rPr lang="en-US" dirty="0"/>
            </a:br>
            <a:endParaRPr lang="uk-UA" dirty="0"/>
          </a:p>
        </p:txBody>
      </p:sp>
      <p:sp>
        <p:nvSpPr>
          <p:cNvPr id="3" name="Місце для тексту 2">
            <a:extLst>
              <a:ext uri="{FF2B5EF4-FFF2-40B4-BE49-F238E27FC236}">
                <a16:creationId xmlns:a16="http://schemas.microsoft.com/office/drawing/2014/main" id="{E885C841-1665-4215-8262-A8AE44A6E37D}"/>
              </a:ext>
            </a:extLst>
          </p:cNvPr>
          <p:cNvSpPr>
            <a:spLocks noGrp="1"/>
          </p:cNvSpPr>
          <p:nvPr>
            <p:ph type="body" sz="quarter" idx="10"/>
          </p:nvPr>
        </p:nvSpPr>
        <p:spPr>
          <a:xfrm>
            <a:off x="685800" y="1607127"/>
            <a:ext cx="10820400" cy="3879273"/>
          </a:xfrm>
        </p:spPr>
        <p:txBody>
          <a:bodyPr/>
          <a:lstStyle/>
          <a:p>
            <a:r>
              <a:rPr lang="en-US" dirty="0"/>
              <a:t>You can use an </a:t>
            </a:r>
            <a:r>
              <a:rPr lang="en-US" dirty="0">
                <a:hlinkClick r:id="rId2"/>
              </a:rPr>
              <a:t>ES6 class</a:t>
            </a:r>
            <a:r>
              <a:rPr lang="en-US" dirty="0"/>
              <a:t> to define a component:</a:t>
            </a:r>
          </a:p>
          <a:p>
            <a:r>
              <a:rPr lang="en-US" dirty="0">
                <a:solidFill>
                  <a:schemeClr val="accent2">
                    <a:lumMod val="75000"/>
                  </a:schemeClr>
                </a:solidFill>
              </a:rPr>
              <a:t>class</a:t>
            </a:r>
            <a:r>
              <a:rPr lang="en-US" dirty="0"/>
              <a:t> </a:t>
            </a:r>
            <a:r>
              <a:rPr lang="en-US" dirty="0">
                <a:solidFill>
                  <a:srgbClr val="C00000"/>
                </a:solidFill>
              </a:rPr>
              <a:t>Welcome</a:t>
            </a:r>
            <a:r>
              <a:rPr lang="en-US" dirty="0"/>
              <a:t> </a:t>
            </a:r>
            <a:r>
              <a:rPr lang="en-US" dirty="0">
                <a:solidFill>
                  <a:schemeClr val="accent2">
                    <a:lumMod val="75000"/>
                  </a:schemeClr>
                </a:solidFill>
              </a:rPr>
              <a:t>extends</a:t>
            </a:r>
            <a:r>
              <a:rPr lang="en-US" dirty="0"/>
              <a:t> </a:t>
            </a:r>
            <a:r>
              <a:rPr lang="en-US" dirty="0" err="1">
                <a:solidFill>
                  <a:srgbClr val="C00000"/>
                </a:solidFill>
              </a:rPr>
              <a:t>React.Component</a:t>
            </a:r>
            <a:r>
              <a:rPr lang="en-US" dirty="0">
                <a:solidFill>
                  <a:srgbClr val="C00000"/>
                </a:solidFill>
              </a:rPr>
              <a:t> </a:t>
            </a:r>
            <a:r>
              <a:rPr lang="en-US" dirty="0"/>
              <a:t>{</a:t>
            </a:r>
          </a:p>
          <a:p>
            <a:r>
              <a:rPr lang="en-US" dirty="0"/>
              <a:t>  </a:t>
            </a:r>
            <a:r>
              <a:rPr lang="en-US" dirty="0">
                <a:solidFill>
                  <a:srgbClr val="0070C0"/>
                </a:solidFill>
              </a:rPr>
              <a:t>render() {</a:t>
            </a:r>
          </a:p>
          <a:p>
            <a:r>
              <a:rPr lang="en-US" dirty="0"/>
              <a:t>    </a:t>
            </a:r>
            <a:r>
              <a:rPr lang="en-US" dirty="0">
                <a:solidFill>
                  <a:schemeClr val="accent2">
                    <a:lumMod val="75000"/>
                  </a:schemeClr>
                </a:solidFill>
              </a:rPr>
              <a:t>return</a:t>
            </a:r>
            <a:r>
              <a:rPr lang="en-US" dirty="0"/>
              <a:t> </a:t>
            </a:r>
            <a:r>
              <a:rPr lang="en-US" dirty="0">
                <a:solidFill>
                  <a:srgbClr val="92D050"/>
                </a:solidFill>
              </a:rPr>
              <a:t>&lt;</a:t>
            </a:r>
            <a:r>
              <a:rPr lang="en-US" dirty="0">
                <a:solidFill>
                  <a:srgbClr val="FF0000"/>
                </a:solidFill>
              </a:rPr>
              <a:t>h1</a:t>
            </a:r>
            <a:r>
              <a:rPr lang="en-US" dirty="0">
                <a:solidFill>
                  <a:srgbClr val="92D050"/>
                </a:solidFill>
              </a:rPr>
              <a:t>&gt; </a:t>
            </a:r>
            <a:r>
              <a:rPr lang="en-US" dirty="0"/>
              <a:t>Hello, {</a:t>
            </a:r>
            <a:r>
              <a:rPr lang="en-US" dirty="0">
                <a:solidFill>
                  <a:schemeClr val="accent2">
                    <a:lumMod val="75000"/>
                  </a:schemeClr>
                </a:solidFill>
              </a:rPr>
              <a:t>this</a:t>
            </a:r>
            <a:r>
              <a:rPr lang="en-US" dirty="0"/>
              <a:t>.props.name}</a:t>
            </a:r>
            <a:r>
              <a:rPr lang="en-US" dirty="0">
                <a:solidFill>
                  <a:srgbClr val="92D050"/>
                </a:solidFill>
              </a:rPr>
              <a:t> &lt;/</a:t>
            </a:r>
            <a:r>
              <a:rPr lang="en-US" dirty="0">
                <a:solidFill>
                  <a:srgbClr val="FF0000"/>
                </a:solidFill>
              </a:rPr>
              <a:t>h1</a:t>
            </a:r>
            <a:r>
              <a:rPr lang="en-US" dirty="0">
                <a:solidFill>
                  <a:srgbClr val="92D050"/>
                </a:solidFill>
              </a:rPr>
              <a:t>&gt;</a:t>
            </a:r>
            <a:endParaRPr lang="en-US" dirty="0"/>
          </a:p>
          <a:p>
            <a:r>
              <a:rPr lang="en-US" dirty="0"/>
              <a:t>  </a:t>
            </a:r>
            <a:r>
              <a:rPr lang="en-US" dirty="0">
                <a:solidFill>
                  <a:srgbClr val="0070C0"/>
                </a:solidFill>
              </a:rPr>
              <a:t>}</a:t>
            </a:r>
          </a:p>
          <a:p>
            <a:r>
              <a:rPr lang="en-US" dirty="0"/>
              <a:t>}</a:t>
            </a:r>
          </a:p>
          <a:p>
            <a:r>
              <a:rPr lang="en-US" dirty="0"/>
              <a:t>A class component always needs a </a:t>
            </a:r>
            <a:r>
              <a:rPr lang="en-US" b="1" u="sng" dirty="0"/>
              <a:t>render()</a:t>
            </a:r>
            <a:r>
              <a:rPr lang="en-US" dirty="0"/>
              <a:t> method and always needs to return() something. </a:t>
            </a:r>
            <a:endParaRPr lang="uk-UA" dirty="0"/>
          </a:p>
        </p:txBody>
      </p:sp>
    </p:spTree>
    <p:extLst>
      <p:ext uri="{BB962C8B-B14F-4D97-AF65-F5344CB8AC3E}">
        <p14:creationId xmlns:p14="http://schemas.microsoft.com/office/powerpoint/2010/main" val="2161543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78905D0-A5C6-4B13-90A3-6980ED065184}"/>
              </a:ext>
            </a:extLst>
          </p:cNvPr>
          <p:cNvSpPr>
            <a:spLocks noGrp="1"/>
          </p:cNvSpPr>
          <p:nvPr>
            <p:ph type="title"/>
          </p:nvPr>
        </p:nvSpPr>
        <p:spPr/>
        <p:txBody>
          <a:bodyPr/>
          <a:lstStyle/>
          <a:p>
            <a:r>
              <a:rPr lang="en-US" b="1" dirty="0"/>
              <a:t>Props</a:t>
            </a:r>
            <a:br>
              <a:rPr lang="en-US" b="1" dirty="0"/>
            </a:br>
            <a:endParaRPr lang="uk-UA" dirty="0"/>
          </a:p>
        </p:txBody>
      </p:sp>
      <p:sp>
        <p:nvSpPr>
          <p:cNvPr id="3" name="Місце для тексту 2">
            <a:extLst>
              <a:ext uri="{FF2B5EF4-FFF2-40B4-BE49-F238E27FC236}">
                <a16:creationId xmlns:a16="http://schemas.microsoft.com/office/drawing/2014/main" id="{C3FACCD5-8BEE-4E37-AE5F-1E5F0F8E90AE}"/>
              </a:ext>
            </a:extLst>
          </p:cNvPr>
          <p:cNvSpPr>
            <a:spLocks noGrp="1"/>
          </p:cNvSpPr>
          <p:nvPr>
            <p:ph type="body" sz="quarter" idx="10"/>
          </p:nvPr>
        </p:nvSpPr>
        <p:spPr/>
        <p:txBody>
          <a:bodyPr/>
          <a:lstStyle/>
          <a:p>
            <a:r>
              <a:rPr lang="en-US" dirty="0"/>
              <a:t>Props presents a collection of values that are associated with a component. These values allow you to create dynamic components that do not depend on hard-coded static data.</a:t>
            </a:r>
          </a:p>
          <a:p>
            <a:r>
              <a:rPr lang="en-US" dirty="0"/>
              <a:t>Whether you declare a component </a:t>
            </a:r>
            <a:r>
              <a:rPr lang="en-US" dirty="0">
                <a:hlinkClick r:id="rId2"/>
              </a:rPr>
              <a:t>as a function or a class</a:t>
            </a:r>
            <a:r>
              <a:rPr lang="en-US" dirty="0"/>
              <a:t>, it must never modify its own props. </a:t>
            </a:r>
          </a:p>
          <a:p>
            <a:r>
              <a:rPr lang="en-US" dirty="0"/>
              <a:t>All React components must act like pure functions with respect to their props.</a:t>
            </a:r>
            <a:endParaRPr lang="uk-UA" dirty="0"/>
          </a:p>
        </p:txBody>
      </p:sp>
    </p:spTree>
    <p:extLst>
      <p:ext uri="{BB962C8B-B14F-4D97-AF65-F5344CB8AC3E}">
        <p14:creationId xmlns:p14="http://schemas.microsoft.com/office/powerpoint/2010/main" val="2647740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6F3DEF1-905B-47B7-9B1A-A6D19C596469}"/>
              </a:ext>
            </a:extLst>
          </p:cNvPr>
          <p:cNvSpPr>
            <a:spLocks noGrp="1"/>
          </p:cNvSpPr>
          <p:nvPr>
            <p:ph type="title"/>
          </p:nvPr>
        </p:nvSpPr>
        <p:spPr>
          <a:xfrm>
            <a:off x="685800" y="685801"/>
            <a:ext cx="10820400" cy="45719"/>
          </a:xfrm>
        </p:spPr>
        <p:txBody>
          <a:bodyPr/>
          <a:lstStyle/>
          <a:p>
            <a:r>
              <a:rPr lang="en-US" dirty="0"/>
              <a:t> </a:t>
            </a:r>
            <a:endParaRPr lang="uk-UA" dirty="0"/>
          </a:p>
        </p:txBody>
      </p:sp>
      <p:sp>
        <p:nvSpPr>
          <p:cNvPr id="5" name="Rectangle 2">
            <a:extLst>
              <a:ext uri="{FF2B5EF4-FFF2-40B4-BE49-F238E27FC236}">
                <a16:creationId xmlns:a16="http://schemas.microsoft.com/office/drawing/2014/main" id="{4CCBB65F-FD72-410D-BC08-7C609A7C13DE}"/>
              </a:ext>
            </a:extLst>
          </p:cNvPr>
          <p:cNvSpPr>
            <a:spLocks noGrp="1" noChangeArrowheads="1"/>
          </p:cNvSpPr>
          <p:nvPr>
            <p:ph type="body" sz="quarter" idx="10"/>
          </p:nvPr>
        </p:nvSpPr>
        <p:spPr bwMode="auto">
          <a:xfrm>
            <a:off x="812437" y="1763019"/>
            <a:ext cx="4685578" cy="2277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ctr"/>
            <a:r>
              <a:rPr lang="en-US" dirty="0">
                <a:solidFill>
                  <a:schemeClr val="accent2">
                    <a:lumMod val="75000"/>
                  </a:schemeClr>
                </a:solidFill>
              </a:rPr>
              <a:t>Functional Component</a:t>
            </a:r>
          </a:p>
          <a:p>
            <a:pPr lvl="0" algn="ctr"/>
            <a:endParaRPr kumimoji="0" lang="en-US" altLang="uk-UA" b="0" i="0" u="none" strike="noStrike" cap="none" normalizeH="0" baseline="0" dirty="0">
              <a:ln>
                <a:noFill/>
              </a:ln>
              <a:solidFill>
                <a:schemeClr val="accent2">
                  <a:lumMod val="75000"/>
                </a:schemeClr>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800" b="0" i="0" u="none" strike="noStrike" cap="none" normalizeH="0" baseline="0" dirty="0" err="1">
                <a:ln>
                  <a:noFill/>
                </a:ln>
                <a:solidFill>
                  <a:srgbClr val="000000"/>
                </a:solidFill>
                <a:effectLst/>
                <a:latin typeface="Consolas" panose="020B0609020204030204" pitchFamily="49" charset="0"/>
              </a:rPr>
              <a:t>function</a:t>
            </a:r>
            <a:r>
              <a:rPr kumimoji="0" lang="uk-UA" altLang="uk-UA" sz="1800" b="0" i="0" u="none" strike="noStrike" cap="none" normalizeH="0" baseline="0" dirty="0">
                <a:ln>
                  <a:noFill/>
                </a:ln>
                <a:solidFill>
                  <a:srgbClr val="000000"/>
                </a:solidFill>
                <a:effectLst/>
                <a:latin typeface="Consolas" panose="020B0609020204030204" pitchFamily="49" charset="0"/>
              </a:rPr>
              <a:t> </a:t>
            </a:r>
            <a:r>
              <a:rPr kumimoji="0" lang="uk-UA" altLang="uk-UA" sz="1800" b="0" i="0" u="none" strike="noStrike" cap="none" normalizeH="0" baseline="0" dirty="0" err="1">
                <a:ln>
                  <a:noFill/>
                </a:ln>
                <a:solidFill>
                  <a:srgbClr val="000000"/>
                </a:solidFill>
                <a:effectLst/>
                <a:latin typeface="Consolas" panose="020B0609020204030204" pitchFamily="49" charset="0"/>
              </a:rPr>
              <a:t>Hello</a:t>
            </a:r>
            <a:r>
              <a:rPr kumimoji="0" lang="uk-UA" altLang="uk-UA" sz="1800" b="0" i="0" u="none" strike="noStrike" cap="none" normalizeH="0" baseline="0" dirty="0">
                <a:ln>
                  <a:noFill/>
                </a:ln>
                <a:solidFill>
                  <a:srgbClr val="000000"/>
                </a:solidFill>
                <a:effectLst/>
                <a:latin typeface="Consolas" panose="020B0609020204030204" pitchFamily="49" charset="0"/>
              </a:rPr>
              <a:t>(</a:t>
            </a:r>
            <a:r>
              <a:rPr kumimoji="0" lang="uk-UA" altLang="uk-UA" sz="1800" b="0" i="0" u="none" strike="noStrike" cap="none" normalizeH="0" baseline="0" dirty="0" err="1">
                <a:ln>
                  <a:noFill/>
                </a:ln>
                <a:solidFill>
                  <a:srgbClr val="000000"/>
                </a:solidFill>
                <a:effectLst/>
                <a:latin typeface="Consolas" panose="020B0609020204030204" pitchFamily="49" charset="0"/>
              </a:rPr>
              <a:t>props</a:t>
            </a:r>
            <a:r>
              <a:rPr kumimoji="0" lang="uk-UA" altLang="uk-UA" sz="1800" b="0" i="0" u="none" strike="noStrike" cap="none" normalizeH="0" baseline="0" dirty="0">
                <a:ln>
                  <a:noFill/>
                </a:ln>
                <a:solidFill>
                  <a:srgbClr val="000000"/>
                </a:solidFill>
                <a:effectLst/>
                <a:latin typeface="Consolas" panose="020B0609020204030204" pitchFamily="49" charset="0"/>
              </a:rPr>
              <a:t>) {</a:t>
            </a:r>
            <a:endParaRPr kumimoji="0" lang="uk-UA" altLang="uk-UA"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800" b="0" i="0" u="none" strike="noStrike" cap="none" normalizeH="0" baseline="0" dirty="0">
                <a:ln>
                  <a:noFill/>
                </a:ln>
                <a:solidFill>
                  <a:srgbClr val="000000"/>
                </a:solidFill>
                <a:effectLst/>
                <a:latin typeface="Consolas" panose="020B0609020204030204" pitchFamily="49" charset="0"/>
              </a:rPr>
              <a:t>  </a:t>
            </a:r>
            <a:r>
              <a:rPr kumimoji="0" lang="uk-UA" altLang="uk-UA" sz="1800" b="0" i="0" u="none" strike="noStrike" cap="none" normalizeH="0" baseline="0" dirty="0" err="1">
                <a:ln>
                  <a:noFill/>
                </a:ln>
                <a:solidFill>
                  <a:srgbClr val="000000"/>
                </a:solidFill>
                <a:effectLst/>
                <a:latin typeface="Consolas" panose="020B0609020204030204" pitchFamily="49" charset="0"/>
              </a:rPr>
              <a:t>return</a:t>
            </a:r>
            <a:r>
              <a:rPr kumimoji="0" lang="uk-UA" altLang="uk-UA" sz="1800" b="0" i="0" u="none" strike="noStrike" cap="none" normalizeH="0" baseline="0" dirty="0">
                <a:ln>
                  <a:noFill/>
                </a:ln>
                <a:solidFill>
                  <a:srgbClr val="000000"/>
                </a:solidFill>
                <a:effectLst/>
                <a:latin typeface="Consolas" panose="020B0609020204030204" pitchFamily="49" charset="0"/>
              </a:rPr>
              <a:t> &lt;div&gt;</a:t>
            </a:r>
            <a:endParaRPr kumimoji="0" lang="uk-UA" altLang="uk-UA"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800" b="0" i="0" u="none" strike="noStrike" cap="none" normalizeH="0" baseline="0" dirty="0">
                <a:ln>
                  <a:noFill/>
                </a:ln>
                <a:solidFill>
                  <a:srgbClr val="000000"/>
                </a:solidFill>
                <a:effectLst/>
                <a:latin typeface="Consolas" panose="020B0609020204030204" pitchFamily="49" charset="0"/>
              </a:rPr>
              <a:t>            &lt;p&gt;</a:t>
            </a:r>
            <a:r>
              <a:rPr kumimoji="0" lang="en-US" altLang="uk-UA" sz="1800" b="0" i="0" u="none" strike="noStrike" cap="none" normalizeH="0" baseline="0" dirty="0">
                <a:ln>
                  <a:noFill/>
                </a:ln>
                <a:solidFill>
                  <a:srgbClr val="000000"/>
                </a:solidFill>
                <a:effectLst/>
                <a:latin typeface="Consolas" panose="020B0609020204030204" pitchFamily="49" charset="0"/>
              </a:rPr>
              <a:t>Name</a:t>
            </a:r>
            <a:r>
              <a:rPr kumimoji="0" lang="uk-UA" altLang="uk-UA" sz="1800" b="0" i="0" u="none" strike="noStrike" cap="none" normalizeH="0" baseline="0" dirty="0">
                <a:ln>
                  <a:noFill/>
                </a:ln>
                <a:solidFill>
                  <a:srgbClr val="000000"/>
                </a:solidFill>
                <a:effectLst/>
                <a:latin typeface="Consolas" panose="020B0609020204030204" pitchFamily="49" charset="0"/>
              </a:rPr>
              <a:t>: {props.name}&lt;/p&gt;</a:t>
            </a:r>
            <a:endParaRPr kumimoji="0" lang="uk-UA" altLang="uk-UA"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800" b="0" i="0" u="none" strike="noStrike" cap="none" normalizeH="0" baseline="0" dirty="0">
                <a:ln>
                  <a:noFill/>
                </a:ln>
                <a:solidFill>
                  <a:srgbClr val="000000"/>
                </a:solidFill>
                <a:effectLst/>
                <a:latin typeface="Consolas" panose="020B0609020204030204" pitchFamily="49" charset="0"/>
              </a:rPr>
              <a:t>            &lt;p&gt;</a:t>
            </a:r>
            <a:r>
              <a:rPr kumimoji="0" lang="en-US" altLang="uk-UA" sz="1800" b="0" i="0" u="none" strike="noStrike" cap="none" normalizeH="0" baseline="0" dirty="0">
                <a:ln>
                  <a:noFill/>
                </a:ln>
                <a:solidFill>
                  <a:srgbClr val="000000"/>
                </a:solidFill>
                <a:effectLst/>
                <a:latin typeface="Consolas" panose="020B0609020204030204" pitchFamily="49" charset="0"/>
              </a:rPr>
              <a:t>Age</a:t>
            </a:r>
            <a:r>
              <a:rPr kumimoji="0" lang="uk-UA" altLang="uk-UA" sz="1800" b="0" i="0" u="none" strike="noStrike" cap="none" normalizeH="0" baseline="0" dirty="0">
                <a:ln>
                  <a:noFill/>
                </a:ln>
                <a:solidFill>
                  <a:srgbClr val="000000"/>
                </a:solidFill>
                <a:effectLst/>
                <a:latin typeface="Consolas" panose="020B0609020204030204" pitchFamily="49" charset="0"/>
              </a:rPr>
              <a:t>: {</a:t>
            </a:r>
            <a:r>
              <a:rPr kumimoji="0" lang="uk-UA" altLang="uk-UA" sz="1800" b="0" i="0" u="none" strike="noStrike" cap="none" normalizeH="0" baseline="0" dirty="0" err="1">
                <a:ln>
                  <a:noFill/>
                </a:ln>
                <a:solidFill>
                  <a:srgbClr val="000000"/>
                </a:solidFill>
                <a:effectLst/>
                <a:latin typeface="Consolas" panose="020B0609020204030204" pitchFamily="49" charset="0"/>
              </a:rPr>
              <a:t>props.age</a:t>
            </a:r>
            <a:r>
              <a:rPr kumimoji="0" lang="uk-UA" altLang="uk-UA" sz="1800" b="0" i="0" u="none" strike="noStrike" cap="none" normalizeH="0" baseline="0" dirty="0">
                <a:ln>
                  <a:noFill/>
                </a:ln>
                <a:solidFill>
                  <a:srgbClr val="000000"/>
                </a:solidFill>
                <a:effectLst/>
                <a:latin typeface="Consolas" panose="020B0609020204030204" pitchFamily="49" charset="0"/>
              </a:rPr>
              <a:t>}&lt;/p&gt;</a:t>
            </a:r>
            <a:endParaRPr kumimoji="0" lang="uk-UA" altLang="uk-UA"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800" b="0" i="0" u="none" strike="noStrike" cap="none" normalizeH="0" baseline="0" dirty="0">
                <a:ln>
                  <a:noFill/>
                </a:ln>
                <a:solidFill>
                  <a:srgbClr val="000000"/>
                </a:solidFill>
                <a:effectLst/>
                <a:latin typeface="Consolas" panose="020B0609020204030204" pitchFamily="49" charset="0"/>
              </a:rPr>
              <a:t>    &lt;/div&gt;;</a:t>
            </a:r>
            <a:endParaRPr kumimoji="0" lang="uk-UA" altLang="uk-UA"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800" b="0" i="0" u="none" strike="noStrike" cap="none" normalizeH="0" baseline="0" dirty="0">
                <a:ln>
                  <a:noFill/>
                </a:ln>
                <a:solidFill>
                  <a:srgbClr val="000000"/>
                </a:solidFill>
                <a:effectLst/>
                <a:latin typeface="Consolas" panose="020B0609020204030204" pitchFamily="49" charset="0"/>
              </a:rPr>
              <a:t>}</a:t>
            </a:r>
            <a:endParaRPr kumimoji="0" lang="uk-UA" altLang="uk-UA"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41D59E9A-2B69-4A48-9FD4-19270B5B3D55}"/>
              </a:ext>
            </a:extLst>
          </p:cNvPr>
          <p:cNvSpPr>
            <a:spLocks noGrp="1" noChangeArrowheads="1"/>
          </p:cNvSpPr>
          <p:nvPr>
            <p:ph type="body" sz="quarter" idx="11"/>
          </p:nvPr>
        </p:nvSpPr>
        <p:spPr bwMode="auto">
          <a:xfrm>
            <a:off x="6060799" y="1689589"/>
            <a:ext cx="5318764" cy="283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ctr"/>
            <a:r>
              <a:rPr lang="en-US" dirty="0">
                <a:solidFill>
                  <a:schemeClr val="accent2">
                    <a:lumMod val="75000"/>
                  </a:schemeClr>
                </a:solidFill>
              </a:rPr>
              <a:t>Class Component</a:t>
            </a:r>
          </a:p>
          <a:p>
            <a:pPr lvl="0" algn="ctr"/>
            <a:endParaRPr kumimoji="0" lang="en-US" altLang="uk-UA" b="0" i="0" u="none" strike="noStrike" cap="none" normalizeH="0" baseline="0" dirty="0">
              <a:ln>
                <a:noFill/>
              </a:ln>
              <a:solidFill>
                <a:schemeClr val="accent2">
                  <a:lumMod val="75000"/>
                </a:schemeClr>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800" b="0" i="0" u="none" strike="noStrike" cap="none" normalizeH="0" baseline="0" dirty="0" err="1">
                <a:ln>
                  <a:noFill/>
                </a:ln>
                <a:solidFill>
                  <a:srgbClr val="000000"/>
                </a:solidFill>
                <a:effectLst/>
                <a:latin typeface="Consolas" panose="020B0609020204030204" pitchFamily="49" charset="0"/>
              </a:rPr>
              <a:t>class</a:t>
            </a:r>
            <a:r>
              <a:rPr kumimoji="0" lang="uk-UA" altLang="uk-UA" sz="1800" b="0" i="0" u="none" strike="noStrike" cap="none" normalizeH="0" baseline="0" dirty="0">
                <a:ln>
                  <a:noFill/>
                </a:ln>
                <a:solidFill>
                  <a:srgbClr val="000000"/>
                </a:solidFill>
                <a:effectLst/>
                <a:latin typeface="Consolas" panose="020B0609020204030204" pitchFamily="49" charset="0"/>
              </a:rPr>
              <a:t> </a:t>
            </a:r>
            <a:r>
              <a:rPr kumimoji="0" lang="uk-UA" altLang="uk-UA" sz="1800" b="0" i="0" u="none" strike="noStrike" cap="none" normalizeH="0" baseline="0" dirty="0" err="1">
                <a:ln>
                  <a:noFill/>
                </a:ln>
                <a:solidFill>
                  <a:srgbClr val="000000"/>
                </a:solidFill>
                <a:effectLst/>
                <a:latin typeface="Consolas" panose="020B0609020204030204" pitchFamily="49" charset="0"/>
              </a:rPr>
              <a:t>Hello</a:t>
            </a:r>
            <a:r>
              <a:rPr kumimoji="0" lang="uk-UA" altLang="uk-UA" sz="1800" b="0" i="0" u="none" strike="noStrike" cap="none" normalizeH="0" baseline="0" dirty="0">
                <a:ln>
                  <a:noFill/>
                </a:ln>
                <a:solidFill>
                  <a:srgbClr val="000000"/>
                </a:solidFill>
                <a:effectLst/>
                <a:latin typeface="Consolas" panose="020B0609020204030204" pitchFamily="49" charset="0"/>
              </a:rPr>
              <a:t> </a:t>
            </a:r>
            <a:r>
              <a:rPr kumimoji="0" lang="uk-UA" altLang="uk-UA" sz="1800" b="0" i="0" u="none" strike="noStrike" cap="none" normalizeH="0" baseline="0" dirty="0" err="1">
                <a:ln>
                  <a:noFill/>
                </a:ln>
                <a:solidFill>
                  <a:srgbClr val="000000"/>
                </a:solidFill>
                <a:effectLst/>
                <a:latin typeface="Consolas" panose="020B0609020204030204" pitchFamily="49" charset="0"/>
              </a:rPr>
              <a:t>extends</a:t>
            </a:r>
            <a:r>
              <a:rPr kumimoji="0" lang="uk-UA" altLang="uk-UA" sz="1800" b="0" i="0" u="none" strike="noStrike" cap="none" normalizeH="0" baseline="0" dirty="0">
                <a:ln>
                  <a:noFill/>
                </a:ln>
                <a:solidFill>
                  <a:srgbClr val="000000"/>
                </a:solidFill>
                <a:effectLst/>
                <a:latin typeface="Consolas" panose="020B0609020204030204" pitchFamily="49" charset="0"/>
              </a:rPr>
              <a:t> </a:t>
            </a:r>
            <a:r>
              <a:rPr kumimoji="0" lang="uk-UA" altLang="uk-UA" sz="1800" b="0" i="0" u="none" strike="noStrike" cap="none" normalizeH="0" baseline="0" dirty="0" err="1">
                <a:ln>
                  <a:noFill/>
                </a:ln>
                <a:solidFill>
                  <a:srgbClr val="000000"/>
                </a:solidFill>
                <a:effectLst/>
                <a:latin typeface="Consolas" panose="020B0609020204030204" pitchFamily="49" charset="0"/>
              </a:rPr>
              <a:t>React.Component</a:t>
            </a:r>
            <a:r>
              <a:rPr kumimoji="0" lang="uk-UA" altLang="uk-UA" sz="1800" b="0" i="0" u="none" strike="noStrike" cap="none" normalizeH="0" baseline="0" dirty="0">
                <a:ln>
                  <a:noFill/>
                </a:ln>
                <a:solidFill>
                  <a:srgbClr val="000000"/>
                </a:solidFill>
                <a:effectLst/>
                <a:latin typeface="Consolas" panose="020B0609020204030204" pitchFamily="49" charset="0"/>
              </a:rPr>
              <a:t> {</a:t>
            </a:r>
            <a:endParaRPr kumimoji="0" lang="uk-UA" altLang="uk-UA"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800" b="0" i="0" u="none" strike="noStrike" cap="none" normalizeH="0" baseline="0" dirty="0">
                <a:ln>
                  <a:noFill/>
                </a:ln>
                <a:solidFill>
                  <a:srgbClr val="000000"/>
                </a:solidFill>
                <a:effectLst/>
                <a:latin typeface="Consolas" panose="020B0609020204030204" pitchFamily="49" charset="0"/>
              </a:rPr>
              <a:t>  </a:t>
            </a:r>
            <a:r>
              <a:rPr kumimoji="0" lang="uk-UA" altLang="uk-UA" sz="1800" b="0" i="0" u="none" strike="noStrike" cap="none" normalizeH="0" baseline="0" dirty="0" err="1">
                <a:ln>
                  <a:noFill/>
                </a:ln>
                <a:solidFill>
                  <a:srgbClr val="000000"/>
                </a:solidFill>
                <a:effectLst/>
                <a:latin typeface="Consolas" panose="020B0609020204030204" pitchFamily="49" charset="0"/>
              </a:rPr>
              <a:t>render</a:t>
            </a:r>
            <a:r>
              <a:rPr kumimoji="0" lang="uk-UA" altLang="uk-UA" sz="1800" b="0" i="0" u="none" strike="noStrike" cap="none" normalizeH="0" baseline="0" dirty="0">
                <a:ln>
                  <a:noFill/>
                </a:ln>
                <a:solidFill>
                  <a:srgbClr val="000000"/>
                </a:solidFill>
                <a:effectLst/>
                <a:latin typeface="Consolas" panose="020B0609020204030204" pitchFamily="49" charset="0"/>
              </a:rPr>
              <a:t>() {</a:t>
            </a:r>
            <a:endParaRPr kumimoji="0" lang="uk-UA" altLang="uk-UA"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800" b="0" i="0" u="none" strike="noStrike" cap="none" normalizeH="0" baseline="0" dirty="0">
                <a:ln>
                  <a:noFill/>
                </a:ln>
                <a:solidFill>
                  <a:srgbClr val="000000"/>
                </a:solidFill>
                <a:effectLst/>
                <a:latin typeface="Consolas" panose="020B0609020204030204" pitchFamily="49" charset="0"/>
              </a:rPr>
              <a:t>    </a:t>
            </a:r>
            <a:r>
              <a:rPr kumimoji="0" lang="uk-UA" altLang="uk-UA" sz="1800" b="0" i="0" u="none" strike="noStrike" cap="none" normalizeH="0" baseline="0" dirty="0" err="1">
                <a:ln>
                  <a:noFill/>
                </a:ln>
                <a:solidFill>
                  <a:srgbClr val="000000"/>
                </a:solidFill>
                <a:effectLst/>
                <a:latin typeface="Consolas" panose="020B0609020204030204" pitchFamily="49" charset="0"/>
              </a:rPr>
              <a:t>return</a:t>
            </a:r>
            <a:r>
              <a:rPr kumimoji="0" lang="uk-UA" altLang="uk-UA" sz="1800" b="0" i="0" u="none" strike="noStrike" cap="none" normalizeH="0" baseline="0" dirty="0">
                <a:ln>
                  <a:noFill/>
                </a:ln>
                <a:solidFill>
                  <a:srgbClr val="000000"/>
                </a:solidFill>
                <a:effectLst/>
                <a:latin typeface="Consolas" panose="020B0609020204030204" pitchFamily="49" charset="0"/>
              </a:rPr>
              <a:t> &lt;div&gt;</a:t>
            </a:r>
            <a:endParaRPr kumimoji="0" lang="uk-UA" altLang="uk-UA"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800" b="0" i="0" u="none" strike="noStrike" cap="none" normalizeH="0" baseline="0" dirty="0">
                <a:ln>
                  <a:noFill/>
                </a:ln>
                <a:solidFill>
                  <a:srgbClr val="000000"/>
                </a:solidFill>
                <a:effectLst/>
                <a:latin typeface="Consolas" panose="020B0609020204030204" pitchFamily="49" charset="0"/>
              </a:rPr>
              <a:t>            &lt;p&gt;</a:t>
            </a:r>
            <a:r>
              <a:rPr kumimoji="0" lang="en-US" altLang="uk-UA" sz="1800" b="0" i="0" u="none" strike="noStrike" cap="none" normalizeH="0" baseline="0" dirty="0">
                <a:ln>
                  <a:noFill/>
                </a:ln>
                <a:solidFill>
                  <a:srgbClr val="000000"/>
                </a:solidFill>
                <a:effectLst/>
                <a:latin typeface="Consolas" panose="020B0609020204030204" pitchFamily="49" charset="0"/>
              </a:rPr>
              <a:t>Name</a:t>
            </a:r>
            <a:r>
              <a:rPr kumimoji="0" lang="uk-UA" altLang="uk-UA" sz="1800" b="0" i="0" u="none" strike="noStrike" cap="none" normalizeH="0" baseline="0" dirty="0">
                <a:ln>
                  <a:noFill/>
                </a:ln>
                <a:solidFill>
                  <a:srgbClr val="000000"/>
                </a:solidFill>
                <a:effectLst/>
                <a:latin typeface="Consolas" panose="020B0609020204030204" pitchFamily="49" charset="0"/>
              </a:rPr>
              <a:t>: {this.props.name}&lt;/p&gt;</a:t>
            </a:r>
            <a:endParaRPr kumimoji="0" lang="uk-UA" altLang="uk-UA"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800" b="0" i="0" u="none" strike="noStrike" cap="none" normalizeH="0" baseline="0" dirty="0">
                <a:ln>
                  <a:noFill/>
                </a:ln>
                <a:solidFill>
                  <a:srgbClr val="000000"/>
                </a:solidFill>
                <a:effectLst/>
                <a:latin typeface="Consolas" panose="020B0609020204030204" pitchFamily="49" charset="0"/>
              </a:rPr>
              <a:t>            &lt;p&gt;</a:t>
            </a:r>
            <a:r>
              <a:rPr kumimoji="0" lang="en-US" altLang="uk-UA" sz="1800" b="0" i="0" u="none" strike="noStrike" cap="none" normalizeH="0" baseline="0" dirty="0">
                <a:ln>
                  <a:noFill/>
                </a:ln>
                <a:solidFill>
                  <a:srgbClr val="000000"/>
                </a:solidFill>
                <a:effectLst/>
                <a:latin typeface="Consolas" panose="020B0609020204030204" pitchFamily="49" charset="0"/>
              </a:rPr>
              <a:t>Age</a:t>
            </a:r>
            <a:r>
              <a:rPr kumimoji="0" lang="uk-UA" altLang="uk-UA" sz="1800" b="0" i="0" u="none" strike="noStrike" cap="none" normalizeH="0" baseline="0" dirty="0">
                <a:ln>
                  <a:noFill/>
                </a:ln>
                <a:solidFill>
                  <a:srgbClr val="000000"/>
                </a:solidFill>
                <a:effectLst/>
                <a:latin typeface="Consolas" panose="020B0609020204030204" pitchFamily="49" charset="0"/>
              </a:rPr>
              <a:t>: {</a:t>
            </a:r>
            <a:r>
              <a:rPr kumimoji="0" lang="uk-UA" altLang="uk-UA" sz="1800" b="0" i="0" u="none" strike="noStrike" cap="none" normalizeH="0" baseline="0" dirty="0" err="1">
                <a:ln>
                  <a:noFill/>
                </a:ln>
                <a:solidFill>
                  <a:srgbClr val="000000"/>
                </a:solidFill>
                <a:effectLst/>
                <a:latin typeface="Consolas" panose="020B0609020204030204" pitchFamily="49" charset="0"/>
              </a:rPr>
              <a:t>this.props.age</a:t>
            </a:r>
            <a:r>
              <a:rPr kumimoji="0" lang="uk-UA" altLang="uk-UA" sz="1800" b="0" i="0" u="none" strike="noStrike" cap="none" normalizeH="0" baseline="0" dirty="0">
                <a:ln>
                  <a:noFill/>
                </a:ln>
                <a:solidFill>
                  <a:srgbClr val="000000"/>
                </a:solidFill>
                <a:effectLst/>
                <a:latin typeface="Consolas" panose="020B0609020204030204" pitchFamily="49" charset="0"/>
              </a:rPr>
              <a:t>}&lt;/p&gt;</a:t>
            </a:r>
            <a:endParaRPr kumimoji="0" lang="uk-UA" altLang="uk-UA"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800" b="0" i="0" u="none" strike="noStrike" cap="none" normalizeH="0" baseline="0" dirty="0">
                <a:ln>
                  <a:noFill/>
                </a:ln>
                <a:solidFill>
                  <a:srgbClr val="000000"/>
                </a:solidFill>
                <a:effectLst/>
                <a:latin typeface="Consolas" panose="020B0609020204030204" pitchFamily="49" charset="0"/>
              </a:rPr>
              <a:t>    &lt;/div&gt;;</a:t>
            </a:r>
            <a:endParaRPr kumimoji="0" lang="uk-UA" altLang="uk-UA"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800" b="0" i="0" u="none" strike="noStrike" cap="none" normalizeH="0" baseline="0" dirty="0">
                <a:ln>
                  <a:noFill/>
                </a:ln>
                <a:solidFill>
                  <a:srgbClr val="000000"/>
                </a:solidFill>
                <a:effectLst/>
                <a:latin typeface="Consolas" panose="020B0609020204030204" pitchFamily="49" charset="0"/>
              </a:rPr>
              <a:t>  }</a:t>
            </a:r>
            <a:endParaRPr kumimoji="0" lang="uk-UA" altLang="uk-UA"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800" b="0" i="0" u="none" strike="noStrike" cap="none" normalizeH="0" baseline="0" dirty="0">
                <a:ln>
                  <a:noFill/>
                </a:ln>
                <a:solidFill>
                  <a:srgbClr val="000000"/>
                </a:solidFill>
                <a:effectLst/>
                <a:latin typeface="Consolas" panose="020B0609020204030204" pitchFamily="49" charset="0"/>
              </a:rPr>
              <a:t>}</a:t>
            </a:r>
            <a:endParaRPr kumimoji="0" lang="uk-UA" altLang="uk-UA"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93796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2860A2-09C7-4ECB-8BE2-7BBA3FE95D39}"/>
              </a:ext>
            </a:extLst>
          </p:cNvPr>
          <p:cNvSpPr>
            <a:spLocks noGrp="1"/>
          </p:cNvSpPr>
          <p:nvPr>
            <p:ph type="title"/>
          </p:nvPr>
        </p:nvSpPr>
        <p:spPr>
          <a:xfrm>
            <a:off x="685800" y="685801"/>
            <a:ext cx="10820400" cy="45719"/>
          </a:xfrm>
        </p:spPr>
        <p:txBody>
          <a:bodyPr/>
          <a:lstStyle/>
          <a:p>
            <a:r>
              <a:rPr lang="en-US" dirty="0"/>
              <a:t> </a:t>
            </a:r>
            <a:endParaRPr lang="uk-UA" dirty="0"/>
          </a:p>
        </p:txBody>
      </p:sp>
      <p:sp>
        <p:nvSpPr>
          <p:cNvPr id="3" name="Місце для тексту 2">
            <a:extLst>
              <a:ext uri="{FF2B5EF4-FFF2-40B4-BE49-F238E27FC236}">
                <a16:creationId xmlns:a16="http://schemas.microsoft.com/office/drawing/2014/main" id="{F3276715-6DC7-4BB2-A460-76DE43A115E2}"/>
              </a:ext>
            </a:extLst>
          </p:cNvPr>
          <p:cNvSpPr>
            <a:spLocks noGrp="1"/>
          </p:cNvSpPr>
          <p:nvPr>
            <p:ph type="body" sz="quarter" idx="10"/>
          </p:nvPr>
        </p:nvSpPr>
        <p:spPr>
          <a:xfrm>
            <a:off x="685800" y="731520"/>
            <a:ext cx="10820400" cy="4754880"/>
          </a:xfrm>
        </p:spPr>
        <p:txBody>
          <a:bodyPr/>
          <a:lstStyle/>
          <a:p>
            <a:r>
              <a:rPr lang="en-US" dirty="0"/>
              <a:t> class Hello extends </a:t>
            </a:r>
            <a:r>
              <a:rPr lang="en-US" dirty="0" err="1"/>
              <a:t>React.Component</a:t>
            </a:r>
            <a:r>
              <a:rPr lang="en-US" dirty="0"/>
              <a:t> {</a:t>
            </a:r>
          </a:p>
          <a:p>
            <a:r>
              <a:rPr lang="en-US" dirty="0"/>
              <a:t>            render() {</a:t>
            </a:r>
          </a:p>
          <a:p>
            <a:r>
              <a:rPr lang="en-US" dirty="0"/>
              <a:t>              return &lt;div&gt;</a:t>
            </a:r>
          </a:p>
          <a:p>
            <a:r>
              <a:rPr lang="en-US" dirty="0"/>
              <a:t>                          &lt;p&gt;Name</a:t>
            </a:r>
            <a:r>
              <a:rPr lang="uk-UA" dirty="0"/>
              <a:t>: {</a:t>
            </a:r>
            <a:r>
              <a:rPr lang="en-US" dirty="0"/>
              <a:t>this.props.name}&lt;/p&gt;</a:t>
            </a:r>
          </a:p>
          <a:p>
            <a:r>
              <a:rPr lang="en-US" dirty="0"/>
              <a:t>                          &lt;p&gt;Age</a:t>
            </a:r>
            <a:r>
              <a:rPr lang="uk-UA" dirty="0"/>
              <a:t>: {</a:t>
            </a:r>
            <a:r>
              <a:rPr lang="en-US" dirty="0" err="1"/>
              <a:t>this.props.age</a:t>
            </a:r>
            <a:r>
              <a:rPr lang="en-US" dirty="0"/>
              <a:t>}&lt;/p&gt;</a:t>
            </a:r>
          </a:p>
          <a:p>
            <a:r>
              <a:rPr lang="en-US" dirty="0"/>
              <a:t>                      &lt;/div&gt;;</a:t>
            </a:r>
          </a:p>
          <a:p>
            <a:r>
              <a:rPr lang="en-US" dirty="0"/>
              <a:t>            }</a:t>
            </a:r>
          </a:p>
          <a:p>
            <a:r>
              <a:rPr lang="en-US" dirty="0"/>
              <a:t>          }</a:t>
            </a:r>
          </a:p>
          <a:p>
            <a:r>
              <a:rPr lang="en-US" dirty="0"/>
              <a:t>          </a:t>
            </a:r>
            <a:r>
              <a:rPr lang="en-US" dirty="0" err="1"/>
              <a:t>ReactDOM.render</a:t>
            </a:r>
            <a:r>
              <a:rPr lang="en-US" dirty="0"/>
              <a:t>(</a:t>
            </a:r>
          </a:p>
          <a:p>
            <a:r>
              <a:rPr lang="en-US" dirty="0"/>
              <a:t>              &lt;Hello name="Tom" age=“23" /&gt;,</a:t>
            </a:r>
          </a:p>
          <a:p>
            <a:r>
              <a:rPr lang="en-US" dirty="0"/>
              <a:t>              </a:t>
            </a:r>
            <a:r>
              <a:rPr lang="en-US" dirty="0" err="1"/>
              <a:t>document.getElementById</a:t>
            </a:r>
            <a:r>
              <a:rPr lang="en-US" dirty="0"/>
              <a:t>("app")</a:t>
            </a:r>
          </a:p>
          <a:p>
            <a:r>
              <a:rPr lang="en-US" dirty="0"/>
              <a:t>          )</a:t>
            </a:r>
            <a:endParaRPr lang="uk-UA" dirty="0"/>
          </a:p>
        </p:txBody>
      </p:sp>
    </p:spTree>
    <p:extLst>
      <p:ext uri="{BB962C8B-B14F-4D97-AF65-F5344CB8AC3E}">
        <p14:creationId xmlns:p14="http://schemas.microsoft.com/office/powerpoint/2010/main" val="3062873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A677E7B-96E6-4B80-9B9B-FAB7B450110B}"/>
              </a:ext>
            </a:extLst>
          </p:cNvPr>
          <p:cNvSpPr>
            <a:spLocks noGrp="1"/>
          </p:cNvSpPr>
          <p:nvPr>
            <p:ph type="title"/>
          </p:nvPr>
        </p:nvSpPr>
        <p:spPr/>
        <p:txBody>
          <a:bodyPr/>
          <a:lstStyle/>
          <a:p>
            <a:r>
              <a:rPr lang="en-US" b="1" dirty="0"/>
              <a:t>State</a:t>
            </a:r>
            <a:br>
              <a:rPr lang="en-US" b="1" dirty="0"/>
            </a:br>
            <a:endParaRPr lang="uk-UA" dirty="0"/>
          </a:p>
        </p:txBody>
      </p:sp>
      <p:sp>
        <p:nvSpPr>
          <p:cNvPr id="3" name="Місце для тексту 2">
            <a:extLst>
              <a:ext uri="{FF2B5EF4-FFF2-40B4-BE49-F238E27FC236}">
                <a16:creationId xmlns:a16="http://schemas.microsoft.com/office/drawing/2014/main" id="{5E59BE9B-941A-448E-9D74-2AFE5D70F139}"/>
              </a:ext>
            </a:extLst>
          </p:cNvPr>
          <p:cNvSpPr>
            <a:spLocks noGrp="1"/>
          </p:cNvSpPr>
          <p:nvPr>
            <p:ph type="body" sz="quarter" idx="10"/>
          </p:nvPr>
        </p:nvSpPr>
        <p:spPr/>
        <p:txBody>
          <a:bodyPr/>
          <a:lstStyle/>
          <a:p>
            <a:r>
              <a:rPr lang="en-US" dirty="0"/>
              <a:t>The </a:t>
            </a:r>
            <a:r>
              <a:rPr lang="en-US" b="1" i="1" dirty="0"/>
              <a:t>state</a:t>
            </a:r>
            <a:r>
              <a:rPr lang="en-US" dirty="0"/>
              <a:t> object describes the internal state of the component; it is similar to </a:t>
            </a:r>
            <a:r>
              <a:rPr lang="en-US" b="1" i="1" dirty="0"/>
              <a:t>props</a:t>
            </a:r>
            <a:r>
              <a:rPr lang="en-US" dirty="0"/>
              <a:t>, with the exception that the </a:t>
            </a:r>
            <a:r>
              <a:rPr lang="en-US" b="1" i="1" dirty="0"/>
              <a:t>state</a:t>
            </a:r>
            <a:r>
              <a:rPr lang="en-US" dirty="0"/>
              <a:t> is defined within the component and is only available from the component.</a:t>
            </a:r>
          </a:p>
          <a:p>
            <a:endParaRPr lang="en-US" dirty="0"/>
          </a:p>
          <a:p>
            <a:r>
              <a:rPr lang="en-US" dirty="0"/>
              <a:t>If the props represents inputs that are passed to the component from the outside, then the state stores such objects that are created in the component and entirely dependent on the component.</a:t>
            </a:r>
          </a:p>
          <a:p>
            <a:r>
              <a:rPr lang="en-US" dirty="0"/>
              <a:t>Also, unlike props, state can be changed.</a:t>
            </a:r>
            <a:endParaRPr lang="uk-UA" dirty="0"/>
          </a:p>
        </p:txBody>
      </p:sp>
    </p:spTree>
    <p:extLst>
      <p:ext uri="{BB962C8B-B14F-4D97-AF65-F5344CB8AC3E}">
        <p14:creationId xmlns:p14="http://schemas.microsoft.com/office/powerpoint/2010/main" val="3324833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3E10F51-1B26-491A-9A1A-875CB0F1CF1D}"/>
              </a:ext>
            </a:extLst>
          </p:cNvPr>
          <p:cNvSpPr>
            <a:spLocks noGrp="1"/>
          </p:cNvSpPr>
          <p:nvPr>
            <p:ph type="title"/>
          </p:nvPr>
        </p:nvSpPr>
        <p:spPr>
          <a:xfrm flipV="1">
            <a:off x="685800" y="637309"/>
            <a:ext cx="10820400" cy="48492"/>
          </a:xfrm>
        </p:spPr>
        <p:txBody>
          <a:bodyPr/>
          <a:lstStyle/>
          <a:p>
            <a:r>
              <a:rPr lang="en-US" dirty="0"/>
              <a:t> </a:t>
            </a:r>
            <a:endParaRPr lang="uk-UA" dirty="0"/>
          </a:p>
        </p:txBody>
      </p:sp>
      <p:sp>
        <p:nvSpPr>
          <p:cNvPr id="4" name="Rectangle 2">
            <a:extLst>
              <a:ext uri="{FF2B5EF4-FFF2-40B4-BE49-F238E27FC236}">
                <a16:creationId xmlns:a16="http://schemas.microsoft.com/office/drawing/2014/main" id="{135FCDD3-D9BC-482F-90A7-07E959F0012C}"/>
              </a:ext>
            </a:extLst>
          </p:cNvPr>
          <p:cNvSpPr>
            <a:spLocks noGrp="1" noChangeArrowheads="1"/>
          </p:cNvSpPr>
          <p:nvPr>
            <p:ph type="body" sz="quarter" idx="10"/>
          </p:nvPr>
        </p:nvSpPr>
        <p:spPr bwMode="auto">
          <a:xfrm>
            <a:off x="608291" y="632205"/>
            <a:ext cx="10718799"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uk-UA" dirty="0">
                <a:solidFill>
                  <a:srgbClr val="000000"/>
                </a:solidFill>
                <a:latin typeface="Open Sans" panose="020B0604020202020204" charset="0"/>
                <a:ea typeface="Open Sans" panose="020B0604020202020204" charset="0"/>
                <a:cs typeface="Open Sans" panose="020B0604020202020204" charset="0"/>
              </a:rPr>
              <a:t>The only place where you can install a </a:t>
            </a:r>
            <a:r>
              <a:rPr lang="en-US" altLang="uk-UA" dirty="0">
                <a:solidFill>
                  <a:srgbClr val="FF0000"/>
                </a:solidFill>
                <a:latin typeface="Open Sans" panose="020B0604020202020204" charset="0"/>
                <a:ea typeface="Open Sans" panose="020B0604020202020204" charset="0"/>
                <a:cs typeface="Open Sans" panose="020B0604020202020204" charset="0"/>
              </a:rPr>
              <a:t>state</a:t>
            </a:r>
            <a:r>
              <a:rPr lang="en-US" altLang="uk-UA" dirty="0">
                <a:solidFill>
                  <a:srgbClr val="000000"/>
                </a:solidFill>
                <a:latin typeface="Open Sans" panose="020B0604020202020204" charset="0"/>
                <a:ea typeface="Open Sans" panose="020B0604020202020204" charset="0"/>
                <a:cs typeface="Open Sans" panose="020B0604020202020204" charset="0"/>
              </a:rPr>
              <a:t> object is the class constructor:</a:t>
            </a:r>
          </a:p>
          <a:p>
            <a:pPr lvl="0"/>
            <a:endParaRPr kumimoji="0" lang="en-US" altLang="uk-UA" b="0"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err="1">
                <a:ln>
                  <a:noFill/>
                </a:ln>
                <a:solidFill>
                  <a:srgbClr val="000000"/>
                </a:solidFill>
                <a:effectLst/>
                <a:latin typeface="Consolas" panose="020B0609020204030204" pitchFamily="49" charset="0"/>
              </a:rPr>
              <a:t>class</a:t>
            </a: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000000"/>
                </a:solidFill>
                <a:effectLst/>
                <a:latin typeface="Consolas" panose="020B0609020204030204" pitchFamily="49" charset="0"/>
              </a:rPr>
              <a:t>Hello</a:t>
            </a: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000000"/>
                </a:solidFill>
                <a:effectLst/>
                <a:latin typeface="Consolas" panose="020B0609020204030204" pitchFamily="49" charset="0"/>
              </a:rPr>
              <a:t>extends</a:t>
            </a: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000000"/>
                </a:solidFill>
                <a:effectLst/>
                <a:latin typeface="Consolas" panose="020B0609020204030204" pitchFamily="49" charset="0"/>
              </a:rPr>
              <a:t>React.Component</a:t>
            </a:r>
            <a:r>
              <a:rPr kumimoji="0" lang="uk-UA" altLang="uk-UA" sz="1600" b="0" i="0" u="none" strike="noStrike" cap="none" normalizeH="0" baseline="0" dirty="0">
                <a:ln>
                  <a:noFill/>
                </a:ln>
                <a:solidFill>
                  <a:srgbClr val="000000"/>
                </a:solidFill>
                <a:effectLst/>
                <a:latin typeface="Consolas" panose="020B0609020204030204" pitchFamily="49" charset="0"/>
              </a:rPr>
              <a:t> {</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000000"/>
                </a:solidFill>
                <a:effectLst/>
                <a:latin typeface="Consolas" panose="020B0609020204030204" pitchFamily="49" charset="0"/>
              </a:rPr>
              <a:t>constructor</a:t>
            </a:r>
            <a:r>
              <a:rPr kumimoji="0" lang="uk-UA" altLang="uk-UA" sz="1600" b="0" i="0" u="none" strike="noStrike" cap="none" normalizeH="0" baseline="0" dirty="0">
                <a:ln>
                  <a:noFill/>
                </a:ln>
                <a:solidFill>
                  <a:srgbClr val="000000"/>
                </a:solidFill>
                <a:effectLst/>
                <a:latin typeface="Consolas" panose="020B0609020204030204" pitchFamily="49" charset="0"/>
              </a:rPr>
              <a:t>(</a:t>
            </a:r>
            <a:r>
              <a:rPr kumimoji="0" lang="uk-UA" altLang="uk-UA" sz="1600" b="0" i="0" u="none" strike="noStrike" cap="none" normalizeH="0" baseline="0" dirty="0" err="1">
                <a:ln>
                  <a:noFill/>
                </a:ln>
                <a:solidFill>
                  <a:srgbClr val="000000"/>
                </a:solidFill>
                <a:effectLst/>
                <a:latin typeface="Consolas" panose="020B0609020204030204" pitchFamily="49" charset="0"/>
              </a:rPr>
              <a:t>props</a:t>
            </a:r>
            <a:r>
              <a:rPr kumimoji="0" lang="uk-UA" altLang="uk-UA" sz="1600" b="0" i="0" u="none" strike="noStrike" cap="none" normalizeH="0" baseline="0" dirty="0">
                <a:ln>
                  <a:noFill/>
                </a:ln>
                <a:solidFill>
                  <a:srgbClr val="000000"/>
                </a:solidFill>
                <a:effectLst/>
                <a:latin typeface="Consolas" panose="020B0609020204030204" pitchFamily="49" charset="0"/>
              </a:rPr>
              <a:t>) {</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000000"/>
                </a:solidFill>
                <a:effectLst/>
                <a:latin typeface="Consolas" panose="020B0609020204030204" pitchFamily="49" charset="0"/>
              </a:rPr>
              <a:t>super</a:t>
            </a:r>
            <a:r>
              <a:rPr kumimoji="0" lang="uk-UA" altLang="uk-UA" sz="1600" b="0" i="0" u="none" strike="noStrike" cap="none" normalizeH="0" baseline="0" dirty="0">
                <a:ln>
                  <a:noFill/>
                </a:ln>
                <a:solidFill>
                  <a:srgbClr val="000000"/>
                </a:solidFill>
                <a:effectLst/>
                <a:latin typeface="Consolas" panose="020B0609020204030204" pitchFamily="49" charset="0"/>
              </a:rPr>
              <a:t>(</a:t>
            </a:r>
            <a:r>
              <a:rPr kumimoji="0" lang="uk-UA" altLang="uk-UA" sz="1600" b="0" i="0" u="none" strike="noStrike" cap="none" normalizeH="0" baseline="0" dirty="0" err="1">
                <a:ln>
                  <a:noFill/>
                </a:ln>
                <a:solidFill>
                  <a:srgbClr val="000000"/>
                </a:solidFill>
                <a:effectLst/>
                <a:latin typeface="Consolas" panose="020B0609020204030204" pitchFamily="49" charset="0"/>
              </a:rPr>
              <a:t>props</a:t>
            </a:r>
            <a:r>
              <a:rPr kumimoji="0" lang="uk-UA" altLang="uk-UA" sz="1600" b="0" i="0" u="none" strike="noStrike" cap="none" normalizeH="0" baseline="0" dirty="0">
                <a:ln>
                  <a:noFill/>
                </a:ln>
                <a:solidFill>
                  <a:srgbClr val="000000"/>
                </a:solidFill>
                <a:effectLst/>
                <a:latin typeface="Consolas" panose="020B0609020204030204" pitchFamily="49" charset="0"/>
              </a:rPr>
              <a:t>);</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000000"/>
                </a:solidFill>
                <a:effectLst/>
                <a:latin typeface="Consolas" panose="020B0609020204030204" pitchFamily="49" charset="0"/>
              </a:rPr>
              <a:t>this.state</a:t>
            </a:r>
            <a:r>
              <a:rPr kumimoji="0" lang="uk-UA" altLang="uk-UA" sz="1600" b="0" i="0" u="none" strike="noStrike" cap="none" normalizeH="0" baseline="0" dirty="0">
                <a:ln>
                  <a:noFill/>
                </a:ln>
                <a:solidFill>
                  <a:srgbClr val="000000"/>
                </a:solidFill>
                <a:effectLst/>
                <a:latin typeface="Consolas" panose="020B0609020204030204" pitchFamily="49" charset="0"/>
              </a:rPr>
              <a:t> = {</a:t>
            </a:r>
            <a:r>
              <a:rPr kumimoji="0" lang="uk-UA" altLang="uk-UA" sz="1600" b="0" i="0" u="none" strike="noStrike" cap="none" normalizeH="0" baseline="0" dirty="0" err="1">
                <a:ln>
                  <a:noFill/>
                </a:ln>
                <a:solidFill>
                  <a:srgbClr val="000000"/>
                </a:solidFill>
                <a:effectLst/>
                <a:latin typeface="Consolas" panose="020B0609020204030204" pitchFamily="49" charset="0"/>
              </a:rPr>
              <a:t>welcome</a:t>
            </a: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en-US" altLang="uk-UA" sz="1600" b="0" i="0" u="none" strike="noStrike" cap="none" normalizeH="0" baseline="0" dirty="0">
                <a:ln>
                  <a:noFill/>
                </a:ln>
                <a:solidFill>
                  <a:srgbClr val="000000"/>
                </a:solidFill>
                <a:effectLst/>
                <a:latin typeface="Consolas" panose="020B0609020204030204" pitchFamily="49" charset="0"/>
              </a:rPr>
              <a:t>Welcome</a:t>
            </a:r>
            <a:r>
              <a:rPr kumimoji="0" lang="uk-UA" altLang="uk-UA" sz="1600" b="0" i="0" u="none" strike="noStrike" cap="none" normalizeH="0" baseline="0" dirty="0">
                <a:ln>
                  <a:noFill/>
                </a:ln>
                <a:solidFill>
                  <a:srgbClr val="000000"/>
                </a:solidFill>
                <a:effectLst/>
                <a:latin typeface="Consolas" panose="020B0609020204030204" pitchFamily="49" charset="0"/>
              </a:rPr>
              <a:t>!"};</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000000"/>
                </a:solidFill>
                <a:effectLst/>
                <a:latin typeface="Consolas" panose="020B0609020204030204" pitchFamily="49" charset="0"/>
              </a:rPr>
              <a:t>render</a:t>
            </a:r>
            <a:r>
              <a:rPr kumimoji="0" lang="uk-UA" altLang="uk-UA" sz="1600" b="0" i="0" u="none" strike="noStrike" cap="none" normalizeH="0" baseline="0" dirty="0">
                <a:ln>
                  <a:noFill/>
                </a:ln>
                <a:solidFill>
                  <a:srgbClr val="000000"/>
                </a:solidFill>
                <a:effectLst/>
                <a:latin typeface="Consolas" panose="020B0609020204030204" pitchFamily="49" charset="0"/>
              </a:rPr>
              <a:t>() {</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000000"/>
                </a:solidFill>
                <a:effectLst/>
                <a:latin typeface="Consolas" panose="020B0609020204030204" pitchFamily="49" charset="0"/>
              </a:rPr>
              <a:t>return</a:t>
            </a:r>
            <a:r>
              <a:rPr kumimoji="0" lang="uk-UA" altLang="uk-UA" sz="1600" b="0" i="0" u="none" strike="noStrike" cap="none" normalizeH="0" baseline="0" dirty="0">
                <a:ln>
                  <a:noFill/>
                </a:ln>
                <a:solidFill>
                  <a:srgbClr val="000000"/>
                </a:solidFill>
                <a:effectLst/>
                <a:latin typeface="Consolas" panose="020B0609020204030204" pitchFamily="49" charset="0"/>
              </a:rPr>
              <a:t> &lt;h1&gt;{</a:t>
            </a:r>
            <a:r>
              <a:rPr kumimoji="0" lang="uk-UA" altLang="uk-UA" sz="1600" b="0" i="0" u="none" strike="noStrike" cap="none" normalizeH="0" baseline="0" dirty="0" err="1">
                <a:ln>
                  <a:noFill/>
                </a:ln>
                <a:solidFill>
                  <a:srgbClr val="000000"/>
                </a:solidFill>
                <a:effectLst/>
                <a:latin typeface="Consolas" panose="020B0609020204030204" pitchFamily="49" charset="0"/>
              </a:rPr>
              <a:t>this.state.welcome</a:t>
            </a:r>
            <a:r>
              <a:rPr kumimoji="0" lang="uk-UA" altLang="uk-UA" sz="1600" b="0" i="0" u="none" strike="noStrike" cap="none" normalizeH="0" baseline="0" dirty="0">
                <a:ln>
                  <a:noFill/>
                </a:ln>
                <a:solidFill>
                  <a:srgbClr val="000000"/>
                </a:solidFill>
                <a:effectLst/>
                <a:latin typeface="Consolas" panose="020B0609020204030204" pitchFamily="49" charset="0"/>
              </a:rPr>
              <a:t>}&lt;/h1&gt;;</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000000"/>
                </a:solidFill>
                <a:effectLst/>
                <a:latin typeface="Consolas" panose="020B0609020204030204" pitchFamily="49" charset="0"/>
              </a:rPr>
              <a:t>ReactDOM.render</a:t>
            </a:r>
            <a:r>
              <a:rPr kumimoji="0" lang="uk-UA" altLang="uk-UA" sz="1600" b="0" i="0" u="none" strike="noStrike" cap="none" normalizeH="0" baseline="0" dirty="0">
                <a:ln>
                  <a:noFill/>
                </a:ln>
                <a:solidFill>
                  <a:srgbClr val="000000"/>
                </a:solidFill>
                <a:effectLst/>
                <a:latin typeface="Consolas" panose="020B0609020204030204" pitchFamily="49" charset="0"/>
              </a:rPr>
              <a:t>(</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&lt;</a:t>
            </a:r>
            <a:r>
              <a:rPr kumimoji="0" lang="uk-UA" altLang="uk-UA" sz="1600" b="0" i="0" u="none" strike="noStrike" cap="none" normalizeH="0" baseline="0" dirty="0" err="1">
                <a:ln>
                  <a:noFill/>
                </a:ln>
                <a:solidFill>
                  <a:srgbClr val="000000"/>
                </a:solidFill>
                <a:effectLst/>
                <a:latin typeface="Consolas" panose="020B0609020204030204" pitchFamily="49" charset="0"/>
              </a:rPr>
              <a:t>Hello</a:t>
            </a:r>
            <a:r>
              <a:rPr kumimoji="0" lang="uk-UA" altLang="uk-UA" sz="1600" b="0" i="0" u="none" strike="noStrike" cap="none" normalizeH="0" baseline="0" dirty="0">
                <a:ln>
                  <a:noFill/>
                </a:ln>
                <a:solidFill>
                  <a:srgbClr val="000000"/>
                </a:solidFill>
                <a:effectLst/>
                <a:latin typeface="Consolas" panose="020B0609020204030204" pitchFamily="49" charset="0"/>
              </a:rPr>
              <a:t> /&gt;,</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000000"/>
                </a:solidFill>
                <a:effectLst/>
                <a:latin typeface="Consolas" panose="020B0609020204030204" pitchFamily="49" charset="0"/>
              </a:rPr>
              <a:t>document.getElementById</a:t>
            </a:r>
            <a:r>
              <a:rPr kumimoji="0" lang="uk-UA" altLang="uk-UA" sz="1600" b="0" i="0" u="none" strike="noStrike" cap="none" normalizeH="0" baseline="0" dirty="0">
                <a:ln>
                  <a:noFill/>
                </a:ln>
                <a:solidFill>
                  <a:srgbClr val="000000"/>
                </a:solidFill>
                <a:effectLst/>
                <a:latin typeface="Consolas" panose="020B0609020204030204" pitchFamily="49" charset="0"/>
              </a:rPr>
              <a:t>("</a:t>
            </a:r>
            <a:r>
              <a:rPr kumimoji="0" lang="uk-UA" altLang="uk-UA" sz="1600" b="0" i="0" u="none" strike="noStrike" cap="none" normalizeH="0" baseline="0" dirty="0" err="1">
                <a:ln>
                  <a:noFill/>
                </a:ln>
                <a:solidFill>
                  <a:srgbClr val="000000"/>
                </a:solidFill>
                <a:effectLst/>
                <a:latin typeface="Consolas" panose="020B0609020204030204" pitchFamily="49" charset="0"/>
              </a:rPr>
              <a:t>app</a:t>
            </a:r>
            <a:r>
              <a:rPr kumimoji="0" lang="uk-UA" altLang="uk-UA" sz="1600" b="0" i="0" u="none" strike="noStrike" cap="none" normalizeH="0" baseline="0" dirty="0">
                <a:ln>
                  <a:noFill/>
                </a:ln>
                <a:solidFill>
                  <a:srgbClr val="000000"/>
                </a:solidFill>
                <a:effectLst/>
                <a:latin typeface="Consolas" panose="020B0609020204030204" pitchFamily="49" charset="0"/>
              </a:rPr>
              <a:t>")</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a:t>
            </a:r>
            <a:endParaRPr kumimoji="0" lang="en-US" altLang="uk-UA"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uk-UA" sz="1600" b="0" i="0" u="none" strike="noStrike" cap="none" normalizeH="0" baseline="0" dirty="0">
              <a:ln>
                <a:noFill/>
              </a:ln>
              <a:solidFill>
                <a:schemeClr val="tx1"/>
              </a:solidFill>
              <a:effectLst/>
              <a:latin typeface="Open Sans" panose="020B0604020202020204" charset="0"/>
              <a:ea typeface="Open Sans" panose="020B0604020202020204" charset="0"/>
              <a:cs typeface="Open Sans" panose="020B060402020202020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uk-UA" sz="1600" dirty="0">
              <a:latin typeface="Open Sans" panose="020B0604020202020204" charset="0"/>
              <a:ea typeface="Open Sans" panose="020B0604020202020204" charset="0"/>
              <a:cs typeface="Open Sans" panose="020B0604020202020204" charset="0"/>
            </a:endParaRPr>
          </a:p>
          <a:p>
            <a:pPr lvl="0"/>
            <a:r>
              <a:rPr lang="en-US" altLang="uk-UA" dirty="0">
                <a:latin typeface="Open Sans" panose="020B0604020202020204" charset="0"/>
                <a:ea typeface="Open Sans" panose="020B0604020202020204" charset="0"/>
                <a:cs typeface="Open Sans" panose="020B0604020202020204" charset="0"/>
              </a:rPr>
              <a:t>When defining a component constructor, a constructor of the base class to which the props object is passed must be called in it.</a:t>
            </a:r>
            <a:endParaRPr kumimoji="0" lang="en-US" altLang="uk-UA" b="0" i="0" u="none" strike="noStrike" cap="none" normalizeH="0" baseline="0" dirty="0">
              <a:ln>
                <a:noFill/>
              </a:ln>
              <a:solidFill>
                <a:schemeClr val="tx1"/>
              </a:solidFill>
              <a:effectLst/>
              <a:latin typeface="Open Sans" panose="020B0604020202020204" charset="0"/>
              <a:ea typeface="Open Sans" panose="020B0604020202020204" charset="0"/>
              <a:cs typeface="Open Sans" panose="020B060402020202020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uk-UA" altLang="uk-UA" sz="1600" b="0" i="0" u="none" strike="noStrike" cap="none" normalizeH="0" baseline="0" dirty="0">
              <a:ln>
                <a:noFill/>
              </a:ln>
              <a:solidFill>
                <a:schemeClr val="tx1"/>
              </a:solidFill>
              <a:effectLst/>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27881473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BEFA49C-751C-4068-B1D2-E4F77F6775DF}"/>
              </a:ext>
            </a:extLst>
          </p:cNvPr>
          <p:cNvSpPr>
            <a:spLocks noGrp="1"/>
          </p:cNvSpPr>
          <p:nvPr>
            <p:ph type="title"/>
          </p:nvPr>
        </p:nvSpPr>
        <p:spPr>
          <a:xfrm>
            <a:off x="685800" y="685801"/>
            <a:ext cx="10820400" cy="45719"/>
          </a:xfrm>
        </p:spPr>
        <p:txBody>
          <a:bodyPr/>
          <a:lstStyle/>
          <a:p>
            <a:r>
              <a:rPr lang="en-US" dirty="0"/>
              <a:t> </a:t>
            </a:r>
            <a:endParaRPr lang="uk-UA" dirty="0"/>
          </a:p>
        </p:txBody>
      </p:sp>
      <p:sp>
        <p:nvSpPr>
          <p:cNvPr id="3" name="Місце для тексту 2">
            <a:extLst>
              <a:ext uri="{FF2B5EF4-FFF2-40B4-BE49-F238E27FC236}">
                <a16:creationId xmlns:a16="http://schemas.microsoft.com/office/drawing/2014/main" id="{83F5EF37-4941-43AD-9EAA-A3615AE2DB12}"/>
              </a:ext>
            </a:extLst>
          </p:cNvPr>
          <p:cNvSpPr>
            <a:spLocks noGrp="1"/>
          </p:cNvSpPr>
          <p:nvPr>
            <p:ph type="body" sz="quarter" idx="10"/>
          </p:nvPr>
        </p:nvSpPr>
        <p:spPr>
          <a:xfrm>
            <a:off x="685800" y="1476430"/>
            <a:ext cx="10820400" cy="4009970"/>
          </a:xfrm>
        </p:spPr>
        <p:txBody>
          <a:bodyPr/>
          <a:lstStyle/>
          <a:p>
            <a:r>
              <a:rPr lang="en-US" dirty="0"/>
              <a:t>To update the state, the </a:t>
            </a:r>
            <a:r>
              <a:rPr lang="en-US" dirty="0" err="1">
                <a:solidFill>
                  <a:srgbClr val="FF0000"/>
                </a:solidFill>
              </a:rPr>
              <a:t>setState</a:t>
            </a:r>
            <a:r>
              <a:rPr lang="en-US" dirty="0">
                <a:solidFill>
                  <a:srgbClr val="FF0000"/>
                </a:solidFill>
              </a:rPr>
              <a:t> () </a:t>
            </a:r>
            <a:r>
              <a:rPr lang="en-US" dirty="0"/>
              <a:t>function is called:</a:t>
            </a:r>
          </a:p>
          <a:p>
            <a:endParaRPr lang="en-US" dirty="0"/>
          </a:p>
          <a:p>
            <a:r>
              <a:rPr lang="en-US" dirty="0" err="1"/>
              <a:t>this.setState</a:t>
            </a:r>
            <a:r>
              <a:rPr lang="en-US" dirty="0"/>
              <a:t>({welcome: “Hello</a:t>
            </a:r>
            <a:r>
              <a:rPr lang="uk-UA" dirty="0"/>
              <a:t> </a:t>
            </a:r>
            <a:r>
              <a:rPr lang="en-US" dirty="0"/>
              <a:t>React"}); // </a:t>
            </a:r>
            <a:r>
              <a:rPr lang="en-US" dirty="0">
                <a:solidFill>
                  <a:schemeClr val="bg1">
                    <a:lumMod val="50000"/>
                  </a:schemeClr>
                </a:solidFill>
              </a:rPr>
              <a:t>Correct</a:t>
            </a:r>
          </a:p>
          <a:p>
            <a:endParaRPr lang="en-US" dirty="0"/>
          </a:p>
          <a:p>
            <a:r>
              <a:rPr lang="en-US" dirty="0"/>
              <a:t>But this will not re-render a component:</a:t>
            </a:r>
          </a:p>
          <a:p>
            <a:r>
              <a:rPr lang="en-US" dirty="0" err="1"/>
              <a:t>this.state.welcome</a:t>
            </a:r>
            <a:r>
              <a:rPr lang="en-US" dirty="0"/>
              <a:t> = 'Hello React’; // </a:t>
            </a:r>
            <a:r>
              <a:rPr lang="en-US" dirty="0">
                <a:solidFill>
                  <a:schemeClr val="bg1">
                    <a:lumMod val="50000"/>
                  </a:schemeClr>
                </a:solidFill>
              </a:rPr>
              <a:t>Wrong</a:t>
            </a:r>
          </a:p>
          <a:p>
            <a:endParaRPr lang="en-US" dirty="0"/>
          </a:p>
          <a:p>
            <a:r>
              <a:rPr lang="en-US" dirty="0"/>
              <a:t>Changing the state will cause the component to be rendered, according to which the web page will be updated.</a:t>
            </a:r>
            <a:endParaRPr lang="uk-UA" dirty="0"/>
          </a:p>
        </p:txBody>
      </p:sp>
    </p:spTree>
    <p:extLst>
      <p:ext uri="{BB962C8B-B14F-4D97-AF65-F5344CB8AC3E}">
        <p14:creationId xmlns:p14="http://schemas.microsoft.com/office/powerpoint/2010/main" val="19512953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383737-90F3-4905-9234-E1CAA85996BB}"/>
              </a:ext>
            </a:extLst>
          </p:cNvPr>
          <p:cNvSpPr>
            <a:spLocks noGrp="1"/>
          </p:cNvSpPr>
          <p:nvPr>
            <p:ph type="title"/>
          </p:nvPr>
        </p:nvSpPr>
        <p:spPr/>
        <p:txBody>
          <a:bodyPr/>
          <a:lstStyle/>
          <a:p>
            <a:r>
              <a:rPr lang="en-US" b="1" dirty="0"/>
              <a:t>Handling Events</a:t>
            </a:r>
            <a:br>
              <a:rPr lang="en-US" b="1" dirty="0"/>
            </a:br>
            <a:endParaRPr lang="uk-UA" dirty="0"/>
          </a:p>
        </p:txBody>
      </p:sp>
      <p:sp>
        <p:nvSpPr>
          <p:cNvPr id="3" name="Місце для тексту 2">
            <a:extLst>
              <a:ext uri="{FF2B5EF4-FFF2-40B4-BE49-F238E27FC236}">
                <a16:creationId xmlns:a16="http://schemas.microsoft.com/office/drawing/2014/main" id="{0AA5A327-934B-4120-AB3F-B145D341A489}"/>
              </a:ext>
            </a:extLst>
          </p:cNvPr>
          <p:cNvSpPr>
            <a:spLocks noGrp="1"/>
          </p:cNvSpPr>
          <p:nvPr>
            <p:ph type="body" sz="quarter" idx="10"/>
          </p:nvPr>
        </p:nvSpPr>
        <p:spPr/>
        <p:txBody>
          <a:bodyPr/>
          <a:lstStyle/>
          <a:p>
            <a:r>
              <a:rPr lang="en-US" dirty="0"/>
              <a:t>Handling events with React elements is very similar to handling events on DOM elements. There are some syntactic differences:</a:t>
            </a:r>
          </a:p>
          <a:p>
            <a:endParaRPr lang="en-US" dirty="0"/>
          </a:p>
          <a:p>
            <a:pPr marL="342900" indent="-342900">
              <a:buFont typeface="Arial" panose="020B0604020202020204" pitchFamily="34" charset="0"/>
              <a:buChar char="•"/>
            </a:pPr>
            <a:r>
              <a:rPr lang="en-US" dirty="0"/>
              <a:t>React events are named using camelCase, rather than lowercase.</a:t>
            </a:r>
          </a:p>
          <a:p>
            <a:pPr marL="342900" indent="-342900">
              <a:buFont typeface="Arial" panose="020B0604020202020204" pitchFamily="34" charset="0"/>
              <a:buChar char="•"/>
            </a:pPr>
            <a:r>
              <a:rPr lang="en-US" dirty="0"/>
              <a:t>With JSX you pass a function as the event handler, rather than a string.</a:t>
            </a:r>
          </a:p>
          <a:p>
            <a:endParaRPr lang="uk-UA" dirty="0"/>
          </a:p>
        </p:txBody>
      </p:sp>
    </p:spTree>
    <p:extLst>
      <p:ext uri="{BB962C8B-B14F-4D97-AF65-F5344CB8AC3E}">
        <p14:creationId xmlns:p14="http://schemas.microsoft.com/office/powerpoint/2010/main" val="3722145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7592429-F15C-455D-A463-1877E549538B}"/>
              </a:ext>
            </a:extLst>
          </p:cNvPr>
          <p:cNvSpPr>
            <a:spLocks noGrp="1"/>
          </p:cNvSpPr>
          <p:nvPr>
            <p:ph type="title"/>
          </p:nvPr>
        </p:nvSpPr>
        <p:spPr/>
        <p:txBody>
          <a:bodyPr/>
          <a:lstStyle/>
          <a:p>
            <a:r>
              <a:rPr lang="en-US" dirty="0"/>
              <a:t>AGENDA</a:t>
            </a:r>
            <a:endParaRPr lang="uk-UA" dirty="0"/>
          </a:p>
        </p:txBody>
      </p:sp>
      <p:sp>
        <p:nvSpPr>
          <p:cNvPr id="3" name="Місце для тексту 2">
            <a:extLst>
              <a:ext uri="{FF2B5EF4-FFF2-40B4-BE49-F238E27FC236}">
                <a16:creationId xmlns:a16="http://schemas.microsoft.com/office/drawing/2014/main" id="{B2099D05-B952-42D8-99AD-C5DE8F78F780}"/>
              </a:ext>
            </a:extLst>
          </p:cNvPr>
          <p:cNvSpPr>
            <a:spLocks noGrp="1"/>
          </p:cNvSpPr>
          <p:nvPr>
            <p:ph type="body" sz="quarter" idx="10"/>
          </p:nvPr>
        </p:nvSpPr>
        <p:spPr>
          <a:xfrm>
            <a:off x="685800" y="1371601"/>
            <a:ext cx="10820400" cy="4511963"/>
          </a:xfrm>
        </p:spPr>
        <p:txBody>
          <a:bodyPr/>
          <a:lstStyle/>
          <a:p>
            <a:pPr marL="457200" indent="-457200">
              <a:buFont typeface="+mj-lt"/>
              <a:buAutoNum type="arabicPeriod"/>
            </a:pPr>
            <a:r>
              <a:rPr lang="en-US" sz="2400" dirty="0"/>
              <a:t>What is React?</a:t>
            </a:r>
          </a:p>
          <a:p>
            <a:pPr marL="457200" indent="-457200">
              <a:buFont typeface="+mj-lt"/>
              <a:buAutoNum type="arabicPeriod"/>
            </a:pPr>
            <a:r>
              <a:rPr lang="en-US" sz="2400" dirty="0"/>
              <a:t>Virtual DOM in ReactJS</a:t>
            </a:r>
          </a:p>
          <a:p>
            <a:pPr marL="457200" indent="-457200">
              <a:buFont typeface="+mj-lt"/>
              <a:buAutoNum type="arabicPeriod"/>
            </a:pPr>
            <a:r>
              <a:rPr lang="en-US" sz="2400" dirty="0"/>
              <a:t>First react app</a:t>
            </a:r>
          </a:p>
          <a:p>
            <a:pPr marL="457200" indent="-457200">
              <a:buFont typeface="+mj-lt"/>
              <a:buAutoNum type="arabicPeriod"/>
            </a:pPr>
            <a:r>
              <a:rPr lang="en-US" sz="2400" dirty="0"/>
              <a:t>Introducing JSX</a:t>
            </a:r>
          </a:p>
          <a:p>
            <a:pPr marL="457200" indent="-457200">
              <a:buFont typeface="+mj-lt"/>
              <a:buAutoNum type="arabicPeriod"/>
            </a:pPr>
            <a:r>
              <a:rPr lang="en-US" sz="2400" dirty="0"/>
              <a:t>Components</a:t>
            </a:r>
          </a:p>
          <a:p>
            <a:pPr marL="457200" indent="-457200">
              <a:buFont typeface="+mj-lt"/>
              <a:buAutoNum type="arabicPeriod"/>
            </a:pPr>
            <a:r>
              <a:rPr lang="en-US" sz="2400" dirty="0"/>
              <a:t>Props &amp; State</a:t>
            </a:r>
          </a:p>
          <a:p>
            <a:pPr marL="457200" indent="-457200">
              <a:buFont typeface="+mj-lt"/>
              <a:buAutoNum type="arabicPeriod"/>
            </a:pPr>
            <a:r>
              <a:rPr lang="en-US" sz="2400" dirty="0"/>
              <a:t>Handling Events</a:t>
            </a:r>
          </a:p>
          <a:p>
            <a:pPr marL="457200" indent="-457200">
              <a:buFont typeface="+mj-lt"/>
              <a:buAutoNum type="arabicPeriod"/>
            </a:pPr>
            <a:r>
              <a:rPr lang="en-US" sz="2400" dirty="0"/>
              <a:t>Lifecycle Methods</a:t>
            </a:r>
          </a:p>
          <a:p>
            <a:pPr marL="457200" indent="-457200">
              <a:buFont typeface="+mj-lt"/>
              <a:buAutoNum type="arabicPeriod"/>
            </a:pPr>
            <a:r>
              <a:rPr lang="en-US" sz="2400" dirty="0"/>
              <a:t>Composing Components</a:t>
            </a:r>
          </a:p>
          <a:p>
            <a:pPr marL="457200" indent="-457200">
              <a:buFont typeface="+mj-lt"/>
              <a:buAutoNum type="arabicPeriod"/>
            </a:pPr>
            <a:r>
              <a:rPr lang="en-US" sz="2400" dirty="0"/>
              <a:t>Routing</a:t>
            </a:r>
            <a:endParaRPr lang="uk-UA" sz="2400" dirty="0"/>
          </a:p>
        </p:txBody>
      </p:sp>
    </p:spTree>
    <p:extLst>
      <p:ext uri="{BB962C8B-B14F-4D97-AF65-F5344CB8AC3E}">
        <p14:creationId xmlns:p14="http://schemas.microsoft.com/office/powerpoint/2010/main" val="26565787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872FD88-831B-4C15-B0B4-F42BF2099CD6}"/>
              </a:ext>
            </a:extLst>
          </p:cNvPr>
          <p:cNvSpPr>
            <a:spLocks noGrp="1"/>
          </p:cNvSpPr>
          <p:nvPr>
            <p:ph type="title"/>
          </p:nvPr>
        </p:nvSpPr>
        <p:spPr>
          <a:xfrm>
            <a:off x="685800" y="685801"/>
            <a:ext cx="10820400" cy="45719"/>
          </a:xfrm>
        </p:spPr>
        <p:txBody>
          <a:bodyPr/>
          <a:lstStyle/>
          <a:p>
            <a:r>
              <a:rPr lang="en-US" dirty="0"/>
              <a:t> </a:t>
            </a:r>
            <a:endParaRPr lang="uk-UA" dirty="0"/>
          </a:p>
        </p:txBody>
      </p:sp>
      <p:sp>
        <p:nvSpPr>
          <p:cNvPr id="5" name="Rectangle 3">
            <a:extLst>
              <a:ext uri="{FF2B5EF4-FFF2-40B4-BE49-F238E27FC236}">
                <a16:creationId xmlns:a16="http://schemas.microsoft.com/office/drawing/2014/main" id="{7CECA3FF-6561-496D-90E2-5C954CCD2FCE}"/>
              </a:ext>
            </a:extLst>
          </p:cNvPr>
          <p:cNvSpPr>
            <a:spLocks noGrp="1" noChangeArrowheads="1"/>
          </p:cNvSpPr>
          <p:nvPr>
            <p:ph type="body" sz="quarter" idx="10"/>
          </p:nvPr>
        </p:nvSpPr>
        <p:spPr bwMode="auto">
          <a:xfrm>
            <a:off x="729146" y="1166842"/>
            <a:ext cx="10733708"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err="1">
                <a:ln>
                  <a:noFill/>
                </a:ln>
                <a:solidFill>
                  <a:srgbClr val="000000"/>
                </a:solidFill>
                <a:effectLst/>
                <a:latin typeface="Consolas" panose="020B0609020204030204" pitchFamily="49" charset="0"/>
              </a:rPr>
              <a:t>class</a:t>
            </a:r>
            <a:r>
              <a:rPr kumimoji="0" lang="uk-UA" altLang="uk-UA" sz="1400" b="0" i="0" u="none" strike="noStrike" cap="none" normalizeH="0" baseline="0" dirty="0">
                <a:ln>
                  <a:noFill/>
                </a:ln>
                <a:solidFill>
                  <a:srgbClr val="000000"/>
                </a:solidFill>
                <a:effectLst/>
                <a:latin typeface="Consolas" panose="020B0609020204030204" pitchFamily="49" charset="0"/>
              </a:rPr>
              <a:t> </a:t>
            </a:r>
            <a:r>
              <a:rPr kumimoji="0" lang="uk-UA" altLang="uk-UA" sz="1400" b="0" i="0" u="none" strike="noStrike" cap="none" normalizeH="0" baseline="0" dirty="0" err="1">
                <a:ln>
                  <a:noFill/>
                </a:ln>
                <a:solidFill>
                  <a:srgbClr val="000000"/>
                </a:solidFill>
                <a:effectLst/>
                <a:latin typeface="Consolas" panose="020B0609020204030204" pitchFamily="49" charset="0"/>
              </a:rPr>
              <a:t>ClickButton</a:t>
            </a:r>
            <a:r>
              <a:rPr kumimoji="0" lang="uk-UA" altLang="uk-UA" sz="1400" b="0" i="0" u="none" strike="noStrike" cap="none" normalizeH="0" baseline="0" dirty="0">
                <a:ln>
                  <a:noFill/>
                </a:ln>
                <a:solidFill>
                  <a:srgbClr val="000000"/>
                </a:solidFill>
                <a:effectLst/>
                <a:latin typeface="Consolas" panose="020B0609020204030204" pitchFamily="49" charset="0"/>
              </a:rPr>
              <a:t> </a:t>
            </a:r>
            <a:r>
              <a:rPr kumimoji="0" lang="uk-UA" altLang="uk-UA" sz="1400" b="0" i="0" u="none" strike="noStrike" cap="none" normalizeH="0" baseline="0" dirty="0" err="1">
                <a:ln>
                  <a:noFill/>
                </a:ln>
                <a:solidFill>
                  <a:srgbClr val="000000"/>
                </a:solidFill>
                <a:effectLst/>
                <a:latin typeface="Consolas" panose="020B0609020204030204" pitchFamily="49" charset="0"/>
              </a:rPr>
              <a:t>extends</a:t>
            </a:r>
            <a:r>
              <a:rPr kumimoji="0" lang="uk-UA" altLang="uk-UA" sz="1400" b="0" i="0" u="none" strike="noStrike" cap="none" normalizeH="0" baseline="0" dirty="0">
                <a:ln>
                  <a:noFill/>
                </a:ln>
                <a:solidFill>
                  <a:srgbClr val="000000"/>
                </a:solidFill>
                <a:effectLst/>
                <a:latin typeface="Consolas" panose="020B0609020204030204" pitchFamily="49" charset="0"/>
              </a:rPr>
              <a:t> </a:t>
            </a:r>
            <a:r>
              <a:rPr kumimoji="0" lang="uk-UA" altLang="uk-UA" sz="1400" b="0" i="0" u="none" strike="noStrike" cap="none" normalizeH="0" baseline="0" dirty="0" err="1">
                <a:ln>
                  <a:noFill/>
                </a:ln>
                <a:solidFill>
                  <a:srgbClr val="000000"/>
                </a:solidFill>
                <a:effectLst/>
                <a:latin typeface="Consolas" panose="020B0609020204030204" pitchFamily="49" charset="0"/>
              </a:rPr>
              <a:t>React.Component</a:t>
            </a:r>
            <a:r>
              <a:rPr kumimoji="0" lang="uk-UA" altLang="uk-UA" sz="1400" b="0" i="0" u="none" strike="noStrike" cap="none" normalizeH="0" baseline="0" dirty="0">
                <a:ln>
                  <a:noFill/>
                </a:ln>
                <a:solidFill>
                  <a:srgbClr val="000000"/>
                </a:solidFill>
                <a:effectLst/>
                <a:latin typeface="Consolas" panose="020B0609020204030204" pitchFamily="49" charset="0"/>
              </a:rPr>
              <a:t> {</a:t>
            </a:r>
            <a:endParaRPr kumimoji="0" lang="uk-UA" altLang="uk-UA"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nsolas" panose="020B0609020204030204" pitchFamily="49" charset="0"/>
              </a:rPr>
              <a:t>             </a:t>
            </a:r>
            <a:endParaRPr kumimoji="0" lang="uk-UA" altLang="uk-UA"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nsolas" panose="020B0609020204030204" pitchFamily="49" charset="0"/>
              </a:rPr>
              <a:t>           </a:t>
            </a:r>
            <a:r>
              <a:rPr kumimoji="0" lang="uk-UA" altLang="uk-UA" sz="1400" b="0" i="0" u="none" strike="noStrike" cap="none" normalizeH="0" baseline="0" dirty="0" err="1">
                <a:ln>
                  <a:noFill/>
                </a:ln>
                <a:solidFill>
                  <a:srgbClr val="000000"/>
                </a:solidFill>
                <a:effectLst/>
                <a:latin typeface="Consolas" panose="020B0609020204030204" pitchFamily="49" charset="0"/>
              </a:rPr>
              <a:t>constructor</a:t>
            </a:r>
            <a:r>
              <a:rPr kumimoji="0" lang="uk-UA" altLang="uk-UA" sz="1400" b="0" i="0" u="none" strike="noStrike" cap="none" normalizeH="0" baseline="0" dirty="0">
                <a:ln>
                  <a:noFill/>
                </a:ln>
                <a:solidFill>
                  <a:srgbClr val="000000"/>
                </a:solidFill>
                <a:effectLst/>
                <a:latin typeface="Consolas" panose="020B0609020204030204" pitchFamily="49" charset="0"/>
              </a:rPr>
              <a:t>(</a:t>
            </a:r>
            <a:r>
              <a:rPr kumimoji="0" lang="uk-UA" altLang="uk-UA" sz="1400" b="0" i="0" u="none" strike="noStrike" cap="none" normalizeH="0" baseline="0" dirty="0" err="1">
                <a:ln>
                  <a:noFill/>
                </a:ln>
                <a:solidFill>
                  <a:srgbClr val="000000"/>
                </a:solidFill>
                <a:effectLst/>
                <a:latin typeface="Consolas" panose="020B0609020204030204" pitchFamily="49" charset="0"/>
              </a:rPr>
              <a:t>props</a:t>
            </a:r>
            <a:r>
              <a:rPr kumimoji="0" lang="uk-UA" altLang="uk-UA" sz="1400" b="0" i="0" u="none" strike="noStrike" cap="none" normalizeH="0" baseline="0" dirty="0">
                <a:ln>
                  <a:noFill/>
                </a:ln>
                <a:solidFill>
                  <a:srgbClr val="000000"/>
                </a:solidFill>
                <a:effectLst/>
                <a:latin typeface="Consolas" panose="020B0609020204030204" pitchFamily="49" charset="0"/>
              </a:rPr>
              <a:t>) {</a:t>
            </a:r>
            <a:endParaRPr kumimoji="0" lang="uk-UA" altLang="uk-UA"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nsolas" panose="020B0609020204030204" pitchFamily="49" charset="0"/>
              </a:rPr>
              <a:t>               </a:t>
            </a:r>
            <a:r>
              <a:rPr kumimoji="0" lang="uk-UA" altLang="uk-UA" sz="1400" b="0" i="0" u="none" strike="noStrike" cap="none" normalizeH="0" baseline="0" dirty="0" err="1">
                <a:ln>
                  <a:noFill/>
                </a:ln>
                <a:solidFill>
                  <a:srgbClr val="000000"/>
                </a:solidFill>
                <a:effectLst/>
                <a:latin typeface="Consolas" panose="020B0609020204030204" pitchFamily="49" charset="0"/>
              </a:rPr>
              <a:t>super</a:t>
            </a:r>
            <a:r>
              <a:rPr kumimoji="0" lang="uk-UA" altLang="uk-UA" sz="1400" b="0" i="0" u="none" strike="noStrike" cap="none" normalizeH="0" baseline="0" dirty="0">
                <a:ln>
                  <a:noFill/>
                </a:ln>
                <a:solidFill>
                  <a:srgbClr val="000000"/>
                </a:solidFill>
                <a:effectLst/>
                <a:latin typeface="Consolas" panose="020B0609020204030204" pitchFamily="49" charset="0"/>
              </a:rPr>
              <a:t>(</a:t>
            </a:r>
            <a:r>
              <a:rPr kumimoji="0" lang="uk-UA" altLang="uk-UA" sz="1400" b="0" i="0" u="none" strike="noStrike" cap="none" normalizeH="0" baseline="0" dirty="0" err="1">
                <a:ln>
                  <a:noFill/>
                </a:ln>
                <a:solidFill>
                  <a:srgbClr val="000000"/>
                </a:solidFill>
                <a:effectLst/>
                <a:latin typeface="Consolas" panose="020B0609020204030204" pitchFamily="49" charset="0"/>
              </a:rPr>
              <a:t>props</a:t>
            </a:r>
            <a:r>
              <a:rPr kumimoji="0" lang="uk-UA" altLang="uk-UA" sz="1400" b="0" i="0" u="none" strike="noStrike" cap="none" normalizeH="0" baseline="0" dirty="0">
                <a:ln>
                  <a:noFill/>
                </a:ln>
                <a:solidFill>
                  <a:srgbClr val="000000"/>
                </a:solidFill>
                <a:effectLst/>
                <a:latin typeface="Consolas" panose="020B0609020204030204" pitchFamily="49" charset="0"/>
              </a:rPr>
              <a:t>);</a:t>
            </a:r>
            <a:endParaRPr kumimoji="0" lang="uk-UA" altLang="uk-UA"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nsolas" panose="020B0609020204030204" pitchFamily="49" charset="0"/>
              </a:rPr>
              <a:t>               </a:t>
            </a:r>
            <a:r>
              <a:rPr kumimoji="0" lang="uk-UA" altLang="uk-UA" sz="1400" b="0" i="0" u="none" strike="noStrike" cap="none" normalizeH="0" baseline="0" dirty="0" err="1">
                <a:ln>
                  <a:noFill/>
                </a:ln>
                <a:solidFill>
                  <a:srgbClr val="000000"/>
                </a:solidFill>
                <a:effectLst/>
                <a:latin typeface="Consolas" panose="020B0609020204030204" pitchFamily="49" charset="0"/>
              </a:rPr>
              <a:t>this.state</a:t>
            </a:r>
            <a:r>
              <a:rPr kumimoji="0" lang="uk-UA" altLang="uk-UA" sz="1400" b="0" i="0" u="none" strike="noStrike" cap="none" normalizeH="0" baseline="0" dirty="0">
                <a:ln>
                  <a:noFill/>
                </a:ln>
                <a:solidFill>
                  <a:srgbClr val="000000"/>
                </a:solidFill>
                <a:effectLst/>
                <a:latin typeface="Consolas" panose="020B0609020204030204" pitchFamily="49" charset="0"/>
              </a:rPr>
              <a:t> = {</a:t>
            </a:r>
            <a:r>
              <a:rPr kumimoji="0" lang="uk-UA" altLang="uk-UA" sz="1400" b="0" i="0" u="none" strike="noStrike" cap="none" normalizeH="0" baseline="0" dirty="0" err="1">
                <a:ln>
                  <a:noFill/>
                </a:ln>
                <a:solidFill>
                  <a:srgbClr val="000000"/>
                </a:solidFill>
                <a:effectLst/>
                <a:latin typeface="Consolas" panose="020B0609020204030204" pitchFamily="49" charset="0"/>
              </a:rPr>
              <a:t>class</a:t>
            </a:r>
            <a:r>
              <a:rPr kumimoji="0" lang="uk-UA" altLang="uk-UA" sz="1400" b="0" i="0" u="none" strike="noStrike" cap="none" normalizeH="0" baseline="0" dirty="0">
                <a:ln>
                  <a:noFill/>
                </a:ln>
                <a:solidFill>
                  <a:srgbClr val="000000"/>
                </a:solidFill>
                <a:effectLst/>
                <a:latin typeface="Consolas" panose="020B0609020204030204" pitchFamily="49" charset="0"/>
              </a:rPr>
              <a:t>: "</a:t>
            </a:r>
            <a:r>
              <a:rPr kumimoji="0" lang="uk-UA" altLang="uk-UA" sz="1400" b="0" i="0" u="none" strike="noStrike" cap="none" normalizeH="0" baseline="0" dirty="0" err="1">
                <a:ln>
                  <a:noFill/>
                </a:ln>
                <a:solidFill>
                  <a:srgbClr val="000000"/>
                </a:solidFill>
                <a:effectLst/>
                <a:latin typeface="Consolas" panose="020B0609020204030204" pitchFamily="49" charset="0"/>
              </a:rPr>
              <a:t>off</a:t>
            </a:r>
            <a:r>
              <a:rPr kumimoji="0" lang="uk-UA" altLang="uk-UA" sz="1400" b="0" i="0" u="none" strike="noStrike" cap="none" normalizeH="0" baseline="0" dirty="0">
                <a:ln>
                  <a:noFill/>
                </a:ln>
                <a:solidFill>
                  <a:srgbClr val="000000"/>
                </a:solidFill>
                <a:effectLst/>
                <a:latin typeface="Consolas" panose="020B0609020204030204" pitchFamily="49" charset="0"/>
              </a:rPr>
              <a:t>", </a:t>
            </a:r>
            <a:r>
              <a:rPr kumimoji="0" lang="uk-UA" altLang="uk-UA" sz="1400" b="0" i="0" u="none" strike="noStrike" cap="none" normalizeH="0" baseline="0" dirty="0" err="1">
                <a:ln>
                  <a:noFill/>
                </a:ln>
                <a:solidFill>
                  <a:srgbClr val="000000"/>
                </a:solidFill>
                <a:effectLst/>
                <a:latin typeface="Consolas" panose="020B0609020204030204" pitchFamily="49" charset="0"/>
              </a:rPr>
              <a:t>label</a:t>
            </a:r>
            <a:r>
              <a:rPr kumimoji="0" lang="uk-UA" altLang="uk-UA" sz="1400" b="0" i="0" u="none" strike="noStrike" cap="none" normalizeH="0" baseline="0" dirty="0">
                <a:ln>
                  <a:noFill/>
                </a:ln>
                <a:solidFill>
                  <a:srgbClr val="000000"/>
                </a:solidFill>
                <a:effectLst/>
                <a:latin typeface="Consolas" panose="020B0609020204030204" pitchFamily="49" charset="0"/>
              </a:rPr>
              <a:t>: “</a:t>
            </a:r>
            <a:r>
              <a:rPr kumimoji="0" lang="en-US" altLang="uk-UA" sz="1400" b="0" i="0" u="none" strike="noStrike" cap="none" normalizeH="0" baseline="0" dirty="0">
                <a:ln>
                  <a:noFill/>
                </a:ln>
                <a:solidFill>
                  <a:srgbClr val="000000"/>
                </a:solidFill>
                <a:effectLst/>
                <a:latin typeface="Consolas" panose="020B0609020204030204" pitchFamily="49" charset="0"/>
              </a:rPr>
              <a:t>Press me</a:t>
            </a:r>
            <a:r>
              <a:rPr kumimoji="0" lang="uk-UA" altLang="uk-UA" sz="1400" b="0" i="0" u="none" strike="noStrike" cap="none" normalizeH="0" baseline="0" dirty="0">
                <a:ln>
                  <a:noFill/>
                </a:ln>
                <a:solidFill>
                  <a:srgbClr val="000000"/>
                </a:solidFill>
                <a:effectLst/>
                <a:latin typeface="Consolas" panose="020B0609020204030204" pitchFamily="49" charset="0"/>
              </a:rPr>
              <a:t>"};</a:t>
            </a:r>
            <a:endParaRPr kumimoji="0" lang="uk-UA" altLang="uk-UA"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nsolas" panose="020B0609020204030204" pitchFamily="49" charset="0"/>
              </a:rPr>
              <a:t>                 </a:t>
            </a:r>
            <a:endParaRPr kumimoji="0" lang="uk-UA" altLang="uk-UA"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nsolas" panose="020B0609020204030204" pitchFamily="49" charset="0"/>
              </a:rPr>
              <a:t>               </a:t>
            </a:r>
            <a:r>
              <a:rPr kumimoji="0" lang="uk-UA" altLang="uk-UA" sz="1400" b="0" i="0" u="none" strike="noStrike" cap="none" normalizeH="0" baseline="0" dirty="0" err="1">
                <a:ln>
                  <a:noFill/>
                </a:ln>
                <a:solidFill>
                  <a:srgbClr val="000000"/>
                </a:solidFill>
                <a:effectLst/>
                <a:latin typeface="Consolas" panose="020B0609020204030204" pitchFamily="49" charset="0"/>
              </a:rPr>
              <a:t>this.press</a:t>
            </a:r>
            <a:r>
              <a:rPr kumimoji="0" lang="uk-UA" altLang="uk-UA" sz="1400" b="0" i="0" u="none" strike="noStrike" cap="none" normalizeH="0" baseline="0" dirty="0">
                <a:ln>
                  <a:noFill/>
                </a:ln>
                <a:solidFill>
                  <a:srgbClr val="000000"/>
                </a:solidFill>
                <a:effectLst/>
                <a:latin typeface="Consolas" panose="020B0609020204030204" pitchFamily="49" charset="0"/>
              </a:rPr>
              <a:t> = </a:t>
            </a:r>
            <a:r>
              <a:rPr kumimoji="0" lang="uk-UA" altLang="uk-UA" sz="1400" b="0" i="0" u="none" strike="noStrike" cap="none" normalizeH="0" baseline="0" dirty="0" err="1">
                <a:ln>
                  <a:noFill/>
                </a:ln>
                <a:solidFill>
                  <a:srgbClr val="000000"/>
                </a:solidFill>
                <a:effectLst/>
                <a:latin typeface="Consolas" panose="020B0609020204030204" pitchFamily="49" charset="0"/>
              </a:rPr>
              <a:t>this.press.bind</a:t>
            </a:r>
            <a:r>
              <a:rPr kumimoji="0" lang="uk-UA" altLang="uk-UA" sz="1400" b="0" i="0" u="none" strike="noStrike" cap="none" normalizeH="0" baseline="0" dirty="0">
                <a:ln>
                  <a:noFill/>
                </a:ln>
                <a:solidFill>
                  <a:srgbClr val="000000"/>
                </a:solidFill>
                <a:effectLst/>
                <a:latin typeface="Consolas" panose="020B0609020204030204" pitchFamily="49" charset="0"/>
              </a:rPr>
              <a:t>(</a:t>
            </a:r>
            <a:r>
              <a:rPr kumimoji="0" lang="uk-UA" altLang="uk-UA" sz="1400" b="0" i="0" u="none" strike="noStrike" cap="none" normalizeH="0" baseline="0" dirty="0" err="1">
                <a:ln>
                  <a:noFill/>
                </a:ln>
                <a:solidFill>
                  <a:srgbClr val="000000"/>
                </a:solidFill>
                <a:effectLst/>
                <a:latin typeface="Consolas" panose="020B0609020204030204" pitchFamily="49" charset="0"/>
              </a:rPr>
              <a:t>this</a:t>
            </a:r>
            <a:r>
              <a:rPr kumimoji="0" lang="uk-UA" altLang="uk-UA" sz="1400" b="0" i="0" u="none" strike="noStrike" cap="none" normalizeH="0" baseline="0" dirty="0">
                <a:ln>
                  <a:noFill/>
                </a:ln>
                <a:solidFill>
                  <a:srgbClr val="000000"/>
                </a:solidFill>
                <a:effectLst/>
                <a:latin typeface="Consolas" panose="020B0609020204030204" pitchFamily="49" charset="0"/>
              </a:rPr>
              <a:t>);</a:t>
            </a:r>
            <a:endParaRPr kumimoji="0" lang="uk-UA" altLang="uk-UA"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nsolas" panose="020B0609020204030204" pitchFamily="49" charset="0"/>
              </a:rPr>
              <a:t>           }</a:t>
            </a:r>
            <a:endParaRPr kumimoji="0" lang="uk-UA" altLang="uk-UA"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nsolas" panose="020B0609020204030204" pitchFamily="49" charset="0"/>
              </a:rPr>
              <a:t>           </a:t>
            </a:r>
            <a:r>
              <a:rPr kumimoji="0" lang="uk-UA" altLang="uk-UA" sz="1400" b="0" i="0" u="none" strike="noStrike" cap="none" normalizeH="0" baseline="0" dirty="0" err="1">
                <a:ln>
                  <a:noFill/>
                </a:ln>
                <a:solidFill>
                  <a:srgbClr val="000000"/>
                </a:solidFill>
                <a:effectLst/>
                <a:latin typeface="Consolas" panose="020B0609020204030204" pitchFamily="49" charset="0"/>
              </a:rPr>
              <a:t>press</a:t>
            </a:r>
            <a:r>
              <a:rPr kumimoji="0" lang="uk-UA" altLang="uk-UA" sz="1400" b="0" i="0" u="none" strike="noStrike" cap="none" normalizeH="0" baseline="0" dirty="0">
                <a:ln>
                  <a:noFill/>
                </a:ln>
                <a:solidFill>
                  <a:srgbClr val="000000"/>
                </a:solidFill>
                <a:effectLst/>
                <a:latin typeface="Consolas" panose="020B0609020204030204" pitchFamily="49" charset="0"/>
              </a:rPr>
              <a:t>(){</a:t>
            </a:r>
            <a:endParaRPr kumimoji="0" lang="uk-UA" altLang="uk-UA"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nsolas" panose="020B0609020204030204" pitchFamily="49" charset="0"/>
              </a:rPr>
              <a:t>               </a:t>
            </a:r>
            <a:r>
              <a:rPr kumimoji="0" lang="uk-UA" altLang="uk-UA" sz="1400" b="0" i="0" u="none" strike="noStrike" cap="none" normalizeH="0" baseline="0" dirty="0" err="1">
                <a:ln>
                  <a:noFill/>
                </a:ln>
                <a:solidFill>
                  <a:srgbClr val="000000"/>
                </a:solidFill>
                <a:effectLst/>
                <a:latin typeface="Consolas" panose="020B0609020204030204" pitchFamily="49" charset="0"/>
              </a:rPr>
              <a:t>let</a:t>
            </a:r>
            <a:r>
              <a:rPr kumimoji="0" lang="uk-UA" altLang="uk-UA" sz="1400" b="0" i="0" u="none" strike="noStrike" cap="none" normalizeH="0" baseline="0" dirty="0">
                <a:ln>
                  <a:noFill/>
                </a:ln>
                <a:solidFill>
                  <a:srgbClr val="000000"/>
                </a:solidFill>
                <a:effectLst/>
                <a:latin typeface="Consolas" panose="020B0609020204030204" pitchFamily="49" charset="0"/>
              </a:rPr>
              <a:t> </a:t>
            </a:r>
            <a:r>
              <a:rPr kumimoji="0" lang="uk-UA" altLang="uk-UA" sz="1400" b="0" i="0" u="none" strike="noStrike" cap="none" normalizeH="0" baseline="0" dirty="0" err="1">
                <a:ln>
                  <a:noFill/>
                </a:ln>
                <a:solidFill>
                  <a:srgbClr val="000000"/>
                </a:solidFill>
                <a:effectLst/>
                <a:latin typeface="Consolas" panose="020B0609020204030204" pitchFamily="49" charset="0"/>
              </a:rPr>
              <a:t>className</a:t>
            </a:r>
            <a:r>
              <a:rPr kumimoji="0" lang="uk-UA" altLang="uk-UA" sz="1400" b="0" i="0" u="none" strike="noStrike" cap="none" normalizeH="0" baseline="0" dirty="0">
                <a:ln>
                  <a:noFill/>
                </a:ln>
                <a:solidFill>
                  <a:srgbClr val="000000"/>
                </a:solidFill>
                <a:effectLst/>
                <a:latin typeface="Consolas" panose="020B0609020204030204" pitchFamily="49" charset="0"/>
              </a:rPr>
              <a:t> = (</a:t>
            </a:r>
            <a:r>
              <a:rPr kumimoji="0" lang="uk-UA" altLang="uk-UA" sz="1400" b="0" i="0" u="none" strike="noStrike" cap="none" normalizeH="0" baseline="0" dirty="0" err="1">
                <a:ln>
                  <a:noFill/>
                </a:ln>
                <a:solidFill>
                  <a:srgbClr val="000000"/>
                </a:solidFill>
                <a:effectLst/>
                <a:latin typeface="Consolas" panose="020B0609020204030204" pitchFamily="49" charset="0"/>
              </a:rPr>
              <a:t>this.state.class</a:t>
            </a:r>
            <a:r>
              <a:rPr kumimoji="0" lang="uk-UA" altLang="uk-UA" sz="1400" b="0" i="0" u="none" strike="noStrike" cap="none" normalizeH="0" baseline="0" dirty="0">
                <a:ln>
                  <a:noFill/>
                </a:ln>
                <a:solidFill>
                  <a:srgbClr val="000000"/>
                </a:solidFill>
                <a:effectLst/>
                <a:latin typeface="Consolas" panose="020B0609020204030204" pitchFamily="49" charset="0"/>
              </a:rPr>
              <a:t>==="</a:t>
            </a:r>
            <a:r>
              <a:rPr kumimoji="0" lang="uk-UA" altLang="uk-UA" sz="1400" b="0" i="0" u="none" strike="noStrike" cap="none" normalizeH="0" baseline="0" dirty="0" err="1">
                <a:ln>
                  <a:noFill/>
                </a:ln>
                <a:solidFill>
                  <a:srgbClr val="000000"/>
                </a:solidFill>
                <a:effectLst/>
                <a:latin typeface="Consolas" panose="020B0609020204030204" pitchFamily="49" charset="0"/>
              </a:rPr>
              <a:t>off</a:t>
            </a:r>
            <a:r>
              <a:rPr kumimoji="0" lang="uk-UA" altLang="uk-UA" sz="1400" b="0" i="0" u="none" strike="noStrike" cap="none" normalizeH="0" baseline="0" dirty="0">
                <a:ln>
                  <a:noFill/>
                </a:ln>
                <a:solidFill>
                  <a:srgbClr val="000000"/>
                </a:solidFill>
                <a:effectLst/>
                <a:latin typeface="Consolas" panose="020B0609020204030204" pitchFamily="49" charset="0"/>
              </a:rPr>
              <a:t>")?"</a:t>
            </a:r>
            <a:r>
              <a:rPr kumimoji="0" lang="uk-UA" altLang="uk-UA" sz="1400" b="0" i="0" u="none" strike="noStrike" cap="none" normalizeH="0" baseline="0" dirty="0" err="1">
                <a:ln>
                  <a:noFill/>
                </a:ln>
                <a:solidFill>
                  <a:srgbClr val="000000"/>
                </a:solidFill>
                <a:effectLst/>
                <a:latin typeface="Consolas" panose="020B0609020204030204" pitchFamily="49" charset="0"/>
              </a:rPr>
              <a:t>on</a:t>
            </a:r>
            <a:r>
              <a:rPr kumimoji="0" lang="uk-UA" altLang="uk-UA" sz="1400" b="0" i="0" u="none" strike="noStrike" cap="none" normalizeH="0" baseline="0" dirty="0">
                <a:ln>
                  <a:noFill/>
                </a:ln>
                <a:solidFill>
                  <a:srgbClr val="000000"/>
                </a:solidFill>
                <a:effectLst/>
                <a:latin typeface="Consolas" panose="020B0609020204030204" pitchFamily="49" charset="0"/>
              </a:rPr>
              <a:t>":"</a:t>
            </a:r>
            <a:r>
              <a:rPr kumimoji="0" lang="uk-UA" altLang="uk-UA" sz="1400" b="0" i="0" u="none" strike="noStrike" cap="none" normalizeH="0" baseline="0" dirty="0" err="1">
                <a:ln>
                  <a:noFill/>
                </a:ln>
                <a:solidFill>
                  <a:srgbClr val="000000"/>
                </a:solidFill>
                <a:effectLst/>
                <a:latin typeface="Consolas" panose="020B0609020204030204" pitchFamily="49" charset="0"/>
              </a:rPr>
              <a:t>off</a:t>
            </a:r>
            <a:r>
              <a:rPr kumimoji="0" lang="uk-UA" altLang="uk-UA" sz="1400" b="0" i="0" u="none" strike="noStrike" cap="none" normalizeH="0" baseline="0" dirty="0">
                <a:ln>
                  <a:noFill/>
                </a:ln>
                <a:solidFill>
                  <a:srgbClr val="000000"/>
                </a:solidFill>
                <a:effectLst/>
                <a:latin typeface="Consolas" panose="020B0609020204030204" pitchFamily="49" charset="0"/>
              </a:rPr>
              <a:t>";</a:t>
            </a:r>
            <a:endParaRPr kumimoji="0" lang="uk-UA" altLang="uk-UA"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nsolas" panose="020B0609020204030204" pitchFamily="49" charset="0"/>
              </a:rPr>
              <a:t>               </a:t>
            </a:r>
            <a:r>
              <a:rPr kumimoji="0" lang="uk-UA" altLang="uk-UA" sz="1400" b="0" i="0" u="none" strike="noStrike" cap="none" normalizeH="0" baseline="0" dirty="0" err="1">
                <a:ln>
                  <a:noFill/>
                </a:ln>
                <a:solidFill>
                  <a:srgbClr val="000000"/>
                </a:solidFill>
                <a:effectLst/>
                <a:latin typeface="Consolas" panose="020B0609020204030204" pitchFamily="49" charset="0"/>
              </a:rPr>
              <a:t>this.setState</a:t>
            </a:r>
            <a:r>
              <a:rPr kumimoji="0" lang="uk-UA" altLang="uk-UA" sz="1400" b="0" i="0" u="none" strike="noStrike" cap="none" normalizeH="0" baseline="0" dirty="0">
                <a:ln>
                  <a:noFill/>
                </a:ln>
                <a:solidFill>
                  <a:srgbClr val="000000"/>
                </a:solidFill>
                <a:effectLst/>
                <a:latin typeface="Consolas" panose="020B0609020204030204" pitchFamily="49" charset="0"/>
              </a:rPr>
              <a:t>({</a:t>
            </a:r>
            <a:r>
              <a:rPr kumimoji="0" lang="uk-UA" altLang="uk-UA" sz="1400" b="0" i="0" u="none" strike="noStrike" cap="none" normalizeH="0" baseline="0" dirty="0" err="1">
                <a:ln>
                  <a:noFill/>
                </a:ln>
                <a:solidFill>
                  <a:srgbClr val="000000"/>
                </a:solidFill>
                <a:effectLst/>
                <a:latin typeface="Consolas" panose="020B0609020204030204" pitchFamily="49" charset="0"/>
              </a:rPr>
              <a:t>class</a:t>
            </a:r>
            <a:r>
              <a:rPr kumimoji="0" lang="uk-UA" altLang="uk-UA" sz="1400" b="0" i="0" u="none" strike="noStrike" cap="none" normalizeH="0" baseline="0" dirty="0">
                <a:ln>
                  <a:noFill/>
                </a:ln>
                <a:solidFill>
                  <a:srgbClr val="000000"/>
                </a:solidFill>
                <a:effectLst/>
                <a:latin typeface="Consolas" panose="020B0609020204030204" pitchFamily="49" charset="0"/>
              </a:rPr>
              <a:t>: </a:t>
            </a:r>
            <a:r>
              <a:rPr kumimoji="0" lang="uk-UA" altLang="uk-UA" sz="1400" b="0" i="0" u="none" strike="noStrike" cap="none" normalizeH="0" baseline="0" dirty="0" err="1">
                <a:ln>
                  <a:noFill/>
                </a:ln>
                <a:solidFill>
                  <a:srgbClr val="000000"/>
                </a:solidFill>
                <a:effectLst/>
                <a:latin typeface="Consolas" panose="020B0609020204030204" pitchFamily="49" charset="0"/>
              </a:rPr>
              <a:t>className</a:t>
            </a:r>
            <a:r>
              <a:rPr kumimoji="0" lang="uk-UA" altLang="uk-UA" sz="1400" b="0" i="0" u="none" strike="noStrike" cap="none" normalizeH="0" baseline="0" dirty="0">
                <a:ln>
                  <a:noFill/>
                </a:ln>
                <a:solidFill>
                  <a:srgbClr val="000000"/>
                </a:solidFill>
                <a:effectLst/>
                <a:latin typeface="Consolas" panose="020B0609020204030204" pitchFamily="49" charset="0"/>
              </a:rPr>
              <a:t>});</a:t>
            </a:r>
            <a:endParaRPr kumimoji="0" lang="uk-UA" altLang="uk-UA"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nsolas" panose="020B0609020204030204" pitchFamily="49" charset="0"/>
              </a:rPr>
              <a:t>           }</a:t>
            </a:r>
            <a:endParaRPr kumimoji="0" lang="uk-UA" altLang="uk-UA"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nsolas" panose="020B0609020204030204" pitchFamily="49" charset="0"/>
              </a:rPr>
              <a:t>           </a:t>
            </a:r>
            <a:r>
              <a:rPr kumimoji="0" lang="uk-UA" altLang="uk-UA" sz="1400" b="0" i="0" u="none" strike="noStrike" cap="none" normalizeH="0" baseline="0" dirty="0" err="1">
                <a:ln>
                  <a:noFill/>
                </a:ln>
                <a:solidFill>
                  <a:srgbClr val="000000"/>
                </a:solidFill>
                <a:effectLst/>
                <a:latin typeface="Consolas" panose="020B0609020204030204" pitchFamily="49" charset="0"/>
              </a:rPr>
              <a:t>render</a:t>
            </a:r>
            <a:r>
              <a:rPr kumimoji="0" lang="uk-UA" altLang="uk-UA" sz="1400" b="0" i="0" u="none" strike="noStrike" cap="none" normalizeH="0" baseline="0" dirty="0">
                <a:ln>
                  <a:noFill/>
                </a:ln>
                <a:solidFill>
                  <a:srgbClr val="000000"/>
                </a:solidFill>
                <a:effectLst/>
                <a:latin typeface="Consolas" panose="020B0609020204030204" pitchFamily="49" charset="0"/>
              </a:rPr>
              <a:t>() {</a:t>
            </a:r>
            <a:endParaRPr kumimoji="0" lang="uk-UA" altLang="uk-UA"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nsolas" panose="020B0609020204030204" pitchFamily="49" charset="0"/>
              </a:rPr>
              <a:t>               </a:t>
            </a:r>
            <a:r>
              <a:rPr kumimoji="0" lang="uk-UA" altLang="uk-UA" sz="1400" b="0" i="0" u="none" strike="noStrike" cap="none" normalizeH="0" baseline="0" dirty="0" err="1">
                <a:ln>
                  <a:noFill/>
                </a:ln>
                <a:solidFill>
                  <a:srgbClr val="000000"/>
                </a:solidFill>
                <a:effectLst/>
                <a:latin typeface="Consolas" panose="020B0609020204030204" pitchFamily="49" charset="0"/>
              </a:rPr>
              <a:t>return</a:t>
            </a:r>
            <a:r>
              <a:rPr kumimoji="0" lang="uk-UA" altLang="uk-UA" sz="1400" b="0" i="0" u="none" strike="noStrike" cap="none" normalizeH="0" baseline="0" dirty="0">
                <a:ln>
                  <a:noFill/>
                </a:ln>
                <a:solidFill>
                  <a:srgbClr val="000000"/>
                </a:solidFill>
                <a:effectLst/>
                <a:latin typeface="Consolas" panose="020B0609020204030204" pitchFamily="49" charset="0"/>
              </a:rPr>
              <a:t> &lt;</a:t>
            </a:r>
            <a:r>
              <a:rPr kumimoji="0" lang="uk-UA" altLang="uk-UA" sz="1400" b="0" i="0" u="none" strike="noStrike" cap="none" normalizeH="0" baseline="0" dirty="0" err="1">
                <a:ln>
                  <a:noFill/>
                </a:ln>
                <a:solidFill>
                  <a:srgbClr val="000000"/>
                </a:solidFill>
                <a:effectLst/>
                <a:latin typeface="Consolas" panose="020B0609020204030204" pitchFamily="49" charset="0"/>
              </a:rPr>
              <a:t>button</a:t>
            </a:r>
            <a:r>
              <a:rPr kumimoji="0" lang="uk-UA" altLang="uk-UA" sz="1400" b="0" i="0" u="none" strike="noStrike" cap="none" normalizeH="0" baseline="0" dirty="0">
                <a:ln>
                  <a:noFill/>
                </a:ln>
                <a:solidFill>
                  <a:srgbClr val="000000"/>
                </a:solidFill>
                <a:effectLst/>
                <a:latin typeface="Consolas" panose="020B0609020204030204" pitchFamily="49" charset="0"/>
              </a:rPr>
              <a:t> </a:t>
            </a:r>
            <a:r>
              <a:rPr kumimoji="0" lang="uk-UA" altLang="uk-UA" sz="1400" b="0" i="0" u="none" strike="noStrike" cap="none" normalizeH="0" baseline="0" dirty="0" err="1">
                <a:ln>
                  <a:noFill/>
                </a:ln>
                <a:solidFill>
                  <a:srgbClr val="000000"/>
                </a:solidFill>
                <a:effectLst/>
                <a:latin typeface="Consolas" panose="020B0609020204030204" pitchFamily="49" charset="0"/>
              </a:rPr>
              <a:t>onClick</a:t>
            </a:r>
            <a:r>
              <a:rPr kumimoji="0" lang="uk-UA" altLang="uk-UA" sz="1400" b="0" i="0" u="none" strike="noStrike" cap="none" normalizeH="0" baseline="0" dirty="0">
                <a:ln>
                  <a:noFill/>
                </a:ln>
                <a:solidFill>
                  <a:srgbClr val="000000"/>
                </a:solidFill>
                <a:effectLst/>
                <a:latin typeface="Consolas" panose="020B0609020204030204" pitchFamily="49" charset="0"/>
              </a:rPr>
              <a:t>={</a:t>
            </a:r>
            <a:r>
              <a:rPr kumimoji="0" lang="uk-UA" altLang="uk-UA" sz="1400" b="0" i="0" u="none" strike="noStrike" cap="none" normalizeH="0" baseline="0" dirty="0" err="1">
                <a:ln>
                  <a:noFill/>
                </a:ln>
                <a:solidFill>
                  <a:srgbClr val="000000"/>
                </a:solidFill>
                <a:effectLst/>
                <a:latin typeface="Consolas" panose="020B0609020204030204" pitchFamily="49" charset="0"/>
              </a:rPr>
              <a:t>this.press</a:t>
            </a:r>
            <a:r>
              <a:rPr kumimoji="0" lang="uk-UA" altLang="uk-UA" sz="1400" b="0" i="0" u="none" strike="noStrike" cap="none" normalizeH="0" baseline="0" dirty="0">
                <a:ln>
                  <a:noFill/>
                </a:ln>
                <a:solidFill>
                  <a:srgbClr val="000000"/>
                </a:solidFill>
                <a:effectLst/>
                <a:latin typeface="Consolas" panose="020B0609020204030204" pitchFamily="49" charset="0"/>
              </a:rPr>
              <a:t>} </a:t>
            </a:r>
            <a:r>
              <a:rPr kumimoji="0" lang="uk-UA" altLang="uk-UA" sz="1400" b="0" i="0" u="none" strike="noStrike" cap="none" normalizeH="0" baseline="0" dirty="0" err="1">
                <a:ln>
                  <a:noFill/>
                </a:ln>
                <a:solidFill>
                  <a:srgbClr val="000000"/>
                </a:solidFill>
                <a:effectLst/>
                <a:latin typeface="Consolas" panose="020B0609020204030204" pitchFamily="49" charset="0"/>
              </a:rPr>
              <a:t>className</a:t>
            </a:r>
            <a:r>
              <a:rPr kumimoji="0" lang="uk-UA" altLang="uk-UA" sz="1400" b="0" i="0" u="none" strike="noStrike" cap="none" normalizeH="0" baseline="0" dirty="0">
                <a:ln>
                  <a:noFill/>
                </a:ln>
                <a:solidFill>
                  <a:srgbClr val="000000"/>
                </a:solidFill>
                <a:effectLst/>
                <a:latin typeface="Consolas" panose="020B0609020204030204" pitchFamily="49" charset="0"/>
              </a:rPr>
              <a:t>={</a:t>
            </a:r>
            <a:r>
              <a:rPr kumimoji="0" lang="uk-UA" altLang="uk-UA" sz="1400" b="0" i="0" u="none" strike="noStrike" cap="none" normalizeH="0" baseline="0" dirty="0" err="1">
                <a:ln>
                  <a:noFill/>
                </a:ln>
                <a:solidFill>
                  <a:srgbClr val="000000"/>
                </a:solidFill>
                <a:effectLst/>
                <a:latin typeface="Consolas" panose="020B0609020204030204" pitchFamily="49" charset="0"/>
              </a:rPr>
              <a:t>this.state.class</a:t>
            </a:r>
            <a:r>
              <a:rPr kumimoji="0" lang="uk-UA" altLang="uk-UA" sz="1400" b="0" i="0" u="none" strike="noStrike" cap="none" normalizeH="0" baseline="0" dirty="0">
                <a:ln>
                  <a:noFill/>
                </a:ln>
                <a:solidFill>
                  <a:srgbClr val="000000"/>
                </a:solidFill>
                <a:effectLst/>
                <a:latin typeface="Consolas" panose="020B0609020204030204" pitchFamily="49" charset="0"/>
              </a:rPr>
              <a:t>}&gt;{</a:t>
            </a:r>
            <a:r>
              <a:rPr kumimoji="0" lang="uk-UA" altLang="uk-UA" sz="1400" b="0" i="0" u="none" strike="noStrike" cap="none" normalizeH="0" baseline="0" dirty="0" err="1">
                <a:ln>
                  <a:noFill/>
                </a:ln>
                <a:solidFill>
                  <a:srgbClr val="000000"/>
                </a:solidFill>
                <a:effectLst/>
                <a:latin typeface="Consolas" panose="020B0609020204030204" pitchFamily="49" charset="0"/>
              </a:rPr>
              <a:t>this.state.label</a:t>
            </a:r>
            <a:r>
              <a:rPr kumimoji="0" lang="uk-UA" altLang="uk-UA" sz="1400" b="0" i="0" u="none" strike="noStrike" cap="none" normalizeH="0" baseline="0" dirty="0">
                <a:ln>
                  <a:noFill/>
                </a:ln>
                <a:solidFill>
                  <a:srgbClr val="000000"/>
                </a:solidFill>
                <a:effectLst/>
                <a:latin typeface="Consolas" panose="020B0609020204030204" pitchFamily="49" charset="0"/>
              </a:rPr>
              <a:t>}&lt;/</a:t>
            </a:r>
            <a:r>
              <a:rPr kumimoji="0" lang="uk-UA" altLang="uk-UA" sz="1400" b="0" i="0" u="none" strike="noStrike" cap="none" normalizeH="0" baseline="0" dirty="0" err="1">
                <a:ln>
                  <a:noFill/>
                </a:ln>
                <a:solidFill>
                  <a:srgbClr val="000000"/>
                </a:solidFill>
                <a:effectLst/>
                <a:latin typeface="Consolas" panose="020B0609020204030204" pitchFamily="49" charset="0"/>
              </a:rPr>
              <a:t>button</a:t>
            </a:r>
            <a:r>
              <a:rPr kumimoji="0" lang="uk-UA" altLang="uk-UA" sz="1400" b="0" i="0" u="none" strike="noStrike" cap="none" normalizeH="0" baseline="0" dirty="0">
                <a:ln>
                  <a:noFill/>
                </a:ln>
                <a:solidFill>
                  <a:srgbClr val="000000"/>
                </a:solidFill>
                <a:effectLst/>
                <a:latin typeface="Consolas" panose="020B0609020204030204" pitchFamily="49" charset="0"/>
              </a:rPr>
              <a:t>&gt;;</a:t>
            </a:r>
            <a:endParaRPr kumimoji="0" lang="uk-UA" altLang="uk-UA"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nsolas" panose="020B0609020204030204" pitchFamily="49" charset="0"/>
              </a:rPr>
              <a:t>           }</a:t>
            </a:r>
            <a:endParaRPr kumimoji="0" lang="uk-UA" altLang="uk-UA"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nsolas" panose="020B0609020204030204" pitchFamily="49" charset="0"/>
              </a:rPr>
              <a:t>       }</a:t>
            </a:r>
            <a:endParaRPr kumimoji="0" lang="uk-UA" altLang="uk-UA"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nsolas" panose="020B0609020204030204" pitchFamily="49" charset="0"/>
              </a:rPr>
              <a:t>         </a:t>
            </a:r>
            <a:endParaRPr kumimoji="0" lang="uk-UA" altLang="uk-UA"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nsolas" panose="020B0609020204030204" pitchFamily="49" charset="0"/>
              </a:rPr>
              <a:t>       </a:t>
            </a:r>
            <a:r>
              <a:rPr kumimoji="0" lang="uk-UA" altLang="uk-UA" sz="1400" b="0" i="0" u="none" strike="noStrike" cap="none" normalizeH="0" baseline="0" dirty="0" err="1">
                <a:ln>
                  <a:noFill/>
                </a:ln>
                <a:solidFill>
                  <a:srgbClr val="000000"/>
                </a:solidFill>
                <a:effectLst/>
                <a:latin typeface="Consolas" panose="020B0609020204030204" pitchFamily="49" charset="0"/>
              </a:rPr>
              <a:t>ReactDOM.render</a:t>
            </a:r>
            <a:r>
              <a:rPr kumimoji="0" lang="uk-UA" altLang="uk-UA" sz="1400" b="0" i="0" u="none" strike="noStrike" cap="none" normalizeH="0" baseline="0" dirty="0">
                <a:ln>
                  <a:noFill/>
                </a:ln>
                <a:solidFill>
                  <a:srgbClr val="000000"/>
                </a:solidFill>
                <a:effectLst/>
                <a:latin typeface="Consolas" panose="020B0609020204030204" pitchFamily="49" charset="0"/>
              </a:rPr>
              <a:t>(</a:t>
            </a:r>
            <a:endParaRPr kumimoji="0" lang="uk-UA" altLang="uk-UA"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nsolas" panose="020B0609020204030204" pitchFamily="49" charset="0"/>
              </a:rPr>
              <a:t>           &lt;</a:t>
            </a:r>
            <a:r>
              <a:rPr kumimoji="0" lang="uk-UA" altLang="uk-UA" sz="1400" b="0" i="0" u="none" strike="noStrike" cap="none" normalizeH="0" baseline="0" dirty="0" err="1">
                <a:ln>
                  <a:noFill/>
                </a:ln>
                <a:solidFill>
                  <a:srgbClr val="000000"/>
                </a:solidFill>
                <a:effectLst/>
                <a:latin typeface="Consolas" panose="020B0609020204030204" pitchFamily="49" charset="0"/>
              </a:rPr>
              <a:t>ClickButton</a:t>
            </a:r>
            <a:r>
              <a:rPr kumimoji="0" lang="uk-UA" altLang="uk-UA" sz="1400" b="0" i="0" u="none" strike="noStrike" cap="none" normalizeH="0" baseline="0" dirty="0">
                <a:ln>
                  <a:noFill/>
                </a:ln>
                <a:solidFill>
                  <a:srgbClr val="000000"/>
                </a:solidFill>
                <a:effectLst/>
                <a:latin typeface="Consolas" panose="020B0609020204030204" pitchFamily="49" charset="0"/>
              </a:rPr>
              <a:t> /&gt;,</a:t>
            </a:r>
            <a:endParaRPr kumimoji="0" lang="uk-UA" altLang="uk-UA"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nsolas" panose="020B0609020204030204" pitchFamily="49" charset="0"/>
              </a:rPr>
              <a:t>           </a:t>
            </a:r>
            <a:r>
              <a:rPr kumimoji="0" lang="uk-UA" altLang="uk-UA" sz="1400" b="0" i="0" u="none" strike="noStrike" cap="none" normalizeH="0" baseline="0" dirty="0" err="1">
                <a:ln>
                  <a:noFill/>
                </a:ln>
                <a:solidFill>
                  <a:srgbClr val="000000"/>
                </a:solidFill>
                <a:effectLst/>
                <a:latin typeface="Consolas" panose="020B0609020204030204" pitchFamily="49" charset="0"/>
              </a:rPr>
              <a:t>document.getElementById</a:t>
            </a:r>
            <a:r>
              <a:rPr kumimoji="0" lang="uk-UA" altLang="uk-UA" sz="1400" b="0" i="0" u="none" strike="noStrike" cap="none" normalizeH="0" baseline="0" dirty="0">
                <a:ln>
                  <a:noFill/>
                </a:ln>
                <a:solidFill>
                  <a:srgbClr val="000000"/>
                </a:solidFill>
                <a:effectLst/>
                <a:latin typeface="Consolas" panose="020B0609020204030204" pitchFamily="49" charset="0"/>
              </a:rPr>
              <a:t>("</a:t>
            </a:r>
            <a:r>
              <a:rPr kumimoji="0" lang="uk-UA" altLang="uk-UA" sz="1400" b="0" i="0" u="none" strike="noStrike" cap="none" normalizeH="0" baseline="0" dirty="0" err="1">
                <a:ln>
                  <a:noFill/>
                </a:ln>
                <a:solidFill>
                  <a:srgbClr val="000000"/>
                </a:solidFill>
                <a:effectLst/>
                <a:latin typeface="Consolas" panose="020B0609020204030204" pitchFamily="49" charset="0"/>
              </a:rPr>
              <a:t>app</a:t>
            </a:r>
            <a:r>
              <a:rPr kumimoji="0" lang="uk-UA" altLang="uk-UA" sz="1400" b="0" i="0" u="none" strike="noStrike" cap="none" normalizeH="0" baseline="0" dirty="0">
                <a:ln>
                  <a:noFill/>
                </a:ln>
                <a:solidFill>
                  <a:srgbClr val="000000"/>
                </a:solidFill>
                <a:effectLst/>
                <a:latin typeface="Consolas" panose="020B0609020204030204" pitchFamily="49" charset="0"/>
              </a:rPr>
              <a:t>")</a:t>
            </a:r>
            <a:endParaRPr kumimoji="0" lang="uk-UA" altLang="uk-UA"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nsolas" panose="020B0609020204030204" pitchFamily="49" charset="0"/>
              </a:rPr>
              <a:t>       )</a:t>
            </a:r>
            <a:endParaRPr kumimoji="0" lang="uk-UA" altLang="uk-UA"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34386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E584731-2A30-45A6-9FF4-A11289560908}"/>
              </a:ext>
            </a:extLst>
          </p:cNvPr>
          <p:cNvSpPr>
            <a:spLocks noGrp="1"/>
          </p:cNvSpPr>
          <p:nvPr>
            <p:ph type="title"/>
          </p:nvPr>
        </p:nvSpPr>
        <p:spPr>
          <a:xfrm>
            <a:off x="685800" y="685801"/>
            <a:ext cx="10820400" cy="45719"/>
          </a:xfrm>
        </p:spPr>
        <p:txBody>
          <a:bodyPr/>
          <a:lstStyle/>
          <a:p>
            <a:r>
              <a:rPr lang="en-US" dirty="0"/>
              <a:t> </a:t>
            </a:r>
            <a:endParaRPr lang="uk-UA" dirty="0"/>
          </a:p>
        </p:txBody>
      </p:sp>
      <p:sp>
        <p:nvSpPr>
          <p:cNvPr id="3" name="Місце для тексту 2">
            <a:extLst>
              <a:ext uri="{FF2B5EF4-FFF2-40B4-BE49-F238E27FC236}">
                <a16:creationId xmlns:a16="http://schemas.microsoft.com/office/drawing/2014/main" id="{1D1CADCE-7C14-4513-B0FF-4E74DDE877CA}"/>
              </a:ext>
            </a:extLst>
          </p:cNvPr>
          <p:cNvSpPr>
            <a:spLocks noGrp="1"/>
          </p:cNvSpPr>
          <p:nvPr>
            <p:ph type="body" sz="quarter" idx="10"/>
          </p:nvPr>
        </p:nvSpPr>
        <p:spPr>
          <a:xfrm>
            <a:off x="685800" y="731520"/>
            <a:ext cx="10820400" cy="4184073"/>
          </a:xfrm>
        </p:spPr>
        <p:txBody>
          <a:bodyPr/>
          <a:lstStyle/>
          <a:p>
            <a:r>
              <a:rPr lang="en-US" dirty="0"/>
              <a:t>You cannot return false to prevent default behavior in React. You should use </a:t>
            </a:r>
            <a:r>
              <a:rPr lang="en-US" dirty="0" err="1"/>
              <a:t>SyntheticEvent</a:t>
            </a:r>
            <a:r>
              <a:rPr lang="en-US" dirty="0"/>
              <a:t> :</a:t>
            </a:r>
          </a:p>
          <a:p>
            <a:endParaRPr lang="en-US" dirty="0"/>
          </a:p>
          <a:p>
            <a:r>
              <a:rPr lang="en-US" sz="1600" dirty="0"/>
              <a:t>function </a:t>
            </a:r>
            <a:r>
              <a:rPr lang="en-US" sz="1600" dirty="0" err="1"/>
              <a:t>ActionLink</a:t>
            </a:r>
            <a:r>
              <a:rPr lang="en-US" sz="1600" dirty="0"/>
              <a:t>() {</a:t>
            </a:r>
          </a:p>
          <a:p>
            <a:r>
              <a:rPr lang="en-US" sz="1600" dirty="0"/>
              <a:t>  function </a:t>
            </a:r>
            <a:r>
              <a:rPr lang="en-US" sz="1600" dirty="0" err="1"/>
              <a:t>handleClick</a:t>
            </a:r>
            <a:r>
              <a:rPr lang="en-US" sz="1600" dirty="0"/>
              <a:t>(e) {</a:t>
            </a:r>
          </a:p>
          <a:p>
            <a:r>
              <a:rPr lang="en-US" sz="1600" dirty="0"/>
              <a:t>    </a:t>
            </a:r>
            <a:r>
              <a:rPr lang="en-US" sz="1600" dirty="0" err="1"/>
              <a:t>e.preventDefault</a:t>
            </a:r>
            <a:r>
              <a:rPr lang="en-US" sz="1600" dirty="0"/>
              <a:t>();</a:t>
            </a:r>
          </a:p>
          <a:p>
            <a:r>
              <a:rPr lang="en-US" sz="1600" dirty="0"/>
              <a:t>    console.log('The link was clicked.');</a:t>
            </a:r>
          </a:p>
          <a:p>
            <a:r>
              <a:rPr lang="en-US" sz="1600" dirty="0"/>
              <a:t>  }</a:t>
            </a:r>
          </a:p>
          <a:p>
            <a:endParaRPr lang="en-US" sz="1600" dirty="0"/>
          </a:p>
          <a:p>
            <a:r>
              <a:rPr lang="en-US" sz="1600" dirty="0"/>
              <a:t>  return (</a:t>
            </a:r>
          </a:p>
          <a:p>
            <a:r>
              <a:rPr lang="en-US" sz="1600" dirty="0"/>
              <a:t>    &lt;a </a:t>
            </a:r>
            <a:r>
              <a:rPr lang="en-US" sz="1600" dirty="0" err="1"/>
              <a:t>href</a:t>
            </a:r>
            <a:r>
              <a:rPr lang="en-US" sz="1600" dirty="0"/>
              <a:t>="#" </a:t>
            </a:r>
            <a:r>
              <a:rPr lang="en-US" sz="1600" dirty="0" err="1"/>
              <a:t>onClick</a:t>
            </a:r>
            <a:r>
              <a:rPr lang="en-US" sz="1600" dirty="0"/>
              <a:t>={</a:t>
            </a:r>
            <a:r>
              <a:rPr lang="en-US" sz="1600" dirty="0" err="1"/>
              <a:t>handleClick</a:t>
            </a:r>
            <a:r>
              <a:rPr lang="en-US" sz="1600" dirty="0"/>
              <a:t>}&gt;</a:t>
            </a:r>
          </a:p>
          <a:p>
            <a:r>
              <a:rPr lang="en-US" sz="1600" dirty="0"/>
              <a:t>      Click me</a:t>
            </a:r>
          </a:p>
          <a:p>
            <a:r>
              <a:rPr lang="en-US" sz="1600" dirty="0"/>
              <a:t>    &lt;/a&gt;</a:t>
            </a:r>
          </a:p>
          <a:p>
            <a:r>
              <a:rPr lang="en-US" sz="1600" dirty="0"/>
              <a:t>  );</a:t>
            </a:r>
          </a:p>
          <a:p>
            <a:r>
              <a:rPr lang="en-US" sz="1600" dirty="0"/>
              <a:t>}</a:t>
            </a:r>
            <a:endParaRPr lang="uk-UA" sz="1600" dirty="0"/>
          </a:p>
        </p:txBody>
      </p:sp>
    </p:spTree>
    <p:extLst>
      <p:ext uri="{BB962C8B-B14F-4D97-AF65-F5344CB8AC3E}">
        <p14:creationId xmlns:p14="http://schemas.microsoft.com/office/powerpoint/2010/main" val="2157132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B14F548-6717-41CE-B1D6-5922CEADD18D}"/>
              </a:ext>
            </a:extLst>
          </p:cNvPr>
          <p:cNvSpPr>
            <a:spLocks noGrp="1"/>
          </p:cNvSpPr>
          <p:nvPr>
            <p:ph type="title"/>
          </p:nvPr>
        </p:nvSpPr>
        <p:spPr/>
        <p:txBody>
          <a:bodyPr/>
          <a:lstStyle/>
          <a:p>
            <a:r>
              <a:rPr lang="en-US" b="1" dirty="0"/>
              <a:t>Lifecycle Methods</a:t>
            </a:r>
            <a:br>
              <a:rPr lang="en-US" b="1" dirty="0"/>
            </a:br>
            <a:endParaRPr lang="uk-UA" dirty="0"/>
          </a:p>
        </p:txBody>
      </p:sp>
      <p:sp>
        <p:nvSpPr>
          <p:cNvPr id="3" name="Місце для тексту 2">
            <a:extLst>
              <a:ext uri="{FF2B5EF4-FFF2-40B4-BE49-F238E27FC236}">
                <a16:creationId xmlns:a16="http://schemas.microsoft.com/office/drawing/2014/main" id="{2035F120-4317-4E66-96A4-11AFC7B161FB}"/>
              </a:ext>
            </a:extLst>
          </p:cNvPr>
          <p:cNvSpPr>
            <a:spLocks noGrp="1"/>
          </p:cNvSpPr>
          <p:nvPr>
            <p:ph type="body" sz="quarter" idx="10"/>
          </p:nvPr>
        </p:nvSpPr>
        <p:spPr>
          <a:xfrm>
            <a:off x="685800" y="1607127"/>
            <a:ext cx="10820400" cy="3879273"/>
          </a:xfrm>
        </p:spPr>
        <p:txBody>
          <a:bodyPr/>
          <a:lstStyle/>
          <a:p>
            <a:r>
              <a:rPr lang="en-US" dirty="0"/>
              <a:t>During the process, the component passes through a series of stages of the life cycle. At each of the stages a certain function is called in which we can determine any actions:</a:t>
            </a:r>
          </a:p>
          <a:p>
            <a:endParaRPr lang="en-US" dirty="0"/>
          </a:p>
          <a:p>
            <a:pPr marL="457200" indent="-457200">
              <a:buFont typeface="+mj-lt"/>
              <a:buAutoNum type="arabicPeriod"/>
            </a:pPr>
            <a:r>
              <a:rPr lang="en-US" sz="1800" b="1" dirty="0"/>
              <a:t>constructor (props): </a:t>
            </a:r>
            <a:r>
              <a:rPr lang="en-US" sz="1800" b="1" dirty="0">
                <a:solidFill>
                  <a:schemeClr val="bg1">
                    <a:lumMod val="50000"/>
                  </a:schemeClr>
                </a:solidFill>
              </a:rPr>
              <a:t>constructor in which the initial component initialization occurs</a:t>
            </a:r>
          </a:p>
          <a:p>
            <a:pPr marL="457200" indent="-457200">
              <a:buFont typeface="+mj-lt"/>
              <a:buAutoNum type="arabicPeriod"/>
            </a:pPr>
            <a:r>
              <a:rPr lang="en-US" sz="1800" b="1" dirty="0" err="1"/>
              <a:t>componentWillMount</a:t>
            </a:r>
            <a:r>
              <a:rPr lang="en-US" sz="1800" b="1" dirty="0"/>
              <a:t> (): </a:t>
            </a:r>
            <a:r>
              <a:rPr lang="en-US" sz="1800" b="1" dirty="0">
                <a:solidFill>
                  <a:schemeClr val="bg1">
                    <a:lumMod val="50000"/>
                  </a:schemeClr>
                </a:solidFill>
              </a:rPr>
              <a:t>called directly before component rendering</a:t>
            </a:r>
          </a:p>
          <a:p>
            <a:pPr marL="457200" indent="-457200">
              <a:buFont typeface="+mj-lt"/>
              <a:buAutoNum type="arabicPeriod"/>
            </a:pPr>
            <a:r>
              <a:rPr lang="en-US" sz="1800" b="1" dirty="0">
                <a:solidFill>
                  <a:schemeClr val="tx1">
                    <a:lumMod val="95000"/>
                    <a:lumOff val="5000"/>
                  </a:schemeClr>
                </a:solidFill>
              </a:rPr>
              <a:t>render (): </a:t>
            </a:r>
            <a:r>
              <a:rPr lang="en-US" sz="1800" b="1" dirty="0">
                <a:solidFill>
                  <a:schemeClr val="bg1">
                    <a:lumMod val="50000"/>
                  </a:schemeClr>
                </a:solidFill>
              </a:rPr>
              <a:t>component rendering</a:t>
            </a:r>
          </a:p>
          <a:p>
            <a:pPr marL="457200" indent="-457200">
              <a:buFont typeface="+mj-lt"/>
              <a:buAutoNum type="arabicPeriod"/>
            </a:pPr>
            <a:r>
              <a:rPr lang="en-US" sz="1800" b="1" dirty="0" err="1"/>
              <a:t>componentDidMount</a:t>
            </a:r>
            <a:r>
              <a:rPr lang="en-US" sz="1800" b="1" dirty="0"/>
              <a:t> (): </a:t>
            </a:r>
            <a:r>
              <a:rPr lang="en-US" sz="1800" b="1" dirty="0">
                <a:solidFill>
                  <a:schemeClr val="bg1">
                    <a:lumMod val="50000"/>
                  </a:schemeClr>
                </a:solidFill>
              </a:rPr>
              <a:t>called after component rendering. Here you can perform queries to remote resources</a:t>
            </a:r>
          </a:p>
          <a:p>
            <a:pPr marL="457200" indent="-457200">
              <a:buFont typeface="+mj-lt"/>
              <a:buAutoNum type="arabicPeriod"/>
            </a:pPr>
            <a:r>
              <a:rPr lang="en-US" sz="1800" b="1" dirty="0" err="1"/>
              <a:t>componentWillUnmount</a:t>
            </a:r>
            <a:r>
              <a:rPr lang="en-US" sz="1800" b="1" dirty="0"/>
              <a:t> (): </a:t>
            </a:r>
            <a:r>
              <a:rPr lang="en-US" sz="1800" b="1" dirty="0">
                <a:solidFill>
                  <a:schemeClr val="bg1">
                    <a:lumMod val="50000"/>
                  </a:schemeClr>
                </a:solidFill>
              </a:rPr>
              <a:t>called before deleting a component from the DOM</a:t>
            </a:r>
            <a:endParaRPr lang="uk-UA" sz="1800" b="1" dirty="0">
              <a:solidFill>
                <a:schemeClr val="bg1">
                  <a:lumMod val="50000"/>
                </a:schemeClr>
              </a:solidFill>
            </a:endParaRPr>
          </a:p>
        </p:txBody>
      </p:sp>
    </p:spTree>
    <p:extLst>
      <p:ext uri="{BB962C8B-B14F-4D97-AF65-F5344CB8AC3E}">
        <p14:creationId xmlns:p14="http://schemas.microsoft.com/office/powerpoint/2010/main" val="5527952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F61536-C674-41FC-9B58-16690DEBBFC9}"/>
              </a:ext>
            </a:extLst>
          </p:cNvPr>
          <p:cNvSpPr>
            <a:spLocks noGrp="1"/>
          </p:cNvSpPr>
          <p:nvPr>
            <p:ph type="title"/>
          </p:nvPr>
        </p:nvSpPr>
        <p:spPr/>
        <p:txBody>
          <a:bodyPr/>
          <a:lstStyle/>
          <a:p>
            <a:r>
              <a:rPr lang="en-US" b="1" dirty="0"/>
              <a:t>Composing Components</a:t>
            </a:r>
            <a:br>
              <a:rPr lang="en-US" b="1" dirty="0"/>
            </a:br>
            <a:endParaRPr lang="uk-UA" dirty="0"/>
          </a:p>
        </p:txBody>
      </p:sp>
      <p:sp>
        <p:nvSpPr>
          <p:cNvPr id="3" name="Місце для тексту 2">
            <a:extLst>
              <a:ext uri="{FF2B5EF4-FFF2-40B4-BE49-F238E27FC236}">
                <a16:creationId xmlns:a16="http://schemas.microsoft.com/office/drawing/2014/main" id="{B517F1E9-88BE-4F8C-9E0B-4A24B1978C8B}"/>
              </a:ext>
            </a:extLst>
          </p:cNvPr>
          <p:cNvSpPr>
            <a:spLocks noGrp="1"/>
          </p:cNvSpPr>
          <p:nvPr>
            <p:ph type="body" sz="quarter" idx="10"/>
          </p:nvPr>
        </p:nvSpPr>
        <p:spPr/>
        <p:txBody>
          <a:bodyPr/>
          <a:lstStyle/>
          <a:p>
            <a:r>
              <a:rPr lang="en-US" dirty="0"/>
              <a:t>Components may consist of other components.</a:t>
            </a:r>
          </a:p>
          <a:p>
            <a:r>
              <a:rPr lang="en-US" dirty="0"/>
              <a:t>A standard example is any list, such as a menu. Each menu item can be represented by a separate component, and the menu itself can also represent the component</a:t>
            </a:r>
            <a:endParaRPr lang="uk-UA" dirty="0"/>
          </a:p>
        </p:txBody>
      </p:sp>
    </p:spTree>
    <p:extLst>
      <p:ext uri="{BB962C8B-B14F-4D97-AF65-F5344CB8AC3E}">
        <p14:creationId xmlns:p14="http://schemas.microsoft.com/office/powerpoint/2010/main" val="21889367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2690C39-321A-49DD-965B-9C8A44A36C4D}"/>
              </a:ext>
            </a:extLst>
          </p:cNvPr>
          <p:cNvSpPr>
            <a:spLocks noGrp="1"/>
          </p:cNvSpPr>
          <p:nvPr>
            <p:ph type="title"/>
          </p:nvPr>
        </p:nvSpPr>
        <p:spPr>
          <a:xfrm>
            <a:off x="685800" y="685801"/>
            <a:ext cx="10820400" cy="45719"/>
          </a:xfrm>
        </p:spPr>
        <p:txBody>
          <a:bodyPr/>
          <a:lstStyle/>
          <a:p>
            <a:r>
              <a:rPr lang="en-US" dirty="0"/>
              <a:t> </a:t>
            </a:r>
            <a:endParaRPr lang="uk-UA" dirty="0"/>
          </a:p>
        </p:txBody>
      </p:sp>
      <p:sp>
        <p:nvSpPr>
          <p:cNvPr id="4" name="Rectangle 2">
            <a:extLst>
              <a:ext uri="{FF2B5EF4-FFF2-40B4-BE49-F238E27FC236}">
                <a16:creationId xmlns:a16="http://schemas.microsoft.com/office/drawing/2014/main" id="{BA6328E1-AD1B-4FEB-A8C4-EDFF48593274}"/>
              </a:ext>
            </a:extLst>
          </p:cNvPr>
          <p:cNvSpPr>
            <a:spLocks noGrp="1" noChangeArrowheads="1"/>
          </p:cNvSpPr>
          <p:nvPr>
            <p:ph type="body" sz="quarter" idx="10"/>
          </p:nvPr>
        </p:nvSpPr>
        <p:spPr bwMode="auto">
          <a:xfrm>
            <a:off x="685800" y="474345"/>
            <a:ext cx="5722720"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000000"/>
                </a:solidFill>
                <a:effectLst/>
                <a:latin typeface="Consolas" panose="020B0609020204030204" pitchFamily="49" charset="0"/>
              </a:rPr>
              <a:t>class</a:t>
            </a: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000000"/>
                </a:solidFill>
                <a:effectLst/>
                <a:latin typeface="Consolas" panose="020B0609020204030204" pitchFamily="49" charset="0"/>
              </a:rPr>
              <a:t>Item</a:t>
            </a: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000000"/>
                </a:solidFill>
                <a:effectLst/>
                <a:latin typeface="Consolas" panose="020B0609020204030204" pitchFamily="49" charset="0"/>
              </a:rPr>
              <a:t>extends</a:t>
            </a: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000000"/>
                </a:solidFill>
                <a:effectLst/>
                <a:latin typeface="Consolas" panose="020B0609020204030204" pitchFamily="49" charset="0"/>
              </a:rPr>
              <a:t>React.Component</a:t>
            </a:r>
            <a:r>
              <a:rPr kumimoji="0" lang="uk-UA" altLang="uk-UA" sz="1600" b="0" i="0" u="none" strike="noStrike" cap="none" normalizeH="0" baseline="0" dirty="0">
                <a:ln>
                  <a:noFill/>
                </a:ln>
                <a:solidFill>
                  <a:srgbClr val="000000"/>
                </a:solidFill>
                <a:effectLst/>
                <a:latin typeface="Consolas" panose="020B0609020204030204" pitchFamily="49" charset="0"/>
              </a:rPr>
              <a:t> {</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000000"/>
                </a:solidFill>
                <a:effectLst/>
                <a:latin typeface="Consolas" panose="020B0609020204030204" pitchFamily="49" charset="0"/>
              </a:rPr>
              <a:t>render</a:t>
            </a:r>
            <a:r>
              <a:rPr kumimoji="0" lang="uk-UA" altLang="uk-UA" sz="1600" b="0" i="0" u="none" strike="noStrike" cap="none" normalizeH="0" baseline="0" dirty="0">
                <a:ln>
                  <a:noFill/>
                </a:ln>
                <a:solidFill>
                  <a:srgbClr val="000000"/>
                </a:solidFill>
                <a:effectLst/>
                <a:latin typeface="Consolas" panose="020B0609020204030204" pitchFamily="49" charset="0"/>
              </a:rPr>
              <a:t>() {</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000000"/>
                </a:solidFill>
                <a:effectLst/>
                <a:latin typeface="Consolas" panose="020B0609020204030204" pitchFamily="49" charset="0"/>
              </a:rPr>
              <a:t>return</a:t>
            </a:r>
            <a:r>
              <a:rPr kumimoji="0" lang="uk-UA" altLang="uk-UA" sz="1600" b="0" i="0" u="none" strike="noStrike" cap="none" normalizeH="0" baseline="0" dirty="0">
                <a:ln>
                  <a:noFill/>
                </a:ln>
                <a:solidFill>
                  <a:srgbClr val="000000"/>
                </a:solidFill>
                <a:effectLst/>
                <a:latin typeface="Consolas" panose="020B0609020204030204" pitchFamily="49" charset="0"/>
              </a:rPr>
              <a:t> &lt;li&gt;{this.props.name}&lt;/li&gt;;</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uk-UA" sz="1600" dirty="0">
                <a:solidFill>
                  <a:srgbClr val="000000"/>
                </a:solidFill>
                <a:latin typeface="Consolas" panose="020B0609020204030204" pitchFamily="49" charset="0"/>
              </a:rPr>
              <a:t> </a:t>
            </a:r>
            <a:r>
              <a:rPr kumimoji="0" lang="uk-UA" altLang="uk-UA" sz="1600" b="0" i="0" u="none" strike="noStrike" cap="none" normalizeH="0" baseline="0" dirty="0" err="1">
                <a:ln>
                  <a:noFill/>
                </a:ln>
                <a:solidFill>
                  <a:srgbClr val="000000"/>
                </a:solidFill>
                <a:effectLst/>
                <a:latin typeface="Consolas" panose="020B0609020204030204" pitchFamily="49" charset="0"/>
              </a:rPr>
              <a:t>class</a:t>
            </a: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000000"/>
                </a:solidFill>
                <a:effectLst/>
                <a:latin typeface="Consolas" panose="020B0609020204030204" pitchFamily="49" charset="0"/>
              </a:rPr>
              <a:t>ItemsList</a:t>
            </a: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000000"/>
                </a:solidFill>
                <a:effectLst/>
                <a:latin typeface="Consolas" panose="020B0609020204030204" pitchFamily="49" charset="0"/>
              </a:rPr>
              <a:t>extends</a:t>
            </a: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000000"/>
                </a:solidFill>
                <a:effectLst/>
                <a:latin typeface="Consolas" panose="020B0609020204030204" pitchFamily="49" charset="0"/>
              </a:rPr>
              <a:t>React.Component</a:t>
            </a:r>
            <a:r>
              <a:rPr kumimoji="0" lang="uk-UA" altLang="uk-UA" sz="1600" b="0" i="0" u="none" strike="noStrike" cap="none" normalizeH="0" baseline="0" dirty="0">
                <a:ln>
                  <a:noFill/>
                </a:ln>
                <a:solidFill>
                  <a:srgbClr val="000000"/>
                </a:solidFill>
                <a:effectLst/>
                <a:latin typeface="Consolas" panose="020B0609020204030204" pitchFamily="49" charset="0"/>
              </a:rPr>
              <a:t> {</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000000"/>
                </a:solidFill>
                <a:effectLst/>
                <a:latin typeface="Consolas" panose="020B0609020204030204" pitchFamily="49" charset="0"/>
              </a:rPr>
              <a:t>render</a:t>
            </a:r>
            <a:r>
              <a:rPr kumimoji="0" lang="uk-UA" altLang="uk-UA" sz="1600" b="0" i="0" u="none" strike="noStrike" cap="none" normalizeH="0" baseline="0" dirty="0">
                <a:ln>
                  <a:noFill/>
                </a:ln>
                <a:solidFill>
                  <a:srgbClr val="000000"/>
                </a:solidFill>
                <a:effectLst/>
                <a:latin typeface="Consolas" panose="020B0609020204030204" pitchFamily="49" charset="0"/>
              </a:rPr>
              <a:t>() {</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000000"/>
                </a:solidFill>
                <a:effectLst/>
                <a:latin typeface="Consolas" panose="020B0609020204030204" pitchFamily="49" charset="0"/>
              </a:rPr>
              <a:t>return</a:t>
            </a:r>
            <a:r>
              <a:rPr kumimoji="0" lang="uk-UA" altLang="uk-UA" sz="1600" b="0" i="0" u="none" strike="noStrike" cap="none" normalizeH="0" baseline="0" dirty="0">
                <a:ln>
                  <a:noFill/>
                </a:ln>
                <a:solidFill>
                  <a:srgbClr val="000000"/>
                </a:solidFill>
                <a:effectLst/>
                <a:latin typeface="Consolas" panose="020B0609020204030204" pitchFamily="49" charset="0"/>
              </a:rPr>
              <a:t>(</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&lt;div&gt;         </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&lt;h2&gt;{</a:t>
            </a:r>
            <a:r>
              <a:rPr kumimoji="0" lang="uk-UA" altLang="uk-UA" sz="1600" b="0" i="0" u="none" strike="noStrike" cap="none" normalizeH="0" baseline="0" dirty="0" err="1">
                <a:ln>
                  <a:noFill/>
                </a:ln>
                <a:solidFill>
                  <a:srgbClr val="000000"/>
                </a:solidFill>
                <a:effectLst/>
                <a:latin typeface="Consolas" panose="020B0609020204030204" pitchFamily="49" charset="0"/>
              </a:rPr>
              <a:t>this.props.title</a:t>
            </a:r>
            <a:r>
              <a:rPr kumimoji="0" lang="uk-UA" altLang="uk-UA" sz="1600" b="0" i="0" u="none" strike="noStrike" cap="none" normalizeH="0" baseline="0" dirty="0">
                <a:ln>
                  <a:noFill/>
                </a:ln>
                <a:solidFill>
                  <a:srgbClr val="000000"/>
                </a:solidFill>
                <a:effectLst/>
                <a:latin typeface="Consolas" panose="020B0609020204030204" pitchFamily="49" charset="0"/>
              </a:rPr>
              <a:t>}&lt;/h2&gt;</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&lt;</a:t>
            </a:r>
            <a:r>
              <a:rPr kumimoji="0" lang="uk-UA" altLang="uk-UA" sz="1600" b="0" i="0" u="none" strike="noStrike" cap="none" normalizeH="0" baseline="0" dirty="0" err="1">
                <a:ln>
                  <a:noFill/>
                </a:ln>
                <a:solidFill>
                  <a:srgbClr val="000000"/>
                </a:solidFill>
                <a:effectLst/>
                <a:latin typeface="Consolas" panose="020B0609020204030204" pitchFamily="49" charset="0"/>
              </a:rPr>
              <a:t>ul</a:t>
            </a:r>
            <a:r>
              <a:rPr kumimoji="0" lang="uk-UA" altLang="uk-UA" sz="1600" b="0" i="0" u="none" strike="noStrike" cap="none" normalizeH="0" baseline="0" dirty="0">
                <a:ln>
                  <a:noFill/>
                </a:ln>
                <a:solidFill>
                  <a:srgbClr val="000000"/>
                </a:solidFill>
                <a:effectLst/>
                <a:latin typeface="Consolas" panose="020B0609020204030204" pitchFamily="49" charset="0"/>
              </a:rPr>
              <a:t>&gt;</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&lt;</a:t>
            </a:r>
            <a:r>
              <a:rPr kumimoji="0" lang="uk-UA" altLang="uk-UA" sz="1600" b="0" i="0" u="none" strike="noStrike" cap="none" normalizeH="0" baseline="0" dirty="0" err="1">
                <a:ln>
                  <a:noFill/>
                </a:ln>
                <a:solidFill>
                  <a:srgbClr val="000000"/>
                </a:solidFill>
                <a:effectLst/>
                <a:latin typeface="Consolas" panose="020B0609020204030204" pitchFamily="49" charset="0"/>
              </a:rPr>
              <a:t>Item</a:t>
            </a: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808080"/>
                </a:solidFill>
                <a:effectLst/>
                <a:latin typeface="Consolas" panose="020B0609020204030204" pitchFamily="49" charset="0"/>
              </a:rPr>
              <a:t>name</a:t>
            </a:r>
            <a:r>
              <a:rPr kumimoji="0" lang="uk-UA" altLang="uk-UA" sz="1600" b="0" i="0" u="none" strike="noStrike" cap="none" normalizeH="0" baseline="0" dirty="0">
                <a:ln>
                  <a:noFill/>
                </a:ln>
                <a:solidFill>
                  <a:srgbClr val="000000"/>
                </a:solidFill>
                <a:effectLst/>
                <a:latin typeface="Consolas" panose="020B0609020204030204" pitchFamily="49" charset="0"/>
              </a:rPr>
              <a:t>="</a:t>
            </a:r>
            <a:r>
              <a:rPr kumimoji="0" lang="uk-UA" altLang="uk-UA" sz="1600" b="0" i="0" u="none" strike="noStrike" cap="none" normalizeH="0" baseline="0" dirty="0" err="1">
                <a:ln>
                  <a:noFill/>
                </a:ln>
                <a:solidFill>
                  <a:srgbClr val="000000"/>
                </a:solidFill>
                <a:effectLst/>
                <a:latin typeface="Consolas" panose="020B0609020204030204" pitchFamily="49" charset="0"/>
              </a:rPr>
              <a:t>iPhone</a:t>
            </a:r>
            <a:r>
              <a:rPr kumimoji="0" lang="uk-UA" altLang="uk-UA" sz="1600" b="0" i="0" u="none" strike="noStrike" cap="none" normalizeH="0" baseline="0" dirty="0">
                <a:ln>
                  <a:noFill/>
                </a:ln>
                <a:solidFill>
                  <a:srgbClr val="000000"/>
                </a:solidFill>
                <a:effectLst/>
                <a:latin typeface="Consolas" panose="020B0609020204030204" pitchFamily="49" charset="0"/>
              </a:rPr>
              <a:t> 7" /&gt;</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&lt;</a:t>
            </a:r>
            <a:r>
              <a:rPr kumimoji="0" lang="uk-UA" altLang="uk-UA" sz="1600" b="0" i="0" u="none" strike="noStrike" cap="none" normalizeH="0" baseline="0" dirty="0" err="1">
                <a:ln>
                  <a:noFill/>
                </a:ln>
                <a:solidFill>
                  <a:srgbClr val="000000"/>
                </a:solidFill>
                <a:effectLst/>
                <a:latin typeface="Consolas" panose="020B0609020204030204" pitchFamily="49" charset="0"/>
              </a:rPr>
              <a:t>Item</a:t>
            </a: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808080"/>
                </a:solidFill>
                <a:effectLst/>
                <a:latin typeface="Consolas" panose="020B0609020204030204" pitchFamily="49" charset="0"/>
              </a:rPr>
              <a:t>name</a:t>
            </a:r>
            <a:r>
              <a:rPr kumimoji="0" lang="uk-UA" altLang="uk-UA" sz="1600" b="0" i="0" u="none" strike="noStrike" cap="none" normalizeH="0" baseline="0" dirty="0">
                <a:ln>
                  <a:noFill/>
                </a:ln>
                <a:solidFill>
                  <a:srgbClr val="000000"/>
                </a:solidFill>
                <a:effectLst/>
                <a:latin typeface="Consolas" panose="020B0609020204030204" pitchFamily="49" charset="0"/>
              </a:rPr>
              <a:t>="HTC U </a:t>
            </a:r>
            <a:r>
              <a:rPr kumimoji="0" lang="uk-UA" altLang="uk-UA" sz="1600" b="0" i="0" u="none" strike="noStrike" cap="none" normalizeH="0" baseline="0" dirty="0" err="1">
                <a:ln>
                  <a:noFill/>
                </a:ln>
                <a:solidFill>
                  <a:srgbClr val="000000"/>
                </a:solidFill>
                <a:effectLst/>
                <a:latin typeface="Consolas" panose="020B0609020204030204" pitchFamily="49" charset="0"/>
              </a:rPr>
              <a:t>Ultra</a:t>
            </a:r>
            <a:r>
              <a:rPr kumimoji="0" lang="uk-UA" altLang="uk-UA" sz="1600" b="0" i="0" u="none" strike="noStrike" cap="none" normalizeH="0" baseline="0" dirty="0">
                <a:ln>
                  <a:noFill/>
                </a:ln>
                <a:solidFill>
                  <a:srgbClr val="000000"/>
                </a:solidFill>
                <a:effectLst/>
                <a:latin typeface="Consolas" panose="020B0609020204030204" pitchFamily="49" charset="0"/>
              </a:rPr>
              <a:t>" /&gt;</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&lt;</a:t>
            </a:r>
            <a:r>
              <a:rPr kumimoji="0" lang="uk-UA" altLang="uk-UA" sz="1600" b="0" i="0" u="none" strike="noStrike" cap="none" normalizeH="0" baseline="0" dirty="0" err="1">
                <a:ln>
                  <a:noFill/>
                </a:ln>
                <a:solidFill>
                  <a:srgbClr val="000000"/>
                </a:solidFill>
                <a:effectLst/>
                <a:latin typeface="Consolas" panose="020B0609020204030204" pitchFamily="49" charset="0"/>
              </a:rPr>
              <a:t>Item</a:t>
            </a: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808080"/>
                </a:solidFill>
                <a:effectLst/>
                <a:latin typeface="Consolas" panose="020B0609020204030204" pitchFamily="49" charset="0"/>
              </a:rPr>
              <a:t>name</a:t>
            </a:r>
            <a:r>
              <a:rPr kumimoji="0" lang="uk-UA" altLang="uk-UA" sz="1600" b="0" i="0" u="none" strike="noStrike" cap="none" normalizeH="0" baseline="0" dirty="0">
                <a:ln>
                  <a:noFill/>
                </a:ln>
                <a:solidFill>
                  <a:srgbClr val="000000"/>
                </a:solidFill>
                <a:effectLst/>
                <a:latin typeface="Consolas" panose="020B0609020204030204" pitchFamily="49" charset="0"/>
              </a:rPr>
              <a:t>="</a:t>
            </a:r>
            <a:r>
              <a:rPr kumimoji="0" lang="uk-UA" altLang="uk-UA" sz="1600" b="0" i="0" u="none" strike="noStrike" cap="none" normalizeH="0" baseline="0" dirty="0" err="1">
                <a:ln>
                  <a:noFill/>
                </a:ln>
                <a:solidFill>
                  <a:srgbClr val="000000"/>
                </a:solidFill>
                <a:effectLst/>
                <a:latin typeface="Consolas" panose="020B0609020204030204" pitchFamily="49" charset="0"/>
              </a:rPr>
              <a:t>Google</a:t>
            </a: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000000"/>
                </a:solidFill>
                <a:effectLst/>
                <a:latin typeface="Consolas" panose="020B0609020204030204" pitchFamily="49" charset="0"/>
              </a:rPr>
              <a:t>Pixel</a:t>
            </a:r>
            <a:r>
              <a:rPr kumimoji="0" lang="uk-UA" altLang="uk-UA" sz="1600" b="0" i="0" u="none" strike="noStrike" cap="none" normalizeH="0" baseline="0" dirty="0">
                <a:ln>
                  <a:noFill/>
                </a:ln>
                <a:solidFill>
                  <a:srgbClr val="000000"/>
                </a:solidFill>
                <a:effectLst/>
                <a:latin typeface="Consolas" panose="020B0609020204030204" pitchFamily="49" charset="0"/>
              </a:rPr>
              <a:t>" /&gt;</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&lt;/</a:t>
            </a:r>
            <a:r>
              <a:rPr kumimoji="0" lang="uk-UA" altLang="uk-UA" sz="1600" b="0" i="0" u="none" strike="noStrike" cap="none" normalizeH="0" baseline="0" dirty="0" err="1">
                <a:ln>
                  <a:noFill/>
                </a:ln>
                <a:solidFill>
                  <a:srgbClr val="000000"/>
                </a:solidFill>
                <a:effectLst/>
                <a:latin typeface="Consolas" panose="020B0609020204030204" pitchFamily="49" charset="0"/>
              </a:rPr>
              <a:t>ul</a:t>
            </a:r>
            <a:r>
              <a:rPr kumimoji="0" lang="uk-UA" altLang="uk-UA" sz="1600" b="0" i="0" u="none" strike="noStrike" cap="none" normalizeH="0" baseline="0" dirty="0">
                <a:ln>
                  <a:noFill/>
                </a:ln>
                <a:solidFill>
                  <a:srgbClr val="000000"/>
                </a:solidFill>
                <a:effectLst/>
                <a:latin typeface="Consolas" panose="020B0609020204030204" pitchFamily="49" charset="0"/>
              </a:rPr>
              <a:t>&gt;</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&lt;/div&gt;);</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000000"/>
                </a:solidFill>
                <a:effectLst/>
                <a:latin typeface="Consolas" panose="020B0609020204030204" pitchFamily="49" charset="0"/>
              </a:rPr>
              <a:t>ReactDOM.render</a:t>
            </a:r>
            <a:r>
              <a:rPr kumimoji="0" lang="uk-UA" altLang="uk-UA" sz="1600" b="0" i="0" u="none" strike="noStrike" cap="none" normalizeH="0" baseline="0" dirty="0">
                <a:ln>
                  <a:noFill/>
                </a:ln>
                <a:solidFill>
                  <a:srgbClr val="000000"/>
                </a:solidFill>
                <a:effectLst/>
                <a:latin typeface="Consolas" panose="020B0609020204030204" pitchFamily="49" charset="0"/>
              </a:rPr>
              <a:t>(</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&lt;</a:t>
            </a:r>
            <a:r>
              <a:rPr kumimoji="0" lang="uk-UA" altLang="uk-UA" sz="1600" b="0" i="0" u="none" strike="noStrike" cap="none" normalizeH="0" baseline="0" dirty="0" err="1">
                <a:ln>
                  <a:noFill/>
                </a:ln>
                <a:solidFill>
                  <a:srgbClr val="000000"/>
                </a:solidFill>
                <a:effectLst/>
                <a:latin typeface="Consolas" panose="020B0609020204030204" pitchFamily="49" charset="0"/>
              </a:rPr>
              <a:t>ItemsList</a:t>
            </a: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808080"/>
                </a:solidFill>
                <a:effectLst/>
                <a:latin typeface="Consolas" panose="020B0609020204030204" pitchFamily="49" charset="0"/>
              </a:rPr>
              <a:t>title</a:t>
            </a:r>
            <a:r>
              <a:rPr kumimoji="0" lang="uk-UA" altLang="uk-UA" sz="1600" b="0" i="0" u="none" strike="noStrike" cap="none" normalizeH="0" baseline="0" dirty="0">
                <a:ln>
                  <a:noFill/>
                </a:ln>
                <a:solidFill>
                  <a:srgbClr val="000000"/>
                </a:solidFill>
                <a:effectLst/>
                <a:latin typeface="Consolas" panose="020B0609020204030204" pitchFamily="49" charset="0"/>
              </a:rPr>
              <a:t>=“</a:t>
            </a:r>
            <a:r>
              <a:rPr kumimoji="0" lang="en-US" altLang="uk-UA" sz="1600" b="0" i="0" u="none" strike="noStrike" cap="none" normalizeH="0" baseline="0" dirty="0">
                <a:ln>
                  <a:noFill/>
                </a:ln>
                <a:solidFill>
                  <a:srgbClr val="000000"/>
                </a:solidFill>
                <a:effectLst/>
                <a:latin typeface="Consolas" panose="020B0609020204030204" pitchFamily="49" charset="0"/>
              </a:rPr>
              <a:t>Smartphones</a:t>
            </a:r>
            <a:r>
              <a:rPr kumimoji="0" lang="uk-UA" altLang="uk-UA" sz="1600" b="0" i="0" u="none" strike="noStrike" cap="none" normalizeH="0" baseline="0" dirty="0">
                <a:ln>
                  <a:noFill/>
                </a:ln>
                <a:solidFill>
                  <a:srgbClr val="000000"/>
                </a:solidFill>
                <a:effectLst/>
                <a:latin typeface="Consolas" panose="020B0609020204030204" pitchFamily="49" charset="0"/>
              </a:rPr>
              <a:t>" /&gt;,</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000000"/>
                </a:solidFill>
                <a:effectLst/>
                <a:latin typeface="Consolas" panose="020B0609020204030204" pitchFamily="49" charset="0"/>
              </a:rPr>
              <a:t>document.getElementById</a:t>
            </a:r>
            <a:r>
              <a:rPr kumimoji="0" lang="uk-UA" altLang="uk-UA" sz="1600" b="0" i="0" u="none" strike="noStrike" cap="none" normalizeH="0" baseline="0" dirty="0">
                <a:ln>
                  <a:noFill/>
                </a:ln>
                <a:solidFill>
                  <a:srgbClr val="000000"/>
                </a:solidFill>
                <a:effectLst/>
                <a:latin typeface="Consolas" panose="020B0609020204030204" pitchFamily="49" charset="0"/>
              </a:rPr>
              <a:t>("</a:t>
            </a:r>
            <a:r>
              <a:rPr kumimoji="0" lang="uk-UA" altLang="uk-UA" sz="1600" b="0" i="0" u="none" strike="noStrike" cap="none" normalizeH="0" baseline="0" dirty="0" err="1">
                <a:ln>
                  <a:noFill/>
                </a:ln>
                <a:solidFill>
                  <a:srgbClr val="000000"/>
                </a:solidFill>
                <a:effectLst/>
                <a:latin typeface="Consolas" panose="020B0609020204030204" pitchFamily="49" charset="0"/>
              </a:rPr>
              <a:t>app</a:t>
            </a:r>
            <a:r>
              <a:rPr kumimoji="0" lang="uk-UA" altLang="uk-UA" sz="1600" b="0" i="0" u="none" strike="noStrike" cap="none" normalizeH="0" baseline="0" dirty="0">
                <a:ln>
                  <a:noFill/>
                </a:ln>
                <a:solidFill>
                  <a:srgbClr val="000000"/>
                </a:solidFill>
                <a:effectLst/>
                <a:latin typeface="Consolas" panose="020B0609020204030204" pitchFamily="49" charset="0"/>
              </a:rPr>
              <a:t>")</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a:t>
            </a:r>
            <a:endParaRPr kumimoji="0" lang="uk-UA" altLang="uk-UA"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231513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DD512A3-A8D3-4036-BD72-CAC199DF9904}"/>
              </a:ext>
            </a:extLst>
          </p:cNvPr>
          <p:cNvSpPr>
            <a:spLocks noGrp="1"/>
          </p:cNvSpPr>
          <p:nvPr>
            <p:ph type="title"/>
          </p:nvPr>
        </p:nvSpPr>
        <p:spPr/>
        <p:txBody>
          <a:bodyPr/>
          <a:lstStyle/>
          <a:p>
            <a:r>
              <a:rPr lang="en-US" dirty="0"/>
              <a:t>Routing</a:t>
            </a:r>
            <a:endParaRPr lang="ru-RU" dirty="0"/>
          </a:p>
        </p:txBody>
      </p:sp>
      <p:sp>
        <p:nvSpPr>
          <p:cNvPr id="3" name="Текст 2">
            <a:extLst>
              <a:ext uri="{FF2B5EF4-FFF2-40B4-BE49-F238E27FC236}">
                <a16:creationId xmlns:a16="http://schemas.microsoft.com/office/drawing/2014/main" id="{306A94B8-D7A0-47FE-8A4A-23CB46192ABF}"/>
              </a:ext>
            </a:extLst>
          </p:cNvPr>
          <p:cNvSpPr>
            <a:spLocks noGrp="1"/>
          </p:cNvSpPr>
          <p:nvPr>
            <p:ph type="body" sz="quarter" idx="10"/>
          </p:nvPr>
        </p:nvSpPr>
        <p:spPr/>
        <p:txBody>
          <a:bodyPr/>
          <a:lstStyle/>
          <a:p>
            <a:r>
              <a:rPr lang="en-US" dirty="0"/>
              <a:t>React has its own routing system, which allows you to match queries to an application with specific components. The key to the routing operation is the </a:t>
            </a:r>
            <a:r>
              <a:rPr lang="en-US" i="1" dirty="0"/>
              <a:t>react-router</a:t>
            </a:r>
            <a:r>
              <a:rPr lang="en-US" dirty="0"/>
              <a:t> module, which contains the main routing functionality.</a:t>
            </a:r>
          </a:p>
          <a:p>
            <a:r>
              <a:rPr lang="en-US" dirty="0"/>
              <a:t>However, if we are going to work in a browser, we need to use the module </a:t>
            </a:r>
            <a:r>
              <a:rPr lang="en-US" i="1" dirty="0"/>
              <a:t>react-router-dom.</a:t>
            </a:r>
          </a:p>
          <a:p>
            <a:r>
              <a:rPr lang="en-US" dirty="0"/>
              <a:t>In the Route component, we need to pass the two props</a:t>
            </a:r>
          </a:p>
          <a:p>
            <a:pPr marL="342900" indent="-342900">
              <a:buFont typeface="Arial" panose="020B0604020202020204" pitchFamily="34" charset="0"/>
              <a:buChar char="•"/>
            </a:pPr>
            <a:r>
              <a:rPr lang="en-US" dirty="0"/>
              <a:t>path: it means we need to specify the path.</a:t>
            </a:r>
          </a:p>
          <a:p>
            <a:pPr marL="342900" indent="-342900">
              <a:buFont typeface="Arial" panose="020B0604020202020204" pitchFamily="34" charset="0"/>
              <a:buChar char="•"/>
            </a:pPr>
            <a:r>
              <a:rPr lang="en-US" dirty="0"/>
              <a:t>component: which component user needs to see when they will navigate to that path.</a:t>
            </a:r>
          </a:p>
          <a:p>
            <a:endParaRPr lang="ru-RU" i="1" dirty="0"/>
          </a:p>
        </p:txBody>
      </p:sp>
    </p:spTree>
    <p:extLst>
      <p:ext uri="{BB962C8B-B14F-4D97-AF65-F5344CB8AC3E}">
        <p14:creationId xmlns:p14="http://schemas.microsoft.com/office/powerpoint/2010/main" val="39463433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9966842-79C4-4A7C-AF84-C55E0F29530E}"/>
              </a:ext>
            </a:extLst>
          </p:cNvPr>
          <p:cNvSpPr>
            <a:spLocks noGrp="1"/>
          </p:cNvSpPr>
          <p:nvPr>
            <p:ph type="title"/>
          </p:nvPr>
        </p:nvSpPr>
        <p:spPr>
          <a:xfrm>
            <a:off x="685800" y="685801"/>
            <a:ext cx="10820400" cy="96077"/>
          </a:xfrm>
        </p:spPr>
        <p:txBody>
          <a:bodyPr/>
          <a:lstStyle/>
          <a:p>
            <a:r>
              <a:rPr lang="en-US" dirty="0"/>
              <a:t> </a:t>
            </a:r>
            <a:endParaRPr lang="ru-RU" dirty="0"/>
          </a:p>
        </p:txBody>
      </p:sp>
      <p:sp>
        <p:nvSpPr>
          <p:cNvPr id="4" name="Rectangle 2">
            <a:extLst>
              <a:ext uri="{FF2B5EF4-FFF2-40B4-BE49-F238E27FC236}">
                <a16:creationId xmlns:a16="http://schemas.microsoft.com/office/drawing/2014/main" id="{0227A550-F5EC-4766-8AEB-54366E95C463}"/>
              </a:ext>
            </a:extLst>
          </p:cNvPr>
          <p:cNvSpPr>
            <a:spLocks noGrp="1" noChangeArrowheads="1"/>
          </p:cNvSpPr>
          <p:nvPr>
            <p:ph type="body" sz="quarter" idx="10"/>
          </p:nvPr>
        </p:nvSpPr>
        <p:spPr bwMode="auto">
          <a:xfrm>
            <a:off x="685800" y="197346"/>
            <a:ext cx="5665012" cy="6463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ru-RU" sz="1400" dirty="0">
                <a:solidFill>
                  <a:srgbClr val="000000"/>
                </a:solidFill>
                <a:latin typeface="Consolas" panose="020B0609020204030204" pitchFamily="49" charset="0"/>
                <a:cs typeface="Consolas" panose="020B0609020204030204" pitchFamily="49" charset="0"/>
              </a:rPr>
              <a:t>    </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const</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Router</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ReactRouterDOM.BrowserRouter</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ru-RU" altLang="ru-RU"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const</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Route</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ReactRouterDOM.Route</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ru-RU" altLang="ru-RU"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const</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Switch</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ReactRouterDOM.Switch</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ru-RU" altLang="ru-RU"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ru-RU" altLang="ru-RU"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class</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About</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extends</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React.Component</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ru-RU" altLang="ru-RU"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render</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ru-RU" altLang="ru-RU"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return</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&lt;h2&gt;</a:t>
            </a:r>
            <a:r>
              <a:rPr kumimoji="0" lang="en-US"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About</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&lt;/h2&gt;;</a:t>
            </a:r>
            <a:endParaRPr kumimoji="0" lang="ru-RU" altLang="ru-RU"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ru-RU" altLang="ru-RU"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ru-RU" altLang="ru-RU"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class</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NotFound</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extends</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React.Component</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ru-RU" altLang="ru-RU"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render</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ru-RU" altLang="ru-RU"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return</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&lt;h2&gt;</a:t>
            </a:r>
            <a:r>
              <a:rPr kumimoji="0" lang="en-US"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Not Found</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&lt;/h2&gt;;</a:t>
            </a:r>
            <a:endParaRPr kumimoji="0" lang="ru-RU" altLang="ru-RU"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ru-RU" altLang="ru-RU"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ru-RU" altLang="ru-RU"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ru-RU" altLang="ru-RU"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class</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Main</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extends</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React.Component</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ru-RU" altLang="ru-RU"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render</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ru-RU" altLang="ru-RU"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return</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&lt;h2&gt;</a:t>
            </a:r>
            <a:r>
              <a:rPr kumimoji="0" lang="en-US"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Main</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&lt;/h2&gt;;</a:t>
            </a:r>
            <a:endParaRPr kumimoji="0" lang="ru-RU" altLang="ru-RU"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ru-RU" altLang="ru-RU"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ru-RU" altLang="ru-RU"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ReactDOM.render</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ru-RU" altLang="ru-RU"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&lt;</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Router</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&gt;</a:t>
            </a:r>
            <a:endParaRPr kumimoji="0" lang="ru-RU" altLang="ru-RU"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&lt;</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Switch</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&gt;</a:t>
            </a:r>
            <a:endParaRPr kumimoji="0" lang="ru-RU" altLang="ru-RU"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&lt;</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Route</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exact</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ru-RU" altLang="ru-RU" sz="1400" b="0" i="0" u="none" strike="noStrike" cap="none" normalizeH="0" baseline="0" dirty="0" err="1">
                <a:ln>
                  <a:noFill/>
                </a:ln>
                <a:solidFill>
                  <a:srgbClr val="808080"/>
                </a:solidFill>
                <a:effectLst/>
                <a:latin typeface="Consolas" panose="020B0609020204030204" pitchFamily="49" charset="0"/>
                <a:cs typeface="Consolas" panose="020B0609020204030204" pitchFamily="49" charset="0"/>
              </a:rPr>
              <a:t>path</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component</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Main</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/&gt;</a:t>
            </a:r>
            <a:endParaRPr kumimoji="0" lang="ru-RU" altLang="ru-RU"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&lt;</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Route</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ru-RU" altLang="ru-RU" sz="1400" b="0" i="0" u="none" strike="noStrike" cap="none" normalizeH="0" baseline="0" dirty="0" err="1">
                <a:ln>
                  <a:noFill/>
                </a:ln>
                <a:solidFill>
                  <a:srgbClr val="808080"/>
                </a:solidFill>
                <a:effectLst/>
                <a:latin typeface="Consolas" panose="020B0609020204030204" pitchFamily="49" charset="0"/>
                <a:cs typeface="Consolas" panose="020B0609020204030204" pitchFamily="49" charset="0"/>
              </a:rPr>
              <a:t>path</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about</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component</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About</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/&gt;</a:t>
            </a:r>
            <a:endParaRPr kumimoji="0" lang="ru-RU" altLang="ru-RU"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&lt;</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Route</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component</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NotFound</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/&gt;</a:t>
            </a:r>
            <a:endParaRPr kumimoji="0" lang="ru-RU" altLang="ru-RU"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&lt;/</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Switch</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&gt;</a:t>
            </a:r>
            <a:endParaRPr kumimoji="0" lang="ru-RU" altLang="ru-RU"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&lt;/</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Router</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&gt;,</a:t>
            </a:r>
            <a:endParaRPr kumimoji="0" lang="ru-RU" altLang="ru-RU"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document.getElementById</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app</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ru-RU" altLang="ru-RU"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ru-RU" altLang="ru-RU"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459725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26A1300-0153-447D-AA16-B55729B38115}"/>
              </a:ext>
            </a:extLst>
          </p:cNvPr>
          <p:cNvSpPr>
            <a:spLocks noGrp="1"/>
          </p:cNvSpPr>
          <p:nvPr>
            <p:ph type="title"/>
          </p:nvPr>
        </p:nvSpPr>
        <p:spPr/>
        <p:txBody>
          <a:bodyPr/>
          <a:lstStyle/>
          <a:p>
            <a:r>
              <a:rPr lang="en-US" sz="2800" dirty="0"/>
              <a:t>Children Attribute</a:t>
            </a:r>
            <a:endParaRPr lang="ru-RU" sz="2800" dirty="0"/>
          </a:p>
        </p:txBody>
      </p:sp>
      <p:sp>
        <p:nvSpPr>
          <p:cNvPr id="3" name="Текст 2">
            <a:extLst>
              <a:ext uri="{FF2B5EF4-FFF2-40B4-BE49-F238E27FC236}">
                <a16:creationId xmlns:a16="http://schemas.microsoft.com/office/drawing/2014/main" id="{532B44EC-4C59-4AE4-81D2-1AF5FC5EF575}"/>
              </a:ext>
            </a:extLst>
          </p:cNvPr>
          <p:cNvSpPr>
            <a:spLocks noGrp="1"/>
          </p:cNvSpPr>
          <p:nvPr>
            <p:ph type="body" sz="quarter" idx="10"/>
          </p:nvPr>
        </p:nvSpPr>
        <p:spPr>
          <a:xfrm>
            <a:off x="685800" y="1258957"/>
            <a:ext cx="10820400" cy="4227443"/>
          </a:xfrm>
        </p:spPr>
        <p:txBody>
          <a:bodyPr/>
          <a:lstStyle/>
          <a:p>
            <a:r>
              <a:rPr lang="en-US" dirty="0"/>
              <a:t>Using the </a:t>
            </a:r>
            <a:r>
              <a:rPr lang="en-US" b="1" dirty="0">
                <a:solidFill>
                  <a:srgbClr val="FF0000"/>
                </a:solidFill>
              </a:rPr>
              <a:t>children</a:t>
            </a:r>
            <a:r>
              <a:rPr lang="en-US" dirty="0"/>
              <a:t> attribute of the Route object, you can define the contents of the component that will handle the route:</a:t>
            </a:r>
          </a:p>
          <a:p>
            <a:endParaRPr lang="en-US" dirty="0"/>
          </a:p>
          <a:p>
            <a:r>
              <a:rPr lang="en-US" dirty="0"/>
              <a:t>&lt;Router&gt;</a:t>
            </a:r>
          </a:p>
          <a:p>
            <a:r>
              <a:rPr lang="en-US" dirty="0"/>
              <a:t>    &lt;Switch&gt;</a:t>
            </a:r>
          </a:p>
          <a:p>
            <a:r>
              <a:rPr lang="en-US" dirty="0"/>
              <a:t>        &lt;Route exact path="/" component={Main} /&gt;</a:t>
            </a:r>
          </a:p>
          <a:p>
            <a:r>
              <a:rPr lang="en-US" dirty="0"/>
              <a:t>        &lt;Route path="/about" children={()=&gt;&lt;h2&gt;About&lt;/h2&gt;} /&gt;</a:t>
            </a:r>
          </a:p>
          <a:p>
            <a:r>
              <a:rPr lang="en-US" dirty="0"/>
              <a:t>        &lt;Route path="/contact" children={()=&gt;&lt;h2&gt;Contact&lt;/h2&gt;} /&gt;</a:t>
            </a:r>
          </a:p>
          <a:p>
            <a:r>
              <a:rPr lang="en-US" dirty="0"/>
              <a:t>        &lt;Route component={</a:t>
            </a:r>
            <a:r>
              <a:rPr lang="en-US" dirty="0" err="1"/>
              <a:t>NotFound</a:t>
            </a:r>
            <a:r>
              <a:rPr lang="en-US" dirty="0"/>
              <a:t>} /&gt;</a:t>
            </a:r>
          </a:p>
          <a:p>
            <a:r>
              <a:rPr lang="en-US" dirty="0"/>
              <a:t>    &lt;/Switch&gt;</a:t>
            </a:r>
          </a:p>
          <a:p>
            <a:r>
              <a:rPr lang="en-US" dirty="0"/>
              <a:t>&lt;/Router&gt;</a:t>
            </a:r>
            <a:endParaRPr lang="ru-RU" dirty="0"/>
          </a:p>
        </p:txBody>
      </p:sp>
    </p:spTree>
    <p:extLst>
      <p:ext uri="{BB962C8B-B14F-4D97-AF65-F5344CB8AC3E}">
        <p14:creationId xmlns:p14="http://schemas.microsoft.com/office/powerpoint/2010/main" val="5256208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A844FA5-F5C9-4712-8E61-D59AED464F8C}"/>
              </a:ext>
            </a:extLst>
          </p:cNvPr>
          <p:cNvSpPr>
            <a:spLocks noGrp="1"/>
          </p:cNvSpPr>
          <p:nvPr>
            <p:ph type="title"/>
          </p:nvPr>
        </p:nvSpPr>
        <p:spPr>
          <a:xfrm>
            <a:off x="685800" y="685801"/>
            <a:ext cx="10820400" cy="109329"/>
          </a:xfrm>
        </p:spPr>
        <p:txBody>
          <a:bodyPr/>
          <a:lstStyle/>
          <a:p>
            <a:r>
              <a:rPr lang="en-US" dirty="0"/>
              <a:t> </a:t>
            </a:r>
            <a:endParaRPr lang="ru-RU" dirty="0"/>
          </a:p>
        </p:txBody>
      </p:sp>
      <p:sp>
        <p:nvSpPr>
          <p:cNvPr id="3" name="Текст 2">
            <a:extLst>
              <a:ext uri="{FF2B5EF4-FFF2-40B4-BE49-F238E27FC236}">
                <a16:creationId xmlns:a16="http://schemas.microsoft.com/office/drawing/2014/main" id="{78EBFE81-0C4F-4A63-83C2-B64BB13F4C4E}"/>
              </a:ext>
            </a:extLst>
          </p:cNvPr>
          <p:cNvSpPr>
            <a:spLocks noGrp="1"/>
          </p:cNvSpPr>
          <p:nvPr>
            <p:ph type="body" sz="quarter" idx="10"/>
          </p:nvPr>
        </p:nvSpPr>
        <p:spPr>
          <a:xfrm>
            <a:off x="685800" y="1152939"/>
            <a:ext cx="10820400" cy="4333461"/>
          </a:xfrm>
        </p:spPr>
        <p:txBody>
          <a:bodyPr/>
          <a:lstStyle/>
          <a:p>
            <a:r>
              <a:rPr lang="en-US" dirty="0"/>
              <a:t>Let’s take one previously defined route and slightly change it by adding a final slash:</a:t>
            </a:r>
          </a:p>
          <a:p>
            <a:endParaRPr lang="en-US" dirty="0"/>
          </a:p>
          <a:p>
            <a:r>
              <a:rPr lang="en-US" dirty="0"/>
              <a:t>&lt;Route path="/about/" children={()=&gt;&lt;h2&gt;About&lt;/h2&gt;} /&gt;</a:t>
            </a:r>
          </a:p>
          <a:p>
            <a:endParaRPr lang="en-US" dirty="0"/>
          </a:p>
          <a:p>
            <a:pPr marL="342900" indent="-342900">
              <a:buFont typeface="Arial" panose="020B0604020202020204" pitchFamily="34" charset="0"/>
              <a:buChar char="•"/>
            </a:pPr>
            <a:r>
              <a:rPr lang="en-US" dirty="0"/>
              <a:t>http://localhost:3000/about</a:t>
            </a:r>
          </a:p>
          <a:p>
            <a:pPr marL="342900" indent="-342900">
              <a:buFont typeface="Arial" panose="020B0604020202020204" pitchFamily="34" charset="0"/>
              <a:buChar char="•"/>
            </a:pPr>
            <a:r>
              <a:rPr lang="en-US" dirty="0"/>
              <a:t>http://localhost:3000/about/</a:t>
            </a:r>
          </a:p>
          <a:p>
            <a:pPr marL="342900" indent="-342900">
              <a:buFont typeface="Arial" panose="020B0604020202020204" pitchFamily="34" charset="0"/>
              <a:buChar char="•"/>
            </a:pPr>
            <a:r>
              <a:rPr lang="en-US" dirty="0"/>
              <a:t>http://localhost:3000/about/25</a:t>
            </a:r>
          </a:p>
          <a:p>
            <a:endParaRPr lang="ru-RU" dirty="0"/>
          </a:p>
        </p:txBody>
      </p:sp>
    </p:spTree>
    <p:extLst>
      <p:ext uri="{BB962C8B-B14F-4D97-AF65-F5344CB8AC3E}">
        <p14:creationId xmlns:p14="http://schemas.microsoft.com/office/powerpoint/2010/main" val="32475065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8461EA1-7E24-4F8B-87ED-955C69D08658}"/>
              </a:ext>
            </a:extLst>
          </p:cNvPr>
          <p:cNvSpPr>
            <a:spLocks noGrp="1"/>
          </p:cNvSpPr>
          <p:nvPr>
            <p:ph type="title"/>
          </p:nvPr>
        </p:nvSpPr>
        <p:spPr/>
        <p:txBody>
          <a:bodyPr/>
          <a:lstStyle/>
          <a:p>
            <a:r>
              <a:rPr lang="en-US" dirty="0"/>
              <a:t>exact &amp; strict</a:t>
            </a:r>
            <a:endParaRPr lang="ru-RU" dirty="0"/>
          </a:p>
        </p:txBody>
      </p:sp>
      <p:sp>
        <p:nvSpPr>
          <p:cNvPr id="3" name="Текст 2">
            <a:extLst>
              <a:ext uri="{FF2B5EF4-FFF2-40B4-BE49-F238E27FC236}">
                <a16:creationId xmlns:a16="http://schemas.microsoft.com/office/drawing/2014/main" id="{B6925334-CB32-41B0-B748-7670CD9259EB}"/>
              </a:ext>
            </a:extLst>
          </p:cNvPr>
          <p:cNvSpPr>
            <a:spLocks noGrp="1"/>
          </p:cNvSpPr>
          <p:nvPr>
            <p:ph type="body" sz="quarter" idx="10"/>
          </p:nvPr>
        </p:nvSpPr>
        <p:spPr>
          <a:xfrm>
            <a:off x="685800" y="1550504"/>
            <a:ext cx="5174998" cy="3935896"/>
          </a:xfrm>
        </p:spPr>
        <p:txBody>
          <a:bodyPr/>
          <a:lstStyle/>
          <a:p>
            <a:pPr algn="ctr"/>
            <a:r>
              <a:rPr lang="en-US" u="sng" dirty="0"/>
              <a:t>qualifier exact:</a:t>
            </a:r>
          </a:p>
          <a:p>
            <a:endParaRPr lang="en-US" dirty="0"/>
          </a:p>
          <a:p>
            <a:r>
              <a:rPr lang="en-US" dirty="0"/>
              <a:t>&lt;Route </a:t>
            </a:r>
            <a:r>
              <a:rPr lang="en-US" b="1" dirty="0"/>
              <a:t>exact</a:t>
            </a:r>
            <a:r>
              <a:rPr lang="en-US" dirty="0"/>
              <a:t> path="/about/" children={()=&gt;&lt;h2&gt;About&lt;/h2&gt;} /&gt;</a:t>
            </a:r>
          </a:p>
          <a:p>
            <a:endParaRPr lang="en-US" dirty="0"/>
          </a:p>
          <a:p>
            <a:pPr marL="342900" indent="-342900">
              <a:buFont typeface="Arial" panose="020B0604020202020204" pitchFamily="34" charset="0"/>
              <a:buChar char="•"/>
            </a:pPr>
            <a:r>
              <a:rPr lang="en-US" dirty="0"/>
              <a:t>http://localhost:3000/about</a:t>
            </a:r>
          </a:p>
          <a:p>
            <a:pPr marL="342900" indent="-342900">
              <a:buFont typeface="Arial" panose="020B0604020202020204" pitchFamily="34" charset="0"/>
              <a:buChar char="•"/>
            </a:pPr>
            <a:r>
              <a:rPr lang="en-US" dirty="0"/>
              <a:t>http://localhost:3000/about/</a:t>
            </a:r>
          </a:p>
          <a:p>
            <a:endParaRPr lang="en-US" dirty="0"/>
          </a:p>
          <a:p>
            <a:endParaRPr lang="ru-RU" dirty="0"/>
          </a:p>
        </p:txBody>
      </p:sp>
      <p:sp>
        <p:nvSpPr>
          <p:cNvPr id="4" name="Текст 3">
            <a:extLst>
              <a:ext uri="{FF2B5EF4-FFF2-40B4-BE49-F238E27FC236}">
                <a16:creationId xmlns:a16="http://schemas.microsoft.com/office/drawing/2014/main" id="{B69A7EA7-E235-4A6D-ADAC-BBEC2DA70BFB}"/>
              </a:ext>
            </a:extLst>
          </p:cNvPr>
          <p:cNvSpPr>
            <a:spLocks noGrp="1"/>
          </p:cNvSpPr>
          <p:nvPr>
            <p:ph type="body" sz="quarter" idx="11"/>
          </p:nvPr>
        </p:nvSpPr>
        <p:spPr>
          <a:xfrm>
            <a:off x="6330696" y="1550504"/>
            <a:ext cx="5175504" cy="3935896"/>
          </a:xfrm>
        </p:spPr>
        <p:txBody>
          <a:bodyPr/>
          <a:lstStyle/>
          <a:p>
            <a:pPr algn="ctr"/>
            <a:r>
              <a:rPr lang="en-US" u="sng" dirty="0"/>
              <a:t>qualifier strict:</a:t>
            </a:r>
          </a:p>
          <a:p>
            <a:endParaRPr lang="en-US" dirty="0"/>
          </a:p>
          <a:p>
            <a:r>
              <a:rPr lang="en-US" dirty="0"/>
              <a:t>&lt;Route </a:t>
            </a:r>
            <a:r>
              <a:rPr lang="en-US" b="1" dirty="0"/>
              <a:t>strict</a:t>
            </a:r>
            <a:r>
              <a:rPr lang="en-US" dirty="0"/>
              <a:t> path="/about/" children={()=&gt;&lt;h2&gt;About&lt;/h2&gt;} /&gt;</a:t>
            </a:r>
          </a:p>
          <a:p>
            <a:endParaRPr lang="en-US" dirty="0"/>
          </a:p>
          <a:p>
            <a:pPr marL="342900" indent="-342900">
              <a:buFont typeface="Arial" panose="020B0604020202020204" pitchFamily="34" charset="0"/>
              <a:buChar char="•"/>
            </a:pPr>
            <a:r>
              <a:rPr lang="en-US" dirty="0"/>
              <a:t>http://localhost:3000/about/</a:t>
            </a:r>
          </a:p>
          <a:p>
            <a:endParaRPr lang="en-US" dirty="0"/>
          </a:p>
          <a:p>
            <a:endParaRPr lang="ru-RU" dirty="0"/>
          </a:p>
        </p:txBody>
      </p:sp>
    </p:spTree>
    <p:extLst>
      <p:ext uri="{BB962C8B-B14F-4D97-AF65-F5344CB8AC3E}">
        <p14:creationId xmlns:p14="http://schemas.microsoft.com/office/powerpoint/2010/main" val="2818954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983ACAE-D50E-407B-AAAC-D9F9E63B550C}"/>
              </a:ext>
            </a:extLst>
          </p:cNvPr>
          <p:cNvSpPr>
            <a:spLocks noGrp="1"/>
          </p:cNvSpPr>
          <p:nvPr>
            <p:ph type="title"/>
          </p:nvPr>
        </p:nvSpPr>
        <p:spPr/>
        <p:txBody>
          <a:bodyPr/>
          <a:lstStyle/>
          <a:p>
            <a:r>
              <a:rPr lang="en-US" dirty="0"/>
              <a:t>What is React?</a:t>
            </a:r>
            <a:br>
              <a:rPr lang="en-US" dirty="0"/>
            </a:br>
            <a:endParaRPr lang="ru-RU" dirty="0"/>
          </a:p>
        </p:txBody>
      </p:sp>
      <p:sp>
        <p:nvSpPr>
          <p:cNvPr id="3" name="Текст 2">
            <a:extLst>
              <a:ext uri="{FF2B5EF4-FFF2-40B4-BE49-F238E27FC236}">
                <a16:creationId xmlns:a16="http://schemas.microsoft.com/office/drawing/2014/main" id="{362E225A-6ACE-49AB-9402-72A7C5ACD9A4}"/>
              </a:ext>
            </a:extLst>
          </p:cNvPr>
          <p:cNvSpPr>
            <a:spLocks noGrp="1"/>
          </p:cNvSpPr>
          <p:nvPr>
            <p:ph type="body" sz="quarter" idx="10"/>
          </p:nvPr>
        </p:nvSpPr>
        <p:spPr/>
        <p:txBody>
          <a:bodyPr/>
          <a:lstStyle/>
          <a:p>
            <a:pPr marL="342900" indent="-342900">
              <a:buFont typeface="Arial" panose="020B0604020202020204" pitchFamily="34" charset="0"/>
              <a:buChar char="•"/>
            </a:pPr>
            <a:r>
              <a:rPr lang="en-US" b="1" dirty="0"/>
              <a:t>React</a:t>
            </a:r>
            <a:r>
              <a:rPr lang="en-US" dirty="0"/>
              <a:t> is a JavaScript library - one of the most popular ones.</a:t>
            </a:r>
          </a:p>
          <a:p>
            <a:pPr marL="342900" indent="-342900">
              <a:buFont typeface="Arial" panose="020B0604020202020204" pitchFamily="34" charset="0"/>
              <a:buChar char="•"/>
            </a:pPr>
            <a:r>
              <a:rPr lang="en-US" b="1" dirty="0"/>
              <a:t>React</a:t>
            </a:r>
            <a:r>
              <a:rPr lang="en-US" dirty="0"/>
              <a:t> is not a framework (unlike Angular, which is more opinionated).</a:t>
            </a:r>
          </a:p>
          <a:p>
            <a:pPr marL="342900" indent="-342900">
              <a:buFont typeface="Arial" panose="020B0604020202020204" pitchFamily="34" charset="0"/>
              <a:buChar char="•"/>
            </a:pPr>
            <a:r>
              <a:rPr lang="en-US" b="1" dirty="0"/>
              <a:t>React</a:t>
            </a:r>
            <a:r>
              <a:rPr lang="en-US" dirty="0"/>
              <a:t> is an open-source project created by Facebook.</a:t>
            </a:r>
          </a:p>
          <a:p>
            <a:pPr marL="342900" indent="-342900">
              <a:buFont typeface="Arial" panose="020B0604020202020204" pitchFamily="34" charset="0"/>
              <a:buChar char="•"/>
            </a:pPr>
            <a:r>
              <a:rPr lang="en-US" b="1" dirty="0"/>
              <a:t>React</a:t>
            </a:r>
            <a:r>
              <a:rPr lang="en-US" dirty="0"/>
              <a:t> is used to build user interfaces (UI) on the front end.</a:t>
            </a:r>
          </a:p>
          <a:p>
            <a:pPr marL="342900" indent="-342900">
              <a:buFont typeface="Arial" panose="020B0604020202020204" pitchFamily="34" charset="0"/>
              <a:buChar char="•"/>
            </a:pPr>
            <a:r>
              <a:rPr lang="en-US" b="1" dirty="0"/>
              <a:t>React</a:t>
            </a:r>
            <a:r>
              <a:rPr lang="en-US" dirty="0"/>
              <a:t> is the </a:t>
            </a:r>
            <a:r>
              <a:rPr lang="en-US" b="1" dirty="0"/>
              <a:t>view</a:t>
            </a:r>
            <a:r>
              <a:rPr lang="en-US" dirty="0"/>
              <a:t> layer of an MVC application (Model View Controller)</a:t>
            </a:r>
          </a:p>
          <a:p>
            <a:endParaRPr lang="ru-RU" dirty="0"/>
          </a:p>
        </p:txBody>
      </p:sp>
      <p:pic>
        <p:nvPicPr>
          <p:cNvPr id="5" name="Графіка 4">
            <a:extLst>
              <a:ext uri="{FF2B5EF4-FFF2-40B4-BE49-F238E27FC236}">
                <a16:creationId xmlns:a16="http://schemas.microsoft.com/office/drawing/2014/main" id="{0235AF47-75CC-40AA-AACF-CE81D1B29BA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3142" y="2079609"/>
            <a:ext cx="3003986" cy="2698781"/>
          </a:xfrm>
          <a:prstGeom prst="rect">
            <a:avLst/>
          </a:prstGeom>
        </p:spPr>
      </p:pic>
    </p:spTree>
    <p:extLst>
      <p:ext uri="{BB962C8B-B14F-4D97-AF65-F5344CB8AC3E}">
        <p14:creationId xmlns:p14="http://schemas.microsoft.com/office/powerpoint/2010/main" val="21247994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5DD1FAA-057F-44BF-9882-98C7D845C8FF}"/>
              </a:ext>
            </a:extLst>
          </p:cNvPr>
          <p:cNvSpPr>
            <a:spLocks noGrp="1"/>
          </p:cNvSpPr>
          <p:nvPr>
            <p:ph type="title"/>
          </p:nvPr>
        </p:nvSpPr>
        <p:spPr/>
        <p:txBody>
          <a:bodyPr/>
          <a:lstStyle/>
          <a:p>
            <a:r>
              <a:rPr lang="en-US" dirty="0"/>
              <a:t>Resources</a:t>
            </a:r>
            <a:endParaRPr lang="uk-UA" dirty="0"/>
          </a:p>
        </p:txBody>
      </p:sp>
      <p:sp>
        <p:nvSpPr>
          <p:cNvPr id="3" name="Місце для тексту 2">
            <a:extLst>
              <a:ext uri="{FF2B5EF4-FFF2-40B4-BE49-F238E27FC236}">
                <a16:creationId xmlns:a16="http://schemas.microsoft.com/office/drawing/2014/main" id="{AA88211A-2C28-4F8E-A62C-D9C18EE43517}"/>
              </a:ext>
            </a:extLst>
          </p:cNvPr>
          <p:cNvSpPr>
            <a:spLocks noGrp="1"/>
          </p:cNvSpPr>
          <p:nvPr>
            <p:ph type="body" sz="quarter" idx="10"/>
          </p:nvPr>
        </p:nvSpPr>
        <p:spPr/>
        <p:txBody>
          <a:bodyPr/>
          <a:lstStyle/>
          <a:p>
            <a:pPr marL="457200" indent="-457200">
              <a:buFont typeface="+mj-lt"/>
              <a:buAutoNum type="arabicPeriod"/>
            </a:pPr>
            <a:r>
              <a:rPr lang="en-US" dirty="0">
                <a:hlinkClick r:id="rId2"/>
              </a:rPr>
              <a:t>https://reactjs.org/docs</a:t>
            </a:r>
            <a:endParaRPr lang="en-US" dirty="0"/>
          </a:p>
          <a:p>
            <a:pPr marL="457200" indent="-457200">
              <a:buFont typeface="+mj-lt"/>
              <a:buAutoNum type="arabicPeriod"/>
            </a:pPr>
            <a:r>
              <a:rPr lang="en-US" dirty="0">
                <a:hlinkClick r:id="rId3"/>
              </a:rPr>
              <a:t>https://metanit.com/web/react</a:t>
            </a:r>
            <a:endParaRPr lang="en-US" dirty="0"/>
          </a:p>
          <a:p>
            <a:pPr marL="457200" indent="-457200">
              <a:buFont typeface="+mj-lt"/>
              <a:buAutoNum type="arabicPeriod"/>
            </a:pPr>
            <a:r>
              <a:rPr lang="en-US" dirty="0">
                <a:hlinkClick r:id="rId4"/>
              </a:rPr>
              <a:t>https://hackernoon.com/virtual-dom-in-reactjs-43a3fdb1d130</a:t>
            </a:r>
            <a:endParaRPr lang="uk-UA" dirty="0"/>
          </a:p>
        </p:txBody>
      </p:sp>
    </p:spTree>
    <p:extLst>
      <p:ext uri="{BB962C8B-B14F-4D97-AF65-F5344CB8AC3E}">
        <p14:creationId xmlns:p14="http://schemas.microsoft.com/office/powerpoint/2010/main" val="20232347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410617E-A134-4547-A378-E72266BB5E11}"/>
              </a:ext>
            </a:extLst>
          </p:cNvPr>
          <p:cNvSpPr>
            <a:spLocks noGrp="1"/>
          </p:cNvSpPr>
          <p:nvPr>
            <p:ph type="title"/>
          </p:nvPr>
        </p:nvSpPr>
        <p:spPr/>
        <p:txBody>
          <a:bodyPr/>
          <a:lstStyle/>
          <a:p>
            <a:pPr algn="ctr"/>
            <a:br>
              <a:rPr lang="en-US" dirty="0"/>
            </a:br>
            <a:br>
              <a:rPr lang="en-US" dirty="0"/>
            </a:br>
            <a:r>
              <a:rPr lang="en-US" dirty="0"/>
              <a:t>THANK YOU</a:t>
            </a:r>
            <a:endParaRPr lang="uk-UA" dirty="0"/>
          </a:p>
        </p:txBody>
      </p:sp>
      <p:sp>
        <p:nvSpPr>
          <p:cNvPr id="3" name="Місце для тексту 2">
            <a:extLst>
              <a:ext uri="{FF2B5EF4-FFF2-40B4-BE49-F238E27FC236}">
                <a16:creationId xmlns:a16="http://schemas.microsoft.com/office/drawing/2014/main" id="{36797E2B-2B6C-4014-8AA4-494101C6F4F9}"/>
              </a:ext>
            </a:extLst>
          </p:cNvPr>
          <p:cNvSpPr>
            <a:spLocks noGrp="1"/>
          </p:cNvSpPr>
          <p:nvPr>
            <p:ph type="body" sz="quarter" idx="10"/>
          </p:nvPr>
        </p:nvSpPr>
        <p:spPr/>
        <p:txBody>
          <a:bodyPr/>
          <a:lstStyle/>
          <a:p>
            <a:r>
              <a:rPr lang="en-US" dirty="0"/>
              <a:t> </a:t>
            </a:r>
            <a:endParaRPr lang="uk-UA" dirty="0"/>
          </a:p>
        </p:txBody>
      </p:sp>
    </p:spTree>
    <p:extLst>
      <p:ext uri="{BB962C8B-B14F-4D97-AF65-F5344CB8AC3E}">
        <p14:creationId xmlns:p14="http://schemas.microsoft.com/office/powerpoint/2010/main" val="3806810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48A3BA1-CAB0-471B-B8BF-534B51E1081D}"/>
              </a:ext>
            </a:extLst>
          </p:cNvPr>
          <p:cNvSpPr>
            <a:spLocks noGrp="1"/>
          </p:cNvSpPr>
          <p:nvPr>
            <p:ph type="title"/>
          </p:nvPr>
        </p:nvSpPr>
        <p:spPr>
          <a:xfrm>
            <a:off x="685800" y="685801"/>
            <a:ext cx="10820400" cy="764308"/>
          </a:xfrm>
        </p:spPr>
        <p:txBody>
          <a:bodyPr/>
          <a:lstStyle/>
          <a:p>
            <a:pPr fontAlgn="base"/>
            <a:r>
              <a:rPr lang="en-US" b="1" dirty="0"/>
              <a:t>Virtual DOM in ReactJS</a:t>
            </a:r>
          </a:p>
        </p:txBody>
      </p:sp>
      <p:sp>
        <p:nvSpPr>
          <p:cNvPr id="3" name="Місце для тексту 2">
            <a:extLst>
              <a:ext uri="{FF2B5EF4-FFF2-40B4-BE49-F238E27FC236}">
                <a16:creationId xmlns:a16="http://schemas.microsoft.com/office/drawing/2014/main" id="{8464D43D-6728-4D1B-9628-759FFFEED735}"/>
              </a:ext>
            </a:extLst>
          </p:cNvPr>
          <p:cNvSpPr>
            <a:spLocks noGrp="1"/>
          </p:cNvSpPr>
          <p:nvPr>
            <p:ph type="body" sz="quarter" idx="10"/>
          </p:nvPr>
        </p:nvSpPr>
        <p:spPr>
          <a:xfrm>
            <a:off x="685800" y="1634836"/>
            <a:ext cx="10820400" cy="3851564"/>
          </a:xfrm>
        </p:spPr>
        <p:txBody>
          <a:bodyPr/>
          <a:lstStyle/>
          <a:p>
            <a:r>
              <a:rPr lang="en-US" dirty="0"/>
              <a:t>ReactJS does not update the Real DOM directly but it updates the Virtual DOM.</a:t>
            </a:r>
          </a:p>
          <a:p>
            <a:r>
              <a:rPr lang="en-US" dirty="0"/>
              <a:t>When we do,</a:t>
            </a:r>
          </a:p>
          <a:p>
            <a:r>
              <a:rPr lang="en-US" u="sng" dirty="0" err="1">
                <a:solidFill>
                  <a:srgbClr val="0070C0"/>
                </a:solidFill>
              </a:rPr>
              <a:t>document.getElementById</a:t>
            </a:r>
            <a:r>
              <a:rPr lang="en-US" u="sng" dirty="0">
                <a:solidFill>
                  <a:srgbClr val="0070C0"/>
                </a:solidFill>
              </a:rPr>
              <a:t>('</a:t>
            </a:r>
            <a:r>
              <a:rPr lang="en-US" u="sng" dirty="0" err="1">
                <a:solidFill>
                  <a:srgbClr val="0070C0"/>
                </a:solidFill>
              </a:rPr>
              <a:t>elementId</a:t>
            </a:r>
            <a:r>
              <a:rPr lang="en-US" u="sng" dirty="0">
                <a:solidFill>
                  <a:srgbClr val="0070C0"/>
                </a:solidFill>
              </a:rPr>
              <a:t>').</a:t>
            </a:r>
            <a:r>
              <a:rPr lang="en-US" u="sng" dirty="0" err="1">
                <a:solidFill>
                  <a:srgbClr val="0070C0"/>
                </a:solidFill>
              </a:rPr>
              <a:t>innerHTML</a:t>
            </a:r>
            <a:r>
              <a:rPr lang="en-US" u="sng" dirty="0">
                <a:solidFill>
                  <a:srgbClr val="0070C0"/>
                </a:solidFill>
              </a:rPr>
              <a:t> = "New Value“</a:t>
            </a:r>
          </a:p>
          <a:p>
            <a:pPr fontAlgn="base"/>
            <a:r>
              <a:rPr lang="en-US" dirty="0"/>
              <a:t>Following thing happens:</a:t>
            </a:r>
          </a:p>
          <a:p>
            <a:pPr marL="457200" indent="-457200" fontAlgn="base">
              <a:buFont typeface="+mj-lt"/>
              <a:buAutoNum type="arabicPeriod"/>
            </a:pPr>
            <a:r>
              <a:rPr lang="en-US" dirty="0"/>
              <a:t>Browser have to parses the HTML</a:t>
            </a:r>
          </a:p>
          <a:p>
            <a:pPr marL="457200" indent="-457200" fontAlgn="base">
              <a:buFont typeface="+mj-lt"/>
              <a:buAutoNum type="arabicPeriod"/>
            </a:pPr>
            <a:r>
              <a:rPr lang="en-US" dirty="0"/>
              <a:t>It removes the child element of </a:t>
            </a:r>
            <a:r>
              <a:rPr lang="en-US" dirty="0" err="1"/>
              <a:t>elementId</a:t>
            </a:r>
            <a:endParaRPr lang="en-US" dirty="0"/>
          </a:p>
          <a:p>
            <a:pPr marL="457200" indent="-457200" fontAlgn="base">
              <a:buFont typeface="+mj-lt"/>
              <a:buAutoNum type="arabicPeriod"/>
            </a:pPr>
            <a:r>
              <a:rPr lang="en-US" dirty="0"/>
              <a:t>Updates the DOM with the “New Value”</a:t>
            </a:r>
          </a:p>
          <a:p>
            <a:pPr marL="457200" indent="-457200" fontAlgn="base">
              <a:buFont typeface="+mj-lt"/>
              <a:buAutoNum type="arabicPeriod"/>
            </a:pPr>
            <a:r>
              <a:rPr lang="en-US" dirty="0"/>
              <a:t>Re-calculate the CSS for the parent and child</a:t>
            </a:r>
          </a:p>
          <a:p>
            <a:pPr marL="457200" indent="-457200" fontAlgn="base">
              <a:buFont typeface="+mj-lt"/>
              <a:buAutoNum type="arabicPeriod"/>
            </a:pPr>
            <a:r>
              <a:rPr lang="en-US" dirty="0"/>
              <a:t>Update the layout i.e. each elements exact co-ordinates on the screen</a:t>
            </a:r>
          </a:p>
          <a:p>
            <a:pPr marL="457200" indent="-457200" fontAlgn="base">
              <a:buFont typeface="+mj-lt"/>
              <a:buAutoNum type="arabicPeriod"/>
            </a:pPr>
            <a:r>
              <a:rPr lang="en-US" dirty="0"/>
              <a:t>Traverse the render tree and paint it on the browser display</a:t>
            </a:r>
          </a:p>
          <a:p>
            <a:endParaRPr lang="uk-UA" dirty="0"/>
          </a:p>
        </p:txBody>
      </p:sp>
    </p:spTree>
    <p:extLst>
      <p:ext uri="{BB962C8B-B14F-4D97-AF65-F5344CB8AC3E}">
        <p14:creationId xmlns:p14="http://schemas.microsoft.com/office/powerpoint/2010/main" val="1405057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1953E6C-51E5-4290-938F-32A6DE907772}"/>
              </a:ext>
            </a:extLst>
          </p:cNvPr>
          <p:cNvSpPr>
            <a:spLocks noGrp="1"/>
          </p:cNvSpPr>
          <p:nvPr>
            <p:ph type="title"/>
          </p:nvPr>
        </p:nvSpPr>
        <p:spPr>
          <a:xfrm>
            <a:off x="685800" y="685801"/>
            <a:ext cx="10820400" cy="45719"/>
          </a:xfrm>
        </p:spPr>
        <p:txBody>
          <a:bodyPr/>
          <a:lstStyle/>
          <a:p>
            <a:r>
              <a:rPr lang="en-US" dirty="0"/>
              <a:t> </a:t>
            </a:r>
            <a:endParaRPr lang="uk-UA" dirty="0"/>
          </a:p>
        </p:txBody>
      </p:sp>
      <p:sp>
        <p:nvSpPr>
          <p:cNvPr id="3" name="Місце для тексту 2">
            <a:extLst>
              <a:ext uri="{FF2B5EF4-FFF2-40B4-BE49-F238E27FC236}">
                <a16:creationId xmlns:a16="http://schemas.microsoft.com/office/drawing/2014/main" id="{5885A994-0882-46AF-8192-51A625194271}"/>
              </a:ext>
            </a:extLst>
          </p:cNvPr>
          <p:cNvSpPr>
            <a:spLocks noGrp="1"/>
          </p:cNvSpPr>
          <p:nvPr>
            <p:ph type="body" sz="quarter" idx="10"/>
          </p:nvPr>
        </p:nvSpPr>
        <p:spPr>
          <a:xfrm>
            <a:off x="685800" y="295565"/>
            <a:ext cx="10820400" cy="4987636"/>
          </a:xfrm>
        </p:spPr>
        <p:txBody>
          <a:bodyPr/>
          <a:lstStyle/>
          <a:p>
            <a:r>
              <a:rPr lang="en-US" dirty="0"/>
              <a:t>How Does Virtual DOM Work?</a:t>
            </a:r>
          </a:p>
          <a:p>
            <a:pPr marL="457200" indent="-457200">
              <a:buFont typeface="+mj-lt"/>
              <a:buAutoNum type="arabicPeriod"/>
            </a:pPr>
            <a:endParaRPr lang="en-US" dirty="0"/>
          </a:p>
          <a:p>
            <a:pPr marL="457200" indent="-457200">
              <a:buFont typeface="+mj-lt"/>
              <a:buAutoNum type="arabicPeriod"/>
            </a:pPr>
            <a:r>
              <a:rPr lang="en-US" dirty="0"/>
              <a:t>Whenever anything may have changed, the entire UI will be re-rendered in a Virtual DOM representation.</a:t>
            </a:r>
          </a:p>
          <a:p>
            <a:pPr marL="457200" indent="-457200">
              <a:buFont typeface="+mj-lt"/>
              <a:buAutoNum type="arabicPeriod"/>
            </a:pPr>
            <a:r>
              <a:rPr lang="en-US" dirty="0"/>
              <a:t>The difference between the previous Virtual DOM representation and the new one will be calculated.</a:t>
            </a:r>
          </a:p>
          <a:p>
            <a:pPr marL="457200" indent="-457200">
              <a:buFont typeface="+mj-lt"/>
              <a:buAutoNum type="arabicPeriod"/>
            </a:pPr>
            <a:r>
              <a:rPr lang="en-US" dirty="0"/>
              <a:t>The real DOM will be updated with what has actually changed. This is very much like applying a patch.</a:t>
            </a:r>
          </a:p>
          <a:p>
            <a:endParaRPr lang="uk-UA" dirty="0"/>
          </a:p>
        </p:txBody>
      </p:sp>
      <p:pic>
        <p:nvPicPr>
          <p:cNvPr id="5" name="Рисунок 4">
            <a:extLst>
              <a:ext uri="{FF2B5EF4-FFF2-40B4-BE49-F238E27FC236}">
                <a16:creationId xmlns:a16="http://schemas.microsoft.com/office/drawing/2014/main" id="{0E5BF572-5E94-4B09-8612-80F870F87B4C}"/>
              </a:ext>
            </a:extLst>
          </p:cNvPr>
          <p:cNvPicPr>
            <a:picLocks noChangeAspect="1"/>
          </p:cNvPicPr>
          <p:nvPr/>
        </p:nvPicPr>
        <p:blipFill rotWithShape="1">
          <a:blip r:embed="rId2">
            <a:extLst>
              <a:ext uri="{28A0092B-C50C-407E-A947-70E740481C1C}">
                <a14:useLocalDpi xmlns:a14="http://schemas.microsoft.com/office/drawing/2010/main" val="0"/>
              </a:ext>
            </a:extLst>
          </a:blip>
          <a:srcRect l="8969" t="31812" r="12958" b="8149"/>
          <a:stretch/>
        </p:blipFill>
        <p:spPr>
          <a:xfrm>
            <a:off x="2757054" y="3493190"/>
            <a:ext cx="6677891" cy="2882209"/>
          </a:xfrm>
          <a:prstGeom prst="rect">
            <a:avLst/>
          </a:prstGeom>
        </p:spPr>
      </p:pic>
    </p:spTree>
    <p:extLst>
      <p:ext uri="{BB962C8B-B14F-4D97-AF65-F5344CB8AC3E}">
        <p14:creationId xmlns:p14="http://schemas.microsoft.com/office/powerpoint/2010/main" val="3013568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8CC9CA-B613-4FA0-AA34-A665B7746BEB}"/>
              </a:ext>
            </a:extLst>
          </p:cNvPr>
          <p:cNvSpPr>
            <a:spLocks noGrp="1"/>
          </p:cNvSpPr>
          <p:nvPr>
            <p:ph type="title"/>
          </p:nvPr>
        </p:nvSpPr>
        <p:spPr/>
        <p:txBody>
          <a:bodyPr/>
          <a:lstStyle/>
          <a:p>
            <a:r>
              <a:rPr lang="en-US" dirty="0"/>
              <a:t>First react app</a:t>
            </a:r>
            <a:endParaRPr lang="uk-UA" dirty="0"/>
          </a:p>
        </p:txBody>
      </p:sp>
      <p:sp>
        <p:nvSpPr>
          <p:cNvPr id="4" name="Rectangle 2">
            <a:extLst>
              <a:ext uri="{FF2B5EF4-FFF2-40B4-BE49-F238E27FC236}">
                <a16:creationId xmlns:a16="http://schemas.microsoft.com/office/drawing/2014/main" id="{580FBCEA-F1A2-4329-B29F-6126B6951059}"/>
              </a:ext>
            </a:extLst>
          </p:cNvPr>
          <p:cNvSpPr>
            <a:spLocks noGrp="1" noChangeArrowheads="1"/>
          </p:cNvSpPr>
          <p:nvPr>
            <p:ph type="body" sz="quarter" idx="10"/>
          </p:nvPr>
        </p:nvSpPr>
        <p:spPr bwMode="auto">
          <a:xfrm>
            <a:off x="685800" y="1582341"/>
            <a:ext cx="11557651"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&lt;</a:t>
            </a:r>
            <a:r>
              <a:rPr kumimoji="0" lang="uk-UA" altLang="uk-UA" sz="1600" b="0" i="0" u="none" strike="noStrike" cap="none" normalizeH="0" baseline="0" dirty="0" err="1">
                <a:ln>
                  <a:noFill/>
                </a:ln>
                <a:solidFill>
                  <a:srgbClr val="000000"/>
                </a:solidFill>
                <a:effectLst/>
                <a:latin typeface="Consolas" panose="020B0609020204030204" pitchFamily="49" charset="0"/>
              </a:rPr>
              <a:t>body</a:t>
            </a:r>
            <a:r>
              <a:rPr kumimoji="0" lang="uk-UA" altLang="uk-UA" sz="1600" b="0" i="0" u="none" strike="noStrike" cap="none" normalizeH="0" baseline="0" dirty="0">
                <a:ln>
                  <a:noFill/>
                </a:ln>
                <a:solidFill>
                  <a:srgbClr val="000000"/>
                </a:solidFill>
                <a:effectLst/>
                <a:latin typeface="Consolas" panose="020B0609020204030204" pitchFamily="49" charset="0"/>
              </a:rPr>
              <a:t>&gt;</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&lt;div </a:t>
            </a:r>
            <a:r>
              <a:rPr kumimoji="0" lang="uk-UA" altLang="uk-UA" sz="1600" b="0" i="0" u="none" strike="noStrike" cap="none" normalizeH="0" baseline="0" dirty="0" err="1">
                <a:ln>
                  <a:noFill/>
                </a:ln>
                <a:solidFill>
                  <a:srgbClr val="808080"/>
                </a:solidFill>
                <a:effectLst/>
                <a:latin typeface="Consolas" panose="020B0609020204030204" pitchFamily="49" charset="0"/>
              </a:rPr>
              <a:t>id</a:t>
            </a:r>
            <a:r>
              <a:rPr kumimoji="0" lang="uk-UA" altLang="uk-UA" sz="1600" b="0" i="0" u="none" strike="noStrike" cap="none" normalizeH="0" baseline="0" dirty="0">
                <a:ln>
                  <a:noFill/>
                </a:ln>
                <a:solidFill>
                  <a:srgbClr val="000000"/>
                </a:solidFill>
                <a:effectLst/>
                <a:latin typeface="Consolas" panose="020B0609020204030204" pitchFamily="49" charset="0"/>
              </a:rPr>
              <a:t>="</a:t>
            </a:r>
            <a:r>
              <a:rPr kumimoji="0" lang="uk-UA" altLang="uk-UA" sz="1600" b="0" i="0" u="none" strike="noStrike" cap="none" normalizeH="0" baseline="0" dirty="0" err="1">
                <a:ln>
                  <a:noFill/>
                </a:ln>
                <a:solidFill>
                  <a:srgbClr val="000000"/>
                </a:solidFill>
                <a:effectLst/>
                <a:latin typeface="Consolas" panose="020B0609020204030204" pitchFamily="49" charset="0"/>
              </a:rPr>
              <a:t>app</a:t>
            </a:r>
            <a:r>
              <a:rPr kumimoji="0" lang="uk-UA" altLang="uk-UA" sz="1600" b="0" i="0" u="none" strike="noStrike" cap="none" normalizeH="0" baseline="0" dirty="0">
                <a:ln>
                  <a:noFill/>
                </a:ln>
                <a:solidFill>
                  <a:srgbClr val="000000"/>
                </a:solidFill>
                <a:effectLst/>
                <a:latin typeface="Consolas" panose="020B0609020204030204" pitchFamily="49" charset="0"/>
              </a:rPr>
              <a:t>"&gt; &lt;/div&gt;</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&lt;</a:t>
            </a:r>
            <a:r>
              <a:rPr kumimoji="0" lang="uk-UA" altLang="uk-UA" sz="1600" b="0" i="0" u="none" strike="noStrike" cap="none" normalizeH="0" baseline="0" dirty="0" err="1">
                <a:ln>
                  <a:noFill/>
                </a:ln>
                <a:solidFill>
                  <a:srgbClr val="000000"/>
                </a:solidFill>
                <a:effectLst/>
                <a:latin typeface="Consolas" panose="020B0609020204030204" pitchFamily="49" charset="0"/>
              </a:rPr>
              <a:t>script</a:t>
            </a: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000000"/>
                </a:solidFill>
                <a:effectLst/>
                <a:latin typeface="Consolas" panose="020B0609020204030204" pitchFamily="49" charset="0"/>
              </a:rPr>
              <a:t>crossorigin</a:t>
            </a: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808080"/>
                </a:solidFill>
                <a:effectLst/>
                <a:latin typeface="Consolas" panose="020B0609020204030204" pitchFamily="49" charset="0"/>
              </a:rPr>
              <a:t>src</a:t>
            </a:r>
            <a:r>
              <a:rPr kumimoji="0" lang="uk-UA" altLang="uk-UA" sz="1600" b="0" i="0" u="none" strike="noStrike" cap="none" normalizeH="0" baseline="0" dirty="0">
                <a:ln>
                  <a:noFill/>
                </a:ln>
                <a:solidFill>
                  <a:srgbClr val="000000"/>
                </a:solidFill>
                <a:effectLst/>
                <a:latin typeface="Consolas" panose="020B0609020204030204" pitchFamily="49" charset="0"/>
              </a:rPr>
              <a:t>="</a:t>
            </a:r>
            <a:r>
              <a:rPr kumimoji="0" lang="uk-UA" altLang="uk-UA" sz="1600" b="0" i="0" u="sng" strike="noStrike" cap="none" normalizeH="0" baseline="0" dirty="0">
                <a:ln>
                  <a:noFill/>
                </a:ln>
                <a:solidFill>
                  <a:srgbClr val="000000"/>
                </a:solidFill>
                <a:effectLst/>
                <a:latin typeface="Consolas" panose="020B0609020204030204" pitchFamily="49" charset="0"/>
                <a:hlinkClick r:id="rId2"/>
              </a:rPr>
              <a:t>https://unpkg.com/react@16/umd/react.production.min.js</a:t>
            </a:r>
            <a:r>
              <a:rPr kumimoji="0" lang="uk-UA" altLang="uk-UA" sz="1600" b="0" i="0" u="none" strike="noStrike" cap="none" normalizeH="0" baseline="0" dirty="0">
                <a:ln>
                  <a:noFill/>
                </a:ln>
                <a:solidFill>
                  <a:srgbClr val="000000"/>
                </a:solidFill>
                <a:effectLst/>
                <a:latin typeface="Consolas" panose="020B0609020204030204" pitchFamily="49" charset="0"/>
              </a:rPr>
              <a:t>"&gt;&lt;/script&gt;</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&lt;</a:t>
            </a:r>
            <a:r>
              <a:rPr kumimoji="0" lang="uk-UA" altLang="uk-UA" sz="1600" b="0" i="0" u="none" strike="noStrike" cap="none" normalizeH="0" baseline="0" dirty="0" err="1">
                <a:ln>
                  <a:noFill/>
                </a:ln>
                <a:solidFill>
                  <a:srgbClr val="000000"/>
                </a:solidFill>
                <a:effectLst/>
                <a:latin typeface="Consolas" panose="020B0609020204030204" pitchFamily="49" charset="0"/>
              </a:rPr>
              <a:t>script</a:t>
            </a: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000000"/>
                </a:solidFill>
                <a:effectLst/>
                <a:latin typeface="Consolas" panose="020B0609020204030204" pitchFamily="49" charset="0"/>
              </a:rPr>
              <a:t>crossorigin</a:t>
            </a: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808080"/>
                </a:solidFill>
                <a:effectLst/>
                <a:latin typeface="Consolas" panose="020B0609020204030204" pitchFamily="49" charset="0"/>
              </a:rPr>
              <a:t>src</a:t>
            </a:r>
            <a:r>
              <a:rPr kumimoji="0" lang="uk-UA" altLang="uk-UA" sz="1600" b="0" i="0" u="none" strike="noStrike" cap="none" normalizeH="0" baseline="0" dirty="0">
                <a:ln>
                  <a:noFill/>
                </a:ln>
                <a:solidFill>
                  <a:srgbClr val="000000"/>
                </a:solidFill>
                <a:effectLst/>
                <a:latin typeface="Consolas" panose="020B0609020204030204" pitchFamily="49" charset="0"/>
              </a:rPr>
              <a:t>="</a:t>
            </a:r>
            <a:r>
              <a:rPr kumimoji="0" lang="uk-UA" altLang="uk-UA" sz="1600" b="0" i="0" u="sng" strike="noStrike" cap="none" normalizeH="0" baseline="0" dirty="0">
                <a:ln>
                  <a:noFill/>
                </a:ln>
                <a:solidFill>
                  <a:srgbClr val="000000"/>
                </a:solidFill>
                <a:effectLst/>
                <a:latin typeface="Consolas" panose="020B0609020204030204" pitchFamily="49" charset="0"/>
                <a:hlinkClick r:id="rId3"/>
              </a:rPr>
              <a:t>https://unpkg.com/react-dom@16/umd/react-dom.production.min.js</a:t>
            </a:r>
            <a:r>
              <a:rPr kumimoji="0" lang="uk-UA" altLang="uk-UA" sz="1600" b="0" i="0" u="none" strike="noStrike" cap="none" normalizeH="0" baseline="0" dirty="0">
                <a:ln>
                  <a:noFill/>
                </a:ln>
                <a:solidFill>
                  <a:srgbClr val="000000"/>
                </a:solidFill>
                <a:effectLst/>
                <a:latin typeface="Consolas" panose="020B0609020204030204" pitchFamily="49" charset="0"/>
              </a:rPr>
              <a:t>"&gt;&lt;/script&gt;</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&lt;</a:t>
            </a:r>
            <a:r>
              <a:rPr kumimoji="0" lang="uk-UA" altLang="uk-UA" sz="1600" b="0" i="0" u="none" strike="noStrike" cap="none" normalizeH="0" baseline="0" dirty="0" err="1">
                <a:ln>
                  <a:noFill/>
                </a:ln>
                <a:solidFill>
                  <a:srgbClr val="000000"/>
                </a:solidFill>
                <a:effectLst/>
                <a:latin typeface="Consolas" panose="020B0609020204030204" pitchFamily="49" charset="0"/>
              </a:rPr>
              <a:t>script</a:t>
            </a: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808080"/>
                </a:solidFill>
                <a:effectLst/>
                <a:latin typeface="Consolas" panose="020B0609020204030204" pitchFamily="49" charset="0"/>
              </a:rPr>
              <a:t>src</a:t>
            </a:r>
            <a:r>
              <a:rPr kumimoji="0" lang="uk-UA" altLang="uk-UA" sz="1600" b="0" i="0" u="none" strike="noStrike" cap="none" normalizeH="0" baseline="0" dirty="0">
                <a:ln>
                  <a:noFill/>
                </a:ln>
                <a:solidFill>
                  <a:srgbClr val="000000"/>
                </a:solidFill>
                <a:effectLst/>
                <a:latin typeface="Consolas" panose="020B0609020204030204" pitchFamily="49" charset="0"/>
              </a:rPr>
              <a:t>="</a:t>
            </a:r>
            <a:r>
              <a:rPr kumimoji="0" lang="uk-UA" altLang="uk-UA" sz="1600" b="0" i="0" u="sng" strike="noStrike" cap="none" normalizeH="0" baseline="0" dirty="0">
                <a:ln>
                  <a:noFill/>
                </a:ln>
                <a:solidFill>
                  <a:srgbClr val="000000"/>
                </a:solidFill>
                <a:effectLst/>
                <a:latin typeface="Consolas" panose="020B0609020204030204" pitchFamily="49" charset="0"/>
                <a:hlinkClick r:id="rId4"/>
              </a:rPr>
              <a:t>https://cdnjs.cloudflare.com/ajax/libs/babel-standalone/6.25.0/babel.min.js</a:t>
            </a:r>
            <a:r>
              <a:rPr kumimoji="0" lang="uk-UA" altLang="uk-UA" sz="1600" b="0" i="0" u="none" strike="noStrike" cap="none" normalizeH="0" baseline="0" dirty="0">
                <a:ln>
                  <a:noFill/>
                </a:ln>
                <a:solidFill>
                  <a:srgbClr val="000000"/>
                </a:solidFill>
                <a:effectLst/>
                <a:latin typeface="Consolas" panose="020B0609020204030204" pitchFamily="49" charset="0"/>
              </a:rPr>
              <a:t>"&gt;&lt;/script&gt;</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&lt;</a:t>
            </a:r>
            <a:r>
              <a:rPr kumimoji="0" lang="uk-UA" altLang="uk-UA" sz="1600" b="0" i="0" u="none" strike="noStrike" cap="none" normalizeH="0" baseline="0" dirty="0" err="1">
                <a:ln>
                  <a:noFill/>
                </a:ln>
                <a:solidFill>
                  <a:srgbClr val="000000"/>
                </a:solidFill>
                <a:effectLst/>
                <a:latin typeface="Consolas" panose="020B0609020204030204" pitchFamily="49" charset="0"/>
              </a:rPr>
              <a:t>script</a:t>
            </a: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808080"/>
                </a:solidFill>
                <a:effectLst/>
                <a:latin typeface="Consolas" panose="020B0609020204030204" pitchFamily="49" charset="0"/>
              </a:rPr>
              <a:t>type</a:t>
            </a:r>
            <a:r>
              <a:rPr kumimoji="0" lang="uk-UA" altLang="uk-UA" sz="1600" b="0" i="0" u="none" strike="noStrike" cap="none" normalizeH="0" baseline="0" dirty="0">
                <a:ln>
                  <a:noFill/>
                </a:ln>
                <a:solidFill>
                  <a:srgbClr val="000000"/>
                </a:solidFill>
                <a:effectLst/>
                <a:latin typeface="Consolas" panose="020B0609020204030204" pitchFamily="49" charset="0"/>
              </a:rPr>
              <a:t>="</a:t>
            </a:r>
            <a:r>
              <a:rPr kumimoji="0" lang="uk-UA" altLang="uk-UA" sz="1600" b="0" i="0" u="none" strike="noStrike" cap="none" normalizeH="0" baseline="0" dirty="0" err="1">
                <a:ln>
                  <a:noFill/>
                </a:ln>
                <a:solidFill>
                  <a:srgbClr val="000000"/>
                </a:solidFill>
                <a:effectLst/>
                <a:latin typeface="Consolas" panose="020B0609020204030204" pitchFamily="49" charset="0"/>
              </a:rPr>
              <a:t>text</a:t>
            </a:r>
            <a:r>
              <a:rPr kumimoji="0" lang="uk-UA" altLang="uk-UA" sz="1600" b="0" i="0" u="none" strike="noStrike" cap="none" normalizeH="0" baseline="0" dirty="0">
                <a:ln>
                  <a:noFill/>
                </a:ln>
                <a:solidFill>
                  <a:srgbClr val="000000"/>
                </a:solidFill>
                <a:effectLst/>
                <a:latin typeface="Consolas" panose="020B0609020204030204" pitchFamily="49" charset="0"/>
              </a:rPr>
              <a:t>/</a:t>
            </a:r>
            <a:r>
              <a:rPr kumimoji="0" lang="uk-UA" altLang="uk-UA" sz="1600" b="0" i="0" u="none" strike="noStrike" cap="none" normalizeH="0" baseline="0" dirty="0" err="1">
                <a:ln>
                  <a:noFill/>
                </a:ln>
                <a:solidFill>
                  <a:srgbClr val="000000"/>
                </a:solidFill>
                <a:effectLst/>
                <a:latin typeface="Consolas" panose="020B0609020204030204" pitchFamily="49" charset="0"/>
              </a:rPr>
              <a:t>babel</a:t>
            </a:r>
            <a:r>
              <a:rPr kumimoji="0" lang="uk-UA" altLang="uk-UA" sz="1600" b="0" i="0" u="none" strike="noStrike" cap="none" normalizeH="0" baseline="0" dirty="0">
                <a:ln>
                  <a:noFill/>
                </a:ln>
                <a:solidFill>
                  <a:srgbClr val="000000"/>
                </a:solidFill>
                <a:effectLst/>
                <a:latin typeface="Consolas" panose="020B0609020204030204" pitchFamily="49" charset="0"/>
              </a:rPr>
              <a:t>"&gt;</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 </a:t>
            </a:r>
            <a:r>
              <a:rPr kumimoji="0" lang="en-US" altLang="uk-UA" sz="1600" b="0" i="0" u="none" strike="noStrike" cap="none" normalizeH="0" baseline="0" dirty="0">
                <a:ln>
                  <a:noFill/>
                </a:ln>
                <a:solidFill>
                  <a:srgbClr val="00B050"/>
                </a:solidFill>
                <a:effectLst/>
                <a:latin typeface="Consolas" panose="020B0609020204030204" pitchFamily="49" charset="0"/>
              </a:rPr>
              <a:t>element rendering</a:t>
            </a:r>
            <a:endParaRPr kumimoji="0" lang="uk-UA" altLang="uk-UA" sz="1600" b="0" i="0" u="none" strike="noStrike" cap="none" normalizeH="0" baseline="0" dirty="0">
              <a:ln>
                <a:noFill/>
              </a:ln>
              <a:solidFill>
                <a:srgbClr val="00B05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000000"/>
                </a:solidFill>
                <a:effectLst/>
                <a:latin typeface="Consolas" panose="020B0609020204030204" pitchFamily="49" charset="0"/>
              </a:rPr>
              <a:t>ReactDOM.render</a:t>
            </a:r>
            <a:r>
              <a:rPr kumimoji="0" lang="uk-UA" altLang="uk-UA" sz="1600" b="0" i="0" u="none" strike="noStrike" cap="none" normalizeH="0" baseline="0" dirty="0">
                <a:ln>
                  <a:noFill/>
                </a:ln>
                <a:solidFill>
                  <a:srgbClr val="000000"/>
                </a:solidFill>
                <a:effectLst/>
                <a:latin typeface="Consolas" panose="020B0609020204030204" pitchFamily="49" charset="0"/>
              </a:rPr>
              <a:t>(</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&lt;h1&gt;</a:t>
            </a:r>
            <a:r>
              <a:rPr kumimoji="0" lang="uk-UA" altLang="uk-UA" sz="1600" b="0" i="0" u="none" strike="noStrike" cap="none" normalizeH="0" baseline="0" dirty="0" err="1">
                <a:ln>
                  <a:noFill/>
                </a:ln>
                <a:solidFill>
                  <a:srgbClr val="000000"/>
                </a:solidFill>
                <a:effectLst/>
                <a:latin typeface="Consolas" panose="020B0609020204030204" pitchFamily="49" charset="0"/>
              </a:rPr>
              <a:t>Hello</a:t>
            </a: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000000"/>
                </a:solidFill>
                <a:effectLst/>
                <a:latin typeface="Consolas" panose="020B0609020204030204" pitchFamily="49" charset="0"/>
              </a:rPr>
              <a:t>React</a:t>
            </a:r>
            <a:r>
              <a:rPr kumimoji="0" lang="uk-UA" altLang="uk-UA" sz="1600" b="0" i="0" u="none" strike="noStrike" cap="none" normalizeH="0" baseline="0" dirty="0">
                <a:ln>
                  <a:noFill/>
                </a:ln>
                <a:solidFill>
                  <a:srgbClr val="000000"/>
                </a:solidFill>
                <a:effectLst/>
                <a:latin typeface="Consolas" panose="020B0609020204030204" pitchFamily="49" charset="0"/>
              </a:rPr>
              <a:t>&lt;/h1&gt;,  // </a:t>
            </a:r>
            <a:r>
              <a:rPr kumimoji="0" lang="en-US" altLang="uk-UA" sz="1600" b="0" i="0" u="none" strike="noStrike" cap="none" normalizeH="0" baseline="0" dirty="0">
                <a:ln>
                  <a:noFill/>
                </a:ln>
                <a:solidFill>
                  <a:srgbClr val="00B050"/>
                </a:solidFill>
                <a:effectLst/>
                <a:latin typeface="Consolas" panose="020B0609020204030204" pitchFamily="49" charset="0"/>
              </a:rPr>
              <a:t>element that we want to create</a:t>
            </a:r>
            <a:endParaRPr kumimoji="0" lang="uk-UA" altLang="uk-UA" sz="1600" b="0" i="0" u="none" strike="noStrike" cap="none" normalizeH="0" baseline="0" dirty="0">
              <a:ln>
                <a:noFill/>
              </a:ln>
              <a:solidFill>
                <a:srgbClr val="00B05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000000"/>
                </a:solidFill>
                <a:effectLst/>
                <a:latin typeface="Consolas" panose="020B0609020204030204" pitchFamily="49" charset="0"/>
              </a:rPr>
              <a:t>document.getElementById</a:t>
            </a:r>
            <a:r>
              <a:rPr kumimoji="0" lang="uk-UA" altLang="uk-UA" sz="1600" b="0" i="0" u="none" strike="noStrike" cap="none" normalizeH="0" baseline="0" dirty="0">
                <a:ln>
                  <a:noFill/>
                </a:ln>
                <a:solidFill>
                  <a:srgbClr val="000000"/>
                </a:solidFill>
                <a:effectLst/>
                <a:latin typeface="Consolas" panose="020B0609020204030204" pitchFamily="49" charset="0"/>
              </a:rPr>
              <a:t>("</a:t>
            </a:r>
            <a:r>
              <a:rPr kumimoji="0" lang="uk-UA" altLang="uk-UA" sz="1600" b="0" i="0" u="none" strike="noStrike" cap="none" normalizeH="0" baseline="0" dirty="0" err="1">
                <a:ln>
                  <a:noFill/>
                </a:ln>
                <a:solidFill>
                  <a:srgbClr val="000000"/>
                </a:solidFill>
                <a:effectLst/>
                <a:latin typeface="Consolas" panose="020B0609020204030204" pitchFamily="49" charset="0"/>
              </a:rPr>
              <a:t>app</a:t>
            </a:r>
            <a:r>
              <a:rPr kumimoji="0" lang="uk-UA" altLang="uk-UA" sz="1600" b="0" i="0" u="none" strike="noStrike" cap="none" normalizeH="0" baseline="0" dirty="0">
                <a:ln>
                  <a:noFill/>
                </a:ln>
                <a:solidFill>
                  <a:srgbClr val="000000"/>
                </a:solidFill>
                <a:effectLst/>
                <a:latin typeface="Consolas" panose="020B0609020204030204" pitchFamily="49" charset="0"/>
              </a:rPr>
              <a:t>")    // </a:t>
            </a:r>
            <a:r>
              <a:rPr kumimoji="0" lang="en-US" altLang="uk-UA" sz="1600" b="0" i="0" u="none" strike="noStrike" cap="none" normalizeH="0" baseline="0" dirty="0">
                <a:ln>
                  <a:noFill/>
                </a:ln>
                <a:solidFill>
                  <a:srgbClr val="00B050"/>
                </a:solidFill>
                <a:effectLst/>
                <a:latin typeface="Consolas" panose="020B0609020204030204" pitchFamily="49" charset="0"/>
              </a:rPr>
              <a:t>where to put it</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&lt;/</a:t>
            </a:r>
            <a:r>
              <a:rPr kumimoji="0" lang="uk-UA" altLang="uk-UA" sz="1600" b="0" i="0" u="none" strike="noStrike" cap="none" normalizeH="0" baseline="0" dirty="0" err="1">
                <a:ln>
                  <a:noFill/>
                </a:ln>
                <a:solidFill>
                  <a:srgbClr val="000000"/>
                </a:solidFill>
                <a:effectLst/>
                <a:latin typeface="Consolas" panose="020B0609020204030204" pitchFamily="49" charset="0"/>
              </a:rPr>
              <a:t>script</a:t>
            </a:r>
            <a:r>
              <a:rPr kumimoji="0" lang="uk-UA" altLang="uk-UA" sz="1600" b="0" i="0" u="none" strike="noStrike" cap="none" normalizeH="0" baseline="0" dirty="0">
                <a:ln>
                  <a:noFill/>
                </a:ln>
                <a:solidFill>
                  <a:srgbClr val="000000"/>
                </a:solidFill>
                <a:effectLst/>
                <a:latin typeface="Consolas" panose="020B0609020204030204" pitchFamily="49" charset="0"/>
              </a:rPr>
              <a:t>&gt;</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&lt;/</a:t>
            </a:r>
            <a:r>
              <a:rPr kumimoji="0" lang="uk-UA" altLang="uk-UA" sz="1600" b="0" i="0" u="none" strike="noStrike" cap="none" normalizeH="0" baseline="0" dirty="0" err="1">
                <a:ln>
                  <a:noFill/>
                </a:ln>
                <a:solidFill>
                  <a:srgbClr val="000000"/>
                </a:solidFill>
                <a:effectLst/>
                <a:latin typeface="Consolas" panose="020B0609020204030204" pitchFamily="49" charset="0"/>
              </a:rPr>
              <a:t>body</a:t>
            </a:r>
            <a:r>
              <a:rPr kumimoji="0" lang="uk-UA" altLang="uk-UA" sz="1600" b="0" i="0" u="none" strike="noStrike" cap="none" normalizeH="0" baseline="0" dirty="0">
                <a:ln>
                  <a:noFill/>
                </a:ln>
                <a:solidFill>
                  <a:srgbClr val="000000"/>
                </a:solidFill>
                <a:effectLst/>
                <a:latin typeface="Consolas" panose="020B0609020204030204" pitchFamily="49" charset="0"/>
              </a:rPr>
              <a:t>&gt;</a:t>
            </a:r>
            <a:endParaRPr kumimoji="0" lang="uk-UA" altLang="uk-UA"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47918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B899BD1-1C83-474F-855B-45E3BFA53089}"/>
              </a:ext>
            </a:extLst>
          </p:cNvPr>
          <p:cNvSpPr>
            <a:spLocks noGrp="1"/>
          </p:cNvSpPr>
          <p:nvPr>
            <p:ph type="title"/>
          </p:nvPr>
        </p:nvSpPr>
        <p:spPr>
          <a:xfrm>
            <a:off x="685800" y="685801"/>
            <a:ext cx="10820400" cy="53108"/>
          </a:xfrm>
        </p:spPr>
        <p:txBody>
          <a:bodyPr/>
          <a:lstStyle/>
          <a:p>
            <a:r>
              <a:rPr lang="en-US" dirty="0"/>
              <a:t> </a:t>
            </a:r>
            <a:endParaRPr lang="uk-UA" dirty="0"/>
          </a:p>
        </p:txBody>
      </p:sp>
      <p:sp>
        <p:nvSpPr>
          <p:cNvPr id="3" name="Місце для тексту 2">
            <a:extLst>
              <a:ext uri="{FF2B5EF4-FFF2-40B4-BE49-F238E27FC236}">
                <a16:creationId xmlns:a16="http://schemas.microsoft.com/office/drawing/2014/main" id="{B687FD09-F69C-4F57-826C-5119CA2D9486}"/>
              </a:ext>
            </a:extLst>
          </p:cNvPr>
          <p:cNvSpPr>
            <a:spLocks noGrp="1"/>
          </p:cNvSpPr>
          <p:nvPr>
            <p:ph type="body" sz="quarter" idx="10"/>
          </p:nvPr>
        </p:nvSpPr>
        <p:spPr/>
        <p:txBody>
          <a:bodyPr/>
          <a:lstStyle/>
          <a:p>
            <a:r>
              <a:rPr lang="en-US" dirty="0"/>
              <a:t> </a:t>
            </a:r>
            <a:endParaRPr lang="uk-UA" dirty="0"/>
          </a:p>
        </p:txBody>
      </p:sp>
      <p:pic>
        <p:nvPicPr>
          <p:cNvPr id="5" name="Рисунок 4">
            <a:extLst>
              <a:ext uri="{FF2B5EF4-FFF2-40B4-BE49-F238E27FC236}">
                <a16:creationId xmlns:a16="http://schemas.microsoft.com/office/drawing/2014/main" id="{BA3318F3-9986-4BB8-A67A-4FEB1C496D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1379" y="1706995"/>
            <a:ext cx="7169241" cy="4129810"/>
          </a:xfrm>
          <a:prstGeom prst="rect">
            <a:avLst/>
          </a:prstGeom>
        </p:spPr>
      </p:pic>
    </p:spTree>
    <p:extLst>
      <p:ext uri="{BB962C8B-B14F-4D97-AF65-F5344CB8AC3E}">
        <p14:creationId xmlns:p14="http://schemas.microsoft.com/office/powerpoint/2010/main" val="4239058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5D17BD1-8775-4827-B35A-B123420618C4}"/>
              </a:ext>
            </a:extLst>
          </p:cNvPr>
          <p:cNvSpPr>
            <a:spLocks noGrp="1"/>
          </p:cNvSpPr>
          <p:nvPr>
            <p:ph type="title"/>
          </p:nvPr>
        </p:nvSpPr>
        <p:spPr/>
        <p:txBody>
          <a:bodyPr/>
          <a:lstStyle/>
          <a:p>
            <a:r>
              <a:rPr lang="en-US" b="1" dirty="0"/>
              <a:t>Introducing JSX</a:t>
            </a:r>
            <a:br>
              <a:rPr lang="en-US" b="1" dirty="0"/>
            </a:br>
            <a:endParaRPr lang="uk-UA" dirty="0"/>
          </a:p>
        </p:txBody>
      </p:sp>
      <p:sp>
        <p:nvSpPr>
          <p:cNvPr id="3" name="Місце для тексту 2">
            <a:extLst>
              <a:ext uri="{FF2B5EF4-FFF2-40B4-BE49-F238E27FC236}">
                <a16:creationId xmlns:a16="http://schemas.microsoft.com/office/drawing/2014/main" id="{F7EB08DF-EAC3-473B-80AA-A2B496E6BC2B}"/>
              </a:ext>
            </a:extLst>
          </p:cNvPr>
          <p:cNvSpPr>
            <a:spLocks noGrp="1"/>
          </p:cNvSpPr>
          <p:nvPr>
            <p:ph type="body" sz="quarter" idx="10"/>
          </p:nvPr>
        </p:nvSpPr>
        <p:spPr>
          <a:xfrm>
            <a:off x="685800" y="1681018"/>
            <a:ext cx="10820400" cy="3805382"/>
          </a:xfrm>
        </p:spPr>
        <p:txBody>
          <a:bodyPr/>
          <a:lstStyle/>
          <a:p>
            <a:r>
              <a:rPr lang="en-US" dirty="0">
                <a:solidFill>
                  <a:schemeClr val="accent2">
                    <a:lumMod val="75000"/>
                  </a:schemeClr>
                </a:solidFill>
              </a:rPr>
              <a:t>const</a:t>
            </a:r>
            <a:r>
              <a:rPr lang="en-US" dirty="0"/>
              <a:t> element = </a:t>
            </a:r>
            <a:r>
              <a:rPr lang="en-US" dirty="0">
                <a:solidFill>
                  <a:srgbClr val="00B050"/>
                </a:solidFill>
              </a:rPr>
              <a:t>&lt;</a:t>
            </a:r>
            <a:r>
              <a:rPr lang="en-US" dirty="0">
                <a:solidFill>
                  <a:srgbClr val="FF0000"/>
                </a:solidFill>
              </a:rPr>
              <a:t>h1</a:t>
            </a:r>
            <a:r>
              <a:rPr lang="en-US" dirty="0">
                <a:solidFill>
                  <a:srgbClr val="00B050"/>
                </a:solidFill>
              </a:rPr>
              <a:t>&gt;</a:t>
            </a:r>
            <a:r>
              <a:rPr lang="en-US" dirty="0"/>
              <a:t>Hello, world!</a:t>
            </a:r>
            <a:r>
              <a:rPr lang="en-US" dirty="0">
                <a:solidFill>
                  <a:srgbClr val="00B050"/>
                </a:solidFill>
              </a:rPr>
              <a:t>&lt;/</a:t>
            </a:r>
            <a:r>
              <a:rPr lang="en-US" dirty="0">
                <a:solidFill>
                  <a:srgbClr val="FF0000"/>
                </a:solidFill>
              </a:rPr>
              <a:t>h1</a:t>
            </a:r>
            <a:r>
              <a:rPr lang="en-US" dirty="0">
                <a:solidFill>
                  <a:srgbClr val="00B050"/>
                </a:solidFill>
              </a:rPr>
              <a:t>&gt;</a:t>
            </a:r>
            <a:r>
              <a:rPr lang="en-US" dirty="0"/>
              <a:t>;</a:t>
            </a:r>
          </a:p>
          <a:p>
            <a:r>
              <a:rPr lang="en-US" dirty="0"/>
              <a:t>This tag syntax is neither a string nor HTML.</a:t>
            </a:r>
          </a:p>
          <a:p>
            <a:r>
              <a:rPr lang="en-US" dirty="0"/>
              <a:t>It is called </a:t>
            </a:r>
            <a:r>
              <a:rPr lang="en-US" dirty="0">
                <a:solidFill>
                  <a:srgbClr val="C00000"/>
                </a:solidFill>
              </a:rPr>
              <a:t>JSX</a:t>
            </a:r>
            <a:r>
              <a:rPr lang="en-US" dirty="0"/>
              <a:t>, and it is a syntax extension to JavaScript. Use it with React to describe what the UI should look like.</a:t>
            </a:r>
          </a:p>
          <a:p>
            <a:endParaRPr lang="en-US" dirty="0"/>
          </a:p>
          <a:p>
            <a:r>
              <a:rPr lang="en-US" dirty="0"/>
              <a:t>React </a:t>
            </a:r>
            <a:r>
              <a:rPr lang="en-US" dirty="0">
                <a:hlinkClick r:id="rId2"/>
              </a:rPr>
              <a:t>doesn’t require</a:t>
            </a:r>
            <a:r>
              <a:rPr lang="en-US" dirty="0"/>
              <a:t> using </a:t>
            </a:r>
            <a:r>
              <a:rPr lang="en-US" dirty="0">
                <a:solidFill>
                  <a:srgbClr val="C00000"/>
                </a:solidFill>
              </a:rPr>
              <a:t>JSX</a:t>
            </a:r>
            <a:r>
              <a:rPr lang="en-US" dirty="0"/>
              <a:t>, but most people find it helpful as a visual aid when working with UI inside the JavaScript code. It also allows React to show more useful error and warning messages.</a:t>
            </a:r>
          </a:p>
          <a:p>
            <a:endParaRPr lang="uk-UA" dirty="0"/>
          </a:p>
        </p:txBody>
      </p:sp>
    </p:spTree>
    <p:extLst>
      <p:ext uri="{BB962C8B-B14F-4D97-AF65-F5344CB8AC3E}">
        <p14:creationId xmlns:p14="http://schemas.microsoft.com/office/powerpoint/2010/main" val="3266418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7A2E0FD-4328-4645-9322-D5618539DEB2}"/>
              </a:ext>
            </a:extLst>
          </p:cNvPr>
          <p:cNvSpPr>
            <a:spLocks noGrp="1"/>
          </p:cNvSpPr>
          <p:nvPr>
            <p:ph type="title"/>
          </p:nvPr>
        </p:nvSpPr>
        <p:spPr>
          <a:xfrm>
            <a:off x="685800" y="325583"/>
            <a:ext cx="10820400" cy="45719"/>
          </a:xfrm>
        </p:spPr>
        <p:txBody>
          <a:bodyPr/>
          <a:lstStyle/>
          <a:p>
            <a:r>
              <a:rPr lang="en-US" dirty="0"/>
              <a:t> </a:t>
            </a:r>
            <a:endParaRPr lang="uk-UA" dirty="0"/>
          </a:p>
        </p:txBody>
      </p:sp>
      <p:sp>
        <p:nvSpPr>
          <p:cNvPr id="3" name="Місце для тексту 2">
            <a:extLst>
              <a:ext uri="{FF2B5EF4-FFF2-40B4-BE49-F238E27FC236}">
                <a16:creationId xmlns:a16="http://schemas.microsoft.com/office/drawing/2014/main" id="{57A5FE27-A865-4A22-9BEE-86AC55E17099}"/>
              </a:ext>
            </a:extLst>
          </p:cNvPr>
          <p:cNvSpPr>
            <a:spLocks noGrp="1"/>
          </p:cNvSpPr>
          <p:nvPr>
            <p:ph type="body" sz="quarter" idx="10"/>
          </p:nvPr>
        </p:nvSpPr>
        <p:spPr>
          <a:xfrm>
            <a:off x="685800" y="791544"/>
            <a:ext cx="10820400" cy="4833401"/>
          </a:xfrm>
        </p:spPr>
        <p:txBody>
          <a:bodyPr/>
          <a:lstStyle/>
          <a:p>
            <a:r>
              <a:rPr lang="en-US" dirty="0">
                <a:solidFill>
                  <a:schemeClr val="accent2">
                    <a:lumMod val="75000"/>
                  </a:schemeClr>
                </a:solidFill>
              </a:rPr>
              <a:t>const</a:t>
            </a:r>
            <a:r>
              <a:rPr lang="en-US" dirty="0"/>
              <a:t> name = </a:t>
            </a:r>
            <a:r>
              <a:rPr lang="en-US" dirty="0">
                <a:solidFill>
                  <a:srgbClr val="92D050"/>
                </a:solidFill>
              </a:rPr>
              <a:t>'Josh Perez'</a:t>
            </a:r>
            <a:r>
              <a:rPr lang="en-US" dirty="0"/>
              <a:t>;</a:t>
            </a:r>
          </a:p>
          <a:p>
            <a:r>
              <a:rPr lang="en-US" dirty="0">
                <a:solidFill>
                  <a:schemeClr val="accent2">
                    <a:lumMod val="75000"/>
                  </a:schemeClr>
                </a:solidFill>
              </a:rPr>
              <a:t>const</a:t>
            </a:r>
            <a:r>
              <a:rPr lang="en-US" dirty="0"/>
              <a:t> element = </a:t>
            </a:r>
            <a:r>
              <a:rPr lang="en-US" dirty="0">
                <a:solidFill>
                  <a:srgbClr val="00B050"/>
                </a:solidFill>
              </a:rPr>
              <a:t>&lt;</a:t>
            </a:r>
            <a:r>
              <a:rPr lang="en-US" dirty="0">
                <a:solidFill>
                  <a:srgbClr val="FF0000"/>
                </a:solidFill>
              </a:rPr>
              <a:t>h1</a:t>
            </a:r>
            <a:r>
              <a:rPr lang="en-US" dirty="0">
                <a:solidFill>
                  <a:srgbClr val="00B050"/>
                </a:solidFill>
              </a:rPr>
              <a:t>&gt; </a:t>
            </a:r>
            <a:r>
              <a:rPr lang="en-US" dirty="0"/>
              <a:t>Hello, </a:t>
            </a:r>
            <a:r>
              <a:rPr lang="en-US" dirty="0">
                <a:solidFill>
                  <a:srgbClr val="00B0F0"/>
                </a:solidFill>
              </a:rPr>
              <a:t>{</a:t>
            </a:r>
            <a:r>
              <a:rPr lang="en-US" dirty="0"/>
              <a:t>name</a:t>
            </a:r>
            <a:r>
              <a:rPr lang="en-US" dirty="0">
                <a:solidFill>
                  <a:srgbClr val="00B0F0"/>
                </a:solidFill>
              </a:rPr>
              <a:t>}</a:t>
            </a:r>
            <a:r>
              <a:rPr lang="en-US" dirty="0">
                <a:solidFill>
                  <a:srgbClr val="00B050"/>
                </a:solidFill>
              </a:rPr>
              <a:t> &lt;/</a:t>
            </a:r>
            <a:r>
              <a:rPr lang="en-US" dirty="0">
                <a:solidFill>
                  <a:srgbClr val="FF0000"/>
                </a:solidFill>
              </a:rPr>
              <a:t>h1</a:t>
            </a:r>
            <a:r>
              <a:rPr lang="en-US" dirty="0">
                <a:solidFill>
                  <a:srgbClr val="00B050"/>
                </a:solidFill>
              </a:rPr>
              <a:t>&gt;</a:t>
            </a:r>
            <a:r>
              <a:rPr lang="en-US" dirty="0"/>
              <a:t>;</a:t>
            </a:r>
          </a:p>
          <a:p>
            <a:endParaRPr lang="en-US" dirty="0"/>
          </a:p>
          <a:p>
            <a:r>
              <a:rPr lang="en-US" dirty="0" err="1"/>
              <a:t>ReactDOM.</a:t>
            </a:r>
            <a:r>
              <a:rPr lang="en-US" dirty="0" err="1">
                <a:solidFill>
                  <a:srgbClr val="0070C0"/>
                </a:solidFill>
              </a:rPr>
              <a:t>render</a:t>
            </a:r>
            <a:r>
              <a:rPr lang="en-US" dirty="0"/>
              <a:t>(</a:t>
            </a:r>
          </a:p>
          <a:p>
            <a:r>
              <a:rPr lang="en-US" dirty="0"/>
              <a:t>  element,</a:t>
            </a:r>
          </a:p>
          <a:p>
            <a:r>
              <a:rPr lang="en-US" dirty="0"/>
              <a:t>  </a:t>
            </a:r>
            <a:r>
              <a:rPr lang="en-US" dirty="0" err="1"/>
              <a:t>document.</a:t>
            </a:r>
            <a:r>
              <a:rPr lang="en-US" dirty="0" err="1">
                <a:solidFill>
                  <a:srgbClr val="0070C0"/>
                </a:solidFill>
              </a:rPr>
              <a:t>getElementById</a:t>
            </a:r>
            <a:r>
              <a:rPr lang="en-US" dirty="0"/>
              <a:t>(</a:t>
            </a:r>
            <a:r>
              <a:rPr lang="en-US" dirty="0">
                <a:solidFill>
                  <a:srgbClr val="92D050"/>
                </a:solidFill>
              </a:rPr>
              <a:t>'root'</a:t>
            </a:r>
            <a:r>
              <a:rPr lang="en-US" dirty="0"/>
              <a:t>)</a:t>
            </a:r>
          </a:p>
          <a:p>
            <a:r>
              <a:rPr lang="en-US" dirty="0"/>
              <a:t>);</a:t>
            </a:r>
          </a:p>
          <a:p>
            <a:endParaRPr lang="en-US" dirty="0"/>
          </a:p>
          <a:p>
            <a:r>
              <a:rPr lang="en-US" dirty="0"/>
              <a:t>You can put any valid </a:t>
            </a:r>
            <a:r>
              <a:rPr lang="en-US" dirty="0">
                <a:hlinkClick r:id="rId2"/>
              </a:rPr>
              <a:t>JavaScript expression</a:t>
            </a:r>
            <a:r>
              <a:rPr lang="en-US" dirty="0"/>
              <a:t> inside the curly braces in JSX. For example, 2+2</a:t>
            </a:r>
          </a:p>
          <a:p>
            <a:r>
              <a:rPr lang="en-US" dirty="0" err="1"/>
              <a:t>user.firstName</a:t>
            </a:r>
            <a:r>
              <a:rPr lang="en-US" dirty="0"/>
              <a:t> are all valid JavaScript expressions.</a:t>
            </a:r>
            <a:endParaRPr lang="uk-UA" dirty="0"/>
          </a:p>
        </p:txBody>
      </p:sp>
    </p:spTree>
    <p:extLst>
      <p:ext uri="{BB962C8B-B14F-4D97-AF65-F5344CB8AC3E}">
        <p14:creationId xmlns:p14="http://schemas.microsoft.com/office/powerpoint/2010/main" val="4065525286"/>
      </p:ext>
    </p:extLst>
  </p:cSld>
  <p:clrMapOvr>
    <a:masterClrMapping/>
  </p:clrMapOvr>
</p:sld>
</file>

<file path=ppt/theme/theme1.xml><?xml version="1.0" encoding="utf-8"?>
<a:theme xmlns:a="http://schemas.openxmlformats.org/drawingml/2006/main" name="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ftServeTemplate" id="{1EECC8DE-A8A5-45A7-969A-C21752D4B3E4}" vid="{444DEE5D-51F1-4029-8FDB-DB417F7B394A}"/>
    </a:ext>
  </a:extLst>
</a:theme>
</file>

<file path=ppt/theme/theme2.xml><?xml version="1.0" encoding="utf-8"?>
<a:theme xmlns:a="http://schemas.openxmlformats.org/drawingml/2006/main" name="LIGHT-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ftServeTemplate" id="{1EECC8DE-A8A5-45A7-969A-C21752D4B3E4}" vid="{0103479C-70CD-40C7-BA0E-A151EE336BC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Документ" ma:contentTypeID="0x0101004195FC54A15F344D83577B1CDDD67A5D" ma:contentTypeVersion="9" ma:contentTypeDescription="Создание документа." ma:contentTypeScope="" ma:versionID="961ec8db58076c7d3e9f84b9cd82fd45">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bd9f0c80ada20ee560e77d723f3ef44e"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Общий доступ с использованием"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Совместно с подробностями"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3A1340B-3A1B-4156-ADE3-51DF6C2C795D}">
  <ds:schemaRefs>
    <ds:schemaRef ds:uri="http://schemas.microsoft.com/office/2006/documentManagement/types"/>
    <ds:schemaRef ds:uri="http://schemas.microsoft.com/office/infopath/2007/PartnerControls"/>
    <ds:schemaRef ds:uri="http://purl.org/dc/dcmitype/"/>
    <ds:schemaRef ds:uri="http://purl.org/dc/elements/1.1/"/>
    <ds:schemaRef ds:uri="835f28f2-30f1-4728-84d2-86d96e143488"/>
    <ds:schemaRef ds:uri="http://www.w3.org/XML/1998/namespace"/>
    <ds:schemaRef ds:uri="341e6018-ac0a-4dfb-8409-db9e0d25502e"/>
    <ds:schemaRef ds:uri="http://purl.org/dc/terms/"/>
    <ds:schemaRef ds:uri="http://schemas.microsoft.com/office/2006/metadata/properties"/>
    <ds:schemaRef ds:uri="http://schemas.openxmlformats.org/package/2006/metadata/core-properties"/>
  </ds:schemaRefs>
</ds:datastoreItem>
</file>

<file path=customXml/itemProps2.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3.xml><?xml version="1.0" encoding="utf-8"?>
<ds:datastoreItem xmlns:ds="http://schemas.openxmlformats.org/officeDocument/2006/customXml" ds:itemID="{CAFDAB34-20E1-438F-BCB2-ECDA5496F3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1e6018-ac0a-4dfb-8409-db9e0d25502e"/>
    <ds:schemaRef ds:uri="835f28f2-30f1-4728-84d2-86d96e1434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SoftServeTemplate_Black</Template>
  <TotalTime>335</TotalTime>
  <Words>1365</Words>
  <Application>Microsoft Office PowerPoint</Application>
  <PresentationFormat>Широкоэкранный</PresentationFormat>
  <Paragraphs>311</Paragraphs>
  <Slides>31</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2</vt:i4>
      </vt:variant>
      <vt:variant>
        <vt:lpstr>Заголовки слайдов</vt:lpstr>
      </vt:variant>
      <vt:variant>
        <vt:i4>31</vt:i4>
      </vt:variant>
    </vt:vector>
  </HeadingPairs>
  <TitlesOfParts>
    <vt:vector size="38" baseType="lpstr">
      <vt:lpstr>Arial</vt:lpstr>
      <vt:lpstr>Calibri</vt:lpstr>
      <vt:lpstr>Proxima Nova Black</vt:lpstr>
      <vt:lpstr>Consolas</vt:lpstr>
      <vt:lpstr>Open Sans</vt:lpstr>
      <vt:lpstr>DARK THEME</vt:lpstr>
      <vt:lpstr>LIGHT-THEME</vt:lpstr>
      <vt:lpstr> REACT Intro</vt:lpstr>
      <vt:lpstr>AGENDA</vt:lpstr>
      <vt:lpstr>What is React? </vt:lpstr>
      <vt:lpstr>Virtual DOM in ReactJS</vt:lpstr>
      <vt:lpstr> </vt:lpstr>
      <vt:lpstr>First react app</vt:lpstr>
      <vt:lpstr> </vt:lpstr>
      <vt:lpstr>Introducing JSX </vt:lpstr>
      <vt:lpstr> </vt:lpstr>
      <vt:lpstr>Components </vt:lpstr>
      <vt:lpstr>Functional Component </vt:lpstr>
      <vt:lpstr>Class Component </vt:lpstr>
      <vt:lpstr>Props </vt:lpstr>
      <vt:lpstr> </vt:lpstr>
      <vt:lpstr> </vt:lpstr>
      <vt:lpstr>State </vt:lpstr>
      <vt:lpstr> </vt:lpstr>
      <vt:lpstr> </vt:lpstr>
      <vt:lpstr>Handling Events </vt:lpstr>
      <vt:lpstr> </vt:lpstr>
      <vt:lpstr> </vt:lpstr>
      <vt:lpstr>Lifecycle Methods </vt:lpstr>
      <vt:lpstr>Composing Components </vt:lpstr>
      <vt:lpstr> </vt:lpstr>
      <vt:lpstr>Routing</vt:lpstr>
      <vt:lpstr> </vt:lpstr>
      <vt:lpstr>Children Attribute</vt:lpstr>
      <vt:lpstr> </vt:lpstr>
      <vt:lpstr>exact &amp; strict</vt:lpstr>
      <vt:lpstr>Resources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Liubov Koliasa</dc:creator>
  <cp:lastModifiedBy>w</cp:lastModifiedBy>
  <cp:revision>53</cp:revision>
  <dcterms:created xsi:type="dcterms:W3CDTF">2018-12-11T16:43:22Z</dcterms:created>
  <dcterms:modified xsi:type="dcterms:W3CDTF">2019-07-28T13:03:38Z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