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sldIdLst>
    <p:sldId id="257" r:id="rId6"/>
    <p:sldId id="28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87" r:id="rId15"/>
    <p:sldId id="288" r:id="rId16"/>
    <p:sldId id="289" r:id="rId17"/>
    <p:sldId id="290" r:id="rId18"/>
    <p:sldId id="291" r:id="rId19"/>
    <p:sldId id="265" r:id="rId20"/>
    <p:sldId id="266" r:id="rId21"/>
    <p:sldId id="267" r:id="rId22"/>
    <p:sldId id="268" r:id="rId23"/>
    <p:sldId id="270" r:id="rId24"/>
    <p:sldId id="271" r:id="rId25"/>
    <p:sldId id="272" r:id="rId26"/>
    <p:sldId id="273" r:id="rId27"/>
    <p:sldId id="274" r:id="rId28"/>
    <p:sldId id="276" r:id="rId29"/>
    <p:sldId id="285" r:id="rId30"/>
    <p:sldId id="277" r:id="rId31"/>
    <p:sldId id="278" r:id="rId32"/>
    <p:sldId id="279" r:id="rId33"/>
    <p:sldId id="280" r:id="rId34"/>
    <p:sldId id="281" r:id="rId35"/>
    <p:sldId id="282" r:id="rId36"/>
    <p:sldId id="284" r:id="rId37"/>
    <p:sldId id="283" r:id="rId38"/>
  </p:sldIdLst>
  <p:sldSz cx="12192000" cy="6858000"/>
  <p:notesSz cx="6858000" cy="9144000"/>
  <p:embeddedFontLst>
    <p:embeddedFont>
      <p:font typeface="Proxima Nova Black" panose="020B0604020202020204" charset="0"/>
      <p:bold r:id="rId39"/>
    </p:embeddedFont>
    <p:embeddedFont>
      <p:font typeface="Open Sans" panose="020B0604020202020204" charset="0"/>
      <p:regular r:id="rId40"/>
      <p:bold r:id="rId41"/>
      <p:italic r:id="rId42"/>
      <p:boldItalic r:id="rId43"/>
    </p:embeddedFont>
    <p:embeddedFont>
      <p:font typeface="Proxima Nova Extrabold" panose="020B0604020202020204" charset="0"/>
      <p:bold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957" autoAdjust="0"/>
  </p:normalViewPr>
  <p:slideViewPr>
    <p:cSldViewPr snapToGrid="0">
      <p:cViewPr varScale="1">
        <p:scale>
          <a:sx n="84" d="100"/>
          <a:sy n="84" d="100"/>
        </p:scale>
        <p:origin x="16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3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burst.io/parameters-arguments-in-javascript-eb1d8bd0ef04" TargetMode="External"/><Relationship Id="rId3" Type="http://schemas.openxmlformats.org/officeDocument/2006/relationships/hyperlink" Target="https://javascript.info/arrow-functions" TargetMode="External"/><Relationship Id="rId7" Type="http://schemas.openxmlformats.org/officeDocument/2006/relationships/hyperlink" Target="https://www.codecademy.com/learn/introduction-to-javascript/modules/learn-javascript-functions" TargetMode="External"/><Relationship Id="rId2" Type="http://schemas.openxmlformats.org/officeDocument/2006/relationships/hyperlink" Target="https://www.w3schools.com/js/js_scope.asp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javascript.info/new-function" TargetMode="External"/><Relationship Id="rId5" Type="http://schemas.openxmlformats.org/officeDocument/2006/relationships/hyperlink" Target="https://javascript.info/function-basics" TargetMode="External"/><Relationship Id="rId4" Type="http://schemas.openxmlformats.org/officeDocument/2006/relationships/hyperlink" Target="https://javascript.info/function-expressions-arrow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Proxima Nova Black" panose="02000506030000020004" pitchFamily="2" charset="0"/>
              </a:rPr>
              <a:t/>
            </a:r>
            <a:br>
              <a:rPr lang="en-US" dirty="0" smtClean="0">
                <a:latin typeface="Proxima Nova Black" panose="02000506030000020004" pitchFamily="2" charset="0"/>
              </a:rPr>
            </a:br>
            <a:r>
              <a:rPr lang="en-US" dirty="0" smtClean="0">
                <a:latin typeface="Proxima Nova Black" panose="02000506030000020004" pitchFamily="2" charset="0"/>
              </a:rPr>
              <a:t>FUNCTIONS</a:t>
            </a:r>
            <a:br>
              <a:rPr lang="en-US" dirty="0" smtClean="0">
                <a:latin typeface="Proxima Nova Black" panose="02000506030000020004" pitchFamily="2" charset="0"/>
              </a:rPr>
            </a:br>
            <a:r>
              <a:rPr lang="en-US" dirty="0" smtClean="0">
                <a:latin typeface="Proxima Nova Black" panose="02000506030000020004" pitchFamily="2" charset="0"/>
              </a:rPr>
              <a:t>Part 1</a:t>
            </a:r>
            <a:endParaRPr lang="en-US" dirty="0"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Ihor</a:t>
            </a:r>
            <a:r>
              <a:rPr lang="en-US" dirty="0" smtClean="0"/>
              <a:t> </a:t>
            </a:r>
            <a:r>
              <a:rPr lang="en-US" dirty="0" err="1" smtClean="0"/>
              <a:t>Kalyta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5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&amp; Arguments in JavaScript</a:t>
            </a:r>
            <a:br>
              <a:rPr lang="en-US" dirty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591056"/>
            <a:ext cx="10820400" cy="38953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Parameters</a:t>
            </a:r>
            <a:r>
              <a:rPr lang="en-US" dirty="0"/>
              <a:t> are variables listed as a part of the function definition.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Arguments</a:t>
            </a:r>
            <a:r>
              <a:rPr lang="en-US" dirty="0"/>
              <a:t> are values passed to the function when it is invoked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argCheck</a:t>
            </a:r>
            <a:r>
              <a:rPr lang="en-US" dirty="0"/>
              <a:t>(parameter1, parameter2, parameter3){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console</a:t>
            </a:r>
            <a:r>
              <a:rPr lang="en-US" dirty="0"/>
              <a:t>.</a:t>
            </a:r>
            <a:r>
              <a:rPr lang="en-US" dirty="0">
                <a:solidFill>
                  <a:srgbClr val="0070C0"/>
                </a:solidFill>
              </a:rPr>
              <a:t>log</a:t>
            </a:r>
            <a:r>
              <a:rPr lang="en-US" dirty="0"/>
              <a:t>(parameter1 + parameter2 + parameter3);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// Function with extra arguments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argCheck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4</a:t>
            </a:r>
            <a:r>
              <a:rPr lang="en-US" dirty="0"/>
              <a:t>);</a:t>
            </a:r>
          </a:p>
          <a:p>
            <a:r>
              <a:rPr lang="en-US" dirty="0"/>
              <a:t>// Logs 6 (1 + 2 + 3, ignores 4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// Function with missing arguments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argCheck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 smtClean="0"/>
              <a:t>);</a:t>
            </a:r>
            <a:r>
              <a:rPr lang="en-US" dirty="0"/>
              <a:t> // Logs </a:t>
            </a:r>
            <a:r>
              <a:rPr lang="en-US" dirty="0" err="1"/>
              <a:t>NaN</a:t>
            </a:r>
            <a:r>
              <a:rPr lang="en-US" dirty="0"/>
              <a:t> because by default if a corresponding argument is missing, it is set to undefined.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4119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5719"/>
          </a:xfrm>
        </p:spPr>
        <p:txBody>
          <a:bodyPr/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813816"/>
            <a:ext cx="10820400" cy="467258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argumentVar</a:t>
            </a:r>
            <a:r>
              <a:rPr lang="en-US" dirty="0"/>
              <a:t>(parameter1, parameter2, parameter3){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console</a:t>
            </a:r>
            <a:r>
              <a:rPr lang="en-US" dirty="0"/>
              <a:t>.</a:t>
            </a:r>
            <a:r>
              <a:rPr lang="en-US" dirty="0">
                <a:solidFill>
                  <a:srgbClr val="0070C0"/>
                </a:solidFill>
              </a:rPr>
              <a:t>log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arguments.length</a:t>
            </a:r>
            <a:r>
              <a:rPr lang="en-US" dirty="0"/>
              <a:t>); // Logs the number of arguments passed.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console</a:t>
            </a:r>
            <a:r>
              <a:rPr lang="en-US" dirty="0"/>
              <a:t>.</a:t>
            </a:r>
            <a:r>
              <a:rPr lang="en-US" dirty="0">
                <a:solidFill>
                  <a:srgbClr val="0070C0"/>
                </a:solidFill>
              </a:rPr>
              <a:t>log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arguments[3]</a:t>
            </a:r>
            <a:r>
              <a:rPr lang="en-US" dirty="0"/>
              <a:t>); // Logs the 4th argument. Follows array indexing notations.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>
                <a:solidFill>
                  <a:srgbClr val="C00000"/>
                </a:solidFill>
              </a:rPr>
              <a:t>argumentVar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/>
              <a:t>);</a:t>
            </a:r>
          </a:p>
          <a:p>
            <a:r>
              <a:rPr lang="en-US" dirty="0"/>
              <a:t>// Log would be as follows</a:t>
            </a:r>
          </a:p>
          <a:p>
            <a:r>
              <a:rPr lang="en-US" dirty="0"/>
              <a:t>// 5</a:t>
            </a:r>
          </a:p>
          <a:p>
            <a:r>
              <a:rPr lang="en-US" dirty="0"/>
              <a:t>// 4</a:t>
            </a:r>
          </a:p>
          <a:p>
            <a:endParaRPr lang="en-US" dirty="0"/>
          </a:p>
          <a:p>
            <a:r>
              <a:rPr lang="en-US" dirty="0"/>
              <a:t>// 5 is the number of arguments</a:t>
            </a:r>
          </a:p>
          <a:p>
            <a:r>
              <a:rPr lang="en-US" dirty="0"/>
              <a:t>// 4 is the 4th argument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660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66929"/>
            <a:ext cx="10820400" cy="685800"/>
          </a:xfrm>
        </p:spPr>
        <p:txBody>
          <a:bodyPr/>
          <a:lstStyle/>
          <a:p>
            <a:r>
              <a:rPr lang="en-US" b="1" dirty="0"/>
              <a:t>Rest Parameters</a:t>
            </a:r>
            <a:br>
              <a:rPr lang="en-US" b="1" dirty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499616"/>
            <a:ext cx="10820400" cy="398678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restParam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...</a:t>
            </a:r>
            <a:r>
              <a:rPr lang="en-US" dirty="0" err="1">
                <a:solidFill>
                  <a:srgbClr val="C00000"/>
                </a:solidFill>
              </a:rPr>
              <a:t>restArgs</a:t>
            </a:r>
            <a:r>
              <a:rPr lang="en-US" dirty="0"/>
              <a:t>){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console</a:t>
            </a:r>
            <a:r>
              <a:rPr lang="en-US" dirty="0"/>
              <a:t>.</a:t>
            </a:r>
            <a:r>
              <a:rPr lang="en-US" dirty="0">
                <a:solidFill>
                  <a:srgbClr val="0070C0"/>
                </a:solidFill>
              </a:rPr>
              <a:t>log</a:t>
            </a:r>
            <a:r>
              <a:rPr lang="en-US" dirty="0"/>
              <a:t>(</a:t>
            </a:r>
            <a:r>
              <a:rPr lang="en-US" dirty="0" err="1"/>
              <a:t>restArgs.</a:t>
            </a:r>
            <a:r>
              <a:rPr lang="en-US" dirty="0" err="1">
                <a:solidFill>
                  <a:srgbClr val="0070C0"/>
                </a:solidFill>
              </a:rPr>
              <a:t>length</a:t>
            </a:r>
            <a:r>
              <a:rPr lang="en-US" dirty="0"/>
              <a:t>); // Logs the number of arguments passed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console</a:t>
            </a:r>
            <a:r>
              <a:rPr lang="en-US" dirty="0"/>
              <a:t>.</a:t>
            </a:r>
            <a:r>
              <a:rPr lang="en-US" dirty="0">
                <a:solidFill>
                  <a:srgbClr val="0070C0"/>
                </a:solidFill>
              </a:rPr>
              <a:t>log</a:t>
            </a:r>
            <a:r>
              <a:rPr lang="en-US" dirty="0"/>
              <a:t>(</a:t>
            </a:r>
            <a:r>
              <a:rPr lang="en-US" dirty="0" err="1"/>
              <a:t>restArgs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]); // Logs the 4th argument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restParam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/>
              <a:t>);</a:t>
            </a:r>
          </a:p>
          <a:p>
            <a:r>
              <a:rPr lang="en-US" dirty="0"/>
              <a:t>// Log would be as follows</a:t>
            </a:r>
          </a:p>
          <a:p>
            <a:r>
              <a:rPr lang="en-US" dirty="0"/>
              <a:t>// 5</a:t>
            </a:r>
          </a:p>
          <a:p>
            <a:r>
              <a:rPr lang="en-US" dirty="0"/>
              <a:t>//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6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5719"/>
          </a:xfrm>
        </p:spPr>
        <p:txBody>
          <a:bodyPr/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115568"/>
            <a:ext cx="10820400" cy="4370832"/>
          </a:xfrm>
        </p:spPr>
        <p:txBody>
          <a:bodyPr/>
          <a:lstStyle/>
          <a:p>
            <a:r>
              <a:rPr lang="en-US" b="1" dirty="0"/>
              <a:t>Two major differences between the arguments object and rest parameters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Rest Parameters </a:t>
            </a:r>
            <a:r>
              <a:rPr lang="en-US" dirty="0"/>
              <a:t>is a real array and methods like </a:t>
            </a:r>
            <a:r>
              <a:rPr lang="en-US" i="1" dirty="0" err="1"/>
              <a:t>forEach</a:t>
            </a:r>
            <a:r>
              <a:rPr lang="en-US" dirty="0"/>
              <a:t> and </a:t>
            </a:r>
            <a:r>
              <a:rPr lang="en-US" i="1" dirty="0"/>
              <a:t>sort</a:t>
            </a:r>
            <a:r>
              <a:rPr lang="en-US" dirty="0"/>
              <a:t> can be applied. Even though the </a:t>
            </a:r>
            <a:r>
              <a:rPr lang="en-US" i="1" dirty="0"/>
              <a:t>arguments</a:t>
            </a:r>
            <a:r>
              <a:rPr lang="en-US" dirty="0"/>
              <a:t> object has the </a:t>
            </a:r>
            <a:r>
              <a:rPr lang="en-US" i="1" dirty="0"/>
              <a:t>length</a:t>
            </a:r>
            <a:r>
              <a:rPr lang="en-US" dirty="0"/>
              <a:t> method, it is not a real array and using array methods like </a:t>
            </a:r>
            <a:r>
              <a:rPr lang="en-US" i="1" dirty="0"/>
              <a:t>sort</a:t>
            </a:r>
            <a:r>
              <a:rPr lang="en-US" dirty="0"/>
              <a:t> would only bring us misery and sorrow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Rest Parameters </a:t>
            </a:r>
            <a:r>
              <a:rPr lang="en-US" dirty="0"/>
              <a:t>contain only the arguments that have no corresponding parameter while </a:t>
            </a:r>
            <a:r>
              <a:rPr lang="en-US" i="1" dirty="0"/>
              <a:t>arguments</a:t>
            </a:r>
            <a:r>
              <a:rPr lang="en-US" dirty="0"/>
              <a:t> object contains all the arguments passed to the function.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600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548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996696"/>
            <a:ext cx="10820400" cy="448970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restParam</a:t>
            </a:r>
            <a:r>
              <a:rPr lang="en-US" dirty="0"/>
              <a:t>(parameter1, ...</a:t>
            </a:r>
            <a:r>
              <a:rPr lang="en-US" dirty="0" err="1">
                <a:solidFill>
                  <a:srgbClr val="C00000"/>
                </a:solidFill>
              </a:rPr>
              <a:t>restArgs</a:t>
            </a:r>
            <a:r>
              <a:rPr lang="en-US" dirty="0"/>
              <a:t>){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console</a:t>
            </a:r>
            <a:r>
              <a:rPr lang="en-US" dirty="0"/>
              <a:t>.log(</a:t>
            </a:r>
            <a:r>
              <a:rPr lang="en-US" dirty="0" err="1"/>
              <a:t>restArgs.</a:t>
            </a:r>
            <a:r>
              <a:rPr lang="en-US" dirty="0" err="1">
                <a:solidFill>
                  <a:srgbClr val="0070C0"/>
                </a:solidFill>
              </a:rPr>
              <a:t>length</a:t>
            </a:r>
            <a:r>
              <a:rPr lang="en-US" dirty="0"/>
              <a:t>); // Logs the number of arguments that do not have a corresponding parameter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console</a:t>
            </a:r>
            <a:r>
              <a:rPr lang="en-US" dirty="0"/>
              <a:t>.log(</a:t>
            </a:r>
            <a:r>
              <a:rPr lang="en-US" dirty="0" err="1"/>
              <a:t>restArgs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/>
              <a:t>]); // Logs the 3rd argument after the number of arguments that do not have a corresponding parameter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restParam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 </a:t>
            </a:r>
            <a:r>
              <a:rPr lang="en-US" dirty="0"/>
              <a:t>4 is the number of arguments that do not have a corresponding parameter</a:t>
            </a:r>
          </a:p>
          <a:p>
            <a:r>
              <a:rPr lang="en-US" dirty="0"/>
              <a:t>// 4 is the 4th 3rd argument after the number of arguments that do not have a corresponding parameter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36217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 value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can return a value back into the calling code as the result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sum</a:t>
            </a:r>
            <a:r>
              <a:rPr lang="en-US" dirty="0"/>
              <a:t>(a, b)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a + b;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result = </a:t>
            </a:r>
            <a:r>
              <a:rPr lang="en-US" dirty="0">
                <a:solidFill>
                  <a:srgbClr val="C00000"/>
                </a:solidFill>
              </a:rPr>
              <a:t>sum</a:t>
            </a:r>
            <a:r>
              <a:rPr lang="en-US" dirty="0"/>
              <a:t>(1, 2);</a:t>
            </a:r>
          </a:p>
          <a:p>
            <a:r>
              <a:rPr lang="en-US" dirty="0">
                <a:solidFill>
                  <a:srgbClr val="0070C0"/>
                </a:solidFill>
              </a:rPr>
              <a:t>alert</a:t>
            </a:r>
            <a:r>
              <a:rPr lang="en-US" dirty="0"/>
              <a:t>( result ); // </a:t>
            </a:r>
            <a:r>
              <a:rPr lang="en-US" dirty="0" smtClean="0"/>
              <a:t>3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211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685800" y="640082"/>
            <a:ext cx="10820400" cy="45719"/>
          </a:xfrm>
        </p:spPr>
        <p:txBody>
          <a:bodyPr/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914400"/>
            <a:ext cx="10820400" cy="4572000"/>
          </a:xfrm>
        </p:spPr>
        <p:txBody>
          <a:bodyPr/>
          <a:lstStyle/>
          <a:p>
            <a:r>
              <a:rPr lang="en-US" dirty="0"/>
              <a:t>It is </a:t>
            </a:r>
            <a:r>
              <a:rPr lang="en-US" dirty="0" smtClean="0"/>
              <a:t>possible </a:t>
            </a:r>
            <a:r>
              <a:rPr lang="en-US" dirty="0"/>
              <a:t>to use </a:t>
            </a:r>
            <a:r>
              <a:rPr lang="en-US" u="sng" dirty="0">
                <a:solidFill>
                  <a:srgbClr val="0070C0"/>
                </a:solidFill>
              </a:rPr>
              <a:t>return</a:t>
            </a:r>
            <a:r>
              <a:rPr lang="en-US" dirty="0"/>
              <a:t> without a value. That causes the function to exit immediately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function </a:t>
            </a:r>
            <a:r>
              <a:rPr lang="en-US" dirty="0" err="1">
                <a:solidFill>
                  <a:srgbClr val="C00000"/>
                </a:solidFill>
              </a:rPr>
              <a:t>showMovie</a:t>
            </a:r>
            <a:r>
              <a:rPr lang="en-US" dirty="0"/>
              <a:t>(age)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 </a:t>
            </a:r>
            <a:r>
              <a:rPr lang="en-US" dirty="0">
                <a:solidFill>
                  <a:srgbClr val="C00000"/>
                </a:solidFill>
              </a:rPr>
              <a:t>!</a:t>
            </a:r>
            <a:r>
              <a:rPr lang="en-US" dirty="0" err="1">
                <a:solidFill>
                  <a:srgbClr val="C00000"/>
                </a:solidFill>
              </a:rPr>
              <a:t>checkAge</a:t>
            </a:r>
            <a:r>
              <a:rPr lang="en-US" dirty="0"/>
              <a:t>(age) 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alert</a:t>
            </a:r>
            <a:r>
              <a:rPr lang="en-US" dirty="0"/>
              <a:t>( "Showing you the movie" ); // (*)</a:t>
            </a:r>
          </a:p>
          <a:p>
            <a:r>
              <a:rPr lang="en-US" dirty="0"/>
              <a:t>  // ...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If </a:t>
            </a:r>
            <a:r>
              <a:rPr lang="en-US" dirty="0" err="1">
                <a:solidFill>
                  <a:srgbClr val="C00000"/>
                </a:solidFill>
              </a:rPr>
              <a:t>checkAge</a:t>
            </a:r>
            <a:r>
              <a:rPr lang="en-US" dirty="0"/>
              <a:t>(age) </a:t>
            </a:r>
            <a:r>
              <a:rPr lang="en-US" dirty="0" smtClean="0"/>
              <a:t>returns false, then </a:t>
            </a:r>
            <a:r>
              <a:rPr lang="en-US" dirty="0" err="1" smtClean="0">
                <a:solidFill>
                  <a:srgbClr val="C00000"/>
                </a:solidFill>
              </a:rPr>
              <a:t>showMovie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won’t proceed to the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alert.</a:t>
            </a:r>
            <a:endParaRPr lang="uk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4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5719"/>
          </a:xfrm>
        </p:spPr>
        <p:txBody>
          <a:bodyPr/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216152"/>
            <a:ext cx="10820400" cy="4270248"/>
          </a:xfrm>
        </p:spPr>
        <p:txBody>
          <a:bodyPr/>
          <a:lstStyle/>
          <a:p>
            <a:r>
              <a:rPr lang="en-US" dirty="0"/>
              <a:t>A function with an empty return or without it returns </a:t>
            </a:r>
            <a:r>
              <a:rPr lang="en-US" dirty="0" smtClean="0"/>
              <a:t>undefined :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doNothing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{ /* empty */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alert( </a:t>
            </a:r>
            <a:r>
              <a:rPr lang="en-US" dirty="0" err="1">
                <a:solidFill>
                  <a:srgbClr val="FF0000"/>
                </a:solidFill>
              </a:rPr>
              <a:t>doNothing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===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 </a:t>
            </a:r>
            <a:r>
              <a:rPr lang="en-US" dirty="0" smtClean="0"/>
              <a:t>); </a:t>
            </a:r>
            <a:r>
              <a:rPr lang="en-US" dirty="0"/>
              <a:t>// 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------------------------------------------------------------------------------------------------------------------------------------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doNothing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alert</a:t>
            </a:r>
            <a:r>
              <a:rPr lang="en-US" dirty="0"/>
              <a:t>( </a:t>
            </a:r>
            <a:r>
              <a:rPr lang="en-US" dirty="0" err="1">
                <a:solidFill>
                  <a:srgbClr val="FF0000"/>
                </a:solidFill>
              </a:rPr>
              <a:t>doNothing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===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 ); // true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4693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5719"/>
          </a:xfrm>
        </p:spPr>
        <p:txBody>
          <a:bodyPr/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905256"/>
            <a:ext cx="10820400" cy="4581144"/>
          </a:xfrm>
        </p:spPr>
        <p:txBody>
          <a:bodyPr/>
          <a:lstStyle/>
          <a:p>
            <a:r>
              <a:rPr lang="en-US" dirty="0"/>
              <a:t>Never add a newline between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and the </a:t>
            </a:r>
            <a:r>
              <a:rPr lang="en-US" b="1" dirty="0" smtClean="0"/>
              <a:t>value :</a:t>
            </a:r>
          </a:p>
          <a:p>
            <a:r>
              <a:rPr lang="en-US" dirty="0">
                <a:solidFill>
                  <a:srgbClr val="0070C0"/>
                </a:solidFill>
              </a:rPr>
              <a:t>return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(f(a</a:t>
            </a:r>
            <a:r>
              <a:rPr lang="en-US" dirty="0">
                <a:solidFill>
                  <a:srgbClr val="FF0000"/>
                </a:solidFill>
              </a:rPr>
              <a:t>) + f(b</a:t>
            </a:r>
            <a:r>
              <a:rPr lang="en-US" dirty="0" smtClean="0">
                <a:solidFill>
                  <a:srgbClr val="FF0000"/>
                </a:solidFill>
              </a:rPr>
              <a:t>))</a:t>
            </a:r>
          </a:p>
          <a:p>
            <a:endParaRPr lang="en-US" dirty="0" smtClean="0"/>
          </a:p>
          <a:p>
            <a:r>
              <a:rPr lang="en-US" dirty="0"/>
              <a:t>That’ll work the same as:</a:t>
            </a:r>
            <a:endParaRPr lang="en-US" dirty="0" smtClean="0"/>
          </a:p>
          <a:p>
            <a:r>
              <a:rPr lang="en-US" dirty="0">
                <a:solidFill>
                  <a:srgbClr val="0070C0"/>
                </a:solidFill>
              </a:rPr>
              <a:t>return;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(f(a</a:t>
            </a:r>
            <a:r>
              <a:rPr lang="en-US" dirty="0">
                <a:solidFill>
                  <a:srgbClr val="FF0000"/>
                </a:solidFill>
              </a:rPr>
              <a:t>) + f(b))</a:t>
            </a:r>
            <a:endParaRPr lang="uk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38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Expressions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</a:rPr>
              <a:t>Function </a:t>
            </a:r>
            <a:r>
              <a:rPr lang="en-US" sz="2400" u="sng" dirty="0" smtClean="0">
                <a:solidFill>
                  <a:schemeClr val="accent5">
                    <a:lumMod val="75000"/>
                  </a:schemeClr>
                </a:solidFill>
              </a:rPr>
              <a:t>Expression</a:t>
            </a:r>
          </a:p>
          <a:p>
            <a:endParaRPr lang="en-US" u="sng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 </a:t>
            </a:r>
            <a:r>
              <a:rPr lang="en-US" dirty="0" err="1">
                <a:solidFill>
                  <a:srgbClr val="FF0000"/>
                </a:solidFill>
              </a:rPr>
              <a:t>sayHi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function()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alert</a:t>
            </a:r>
            <a:r>
              <a:rPr lang="en-US" dirty="0"/>
              <a:t>( </a:t>
            </a:r>
            <a:r>
              <a:rPr lang="en-US" dirty="0">
                <a:solidFill>
                  <a:srgbClr val="00B050"/>
                </a:solidFill>
              </a:rPr>
              <a:t>"Hello" </a:t>
            </a:r>
            <a:r>
              <a:rPr lang="en-US" dirty="0"/>
              <a:t>);</a:t>
            </a:r>
          </a:p>
          <a:p>
            <a:r>
              <a:rPr lang="en-US" dirty="0" smtClean="0"/>
              <a:t>};</a:t>
            </a:r>
          </a:p>
          <a:p>
            <a:r>
              <a:rPr lang="en-US" dirty="0"/>
              <a:t>A </a:t>
            </a:r>
            <a:r>
              <a:rPr lang="en-US" u="sng" dirty="0"/>
              <a:t>Function Expression </a:t>
            </a:r>
            <a:r>
              <a:rPr lang="en-US" dirty="0"/>
              <a:t>is created when the execution reaches it and is usable only from that moment.</a:t>
            </a:r>
            <a:endParaRPr lang="uk-UA" dirty="0"/>
          </a:p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u="sng" kern="2000" dirty="0">
                <a:solidFill>
                  <a:schemeClr val="accent5">
                    <a:lumMod val="75000"/>
                  </a:schemeClr>
                </a:solidFill>
              </a:rPr>
              <a:t>Function </a:t>
            </a:r>
            <a:r>
              <a:rPr lang="en-US" sz="2400" u="sng" kern="2000" dirty="0" smtClean="0">
                <a:solidFill>
                  <a:schemeClr val="accent5">
                    <a:lumMod val="75000"/>
                  </a:schemeClr>
                </a:solidFill>
              </a:rPr>
              <a:t>Declaration</a:t>
            </a:r>
          </a:p>
          <a:p>
            <a:endParaRPr lang="en-US" sz="2400" u="sng" kern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u="sng" kern="2000" dirty="0">
                <a:solidFill>
                  <a:srgbClr val="0070C0"/>
                </a:solidFill>
              </a:rPr>
              <a:t>function</a:t>
            </a:r>
            <a:r>
              <a:rPr lang="en-US" u="sng" kern="20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u="sng" kern="2000" dirty="0" err="1">
                <a:solidFill>
                  <a:srgbClr val="FF0000"/>
                </a:solidFill>
              </a:rPr>
              <a:t>sayHi</a:t>
            </a:r>
            <a:r>
              <a:rPr lang="en-US" u="sng" kern="2000" dirty="0">
                <a:solidFill>
                  <a:srgbClr val="FF0000"/>
                </a:solidFill>
              </a:rPr>
              <a:t>() </a:t>
            </a:r>
            <a:r>
              <a:rPr lang="en-US" u="sng" kern="2000" dirty="0">
                <a:solidFill>
                  <a:schemeClr val="accent5">
                    <a:lumMod val="75000"/>
                  </a:schemeClr>
                </a:solidFill>
              </a:rPr>
              <a:t>{</a:t>
            </a:r>
          </a:p>
          <a:p>
            <a:r>
              <a:rPr lang="en-US" u="sng" kern="2000" dirty="0">
                <a:solidFill>
                  <a:srgbClr val="00B0F0"/>
                </a:solidFill>
              </a:rPr>
              <a:t>  alert</a:t>
            </a:r>
            <a:r>
              <a:rPr lang="en-US" u="sng" kern="2000" dirty="0">
                <a:solidFill>
                  <a:schemeClr val="accent5">
                    <a:lumMod val="75000"/>
                  </a:schemeClr>
                </a:solidFill>
              </a:rPr>
              <a:t>( </a:t>
            </a:r>
            <a:r>
              <a:rPr lang="en-US" u="sng" kern="2000" dirty="0">
                <a:solidFill>
                  <a:srgbClr val="00B050"/>
                </a:solidFill>
              </a:rPr>
              <a:t>"Hello" </a:t>
            </a:r>
            <a:r>
              <a:rPr lang="en-US" u="sng" kern="2000" dirty="0">
                <a:solidFill>
                  <a:schemeClr val="accent5">
                    <a:lumMod val="75000"/>
                  </a:schemeClr>
                </a:solidFill>
              </a:rPr>
              <a:t>);</a:t>
            </a:r>
          </a:p>
          <a:p>
            <a:r>
              <a:rPr lang="en-US" u="sng" kern="2000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r>
              <a:rPr lang="en-US" dirty="0"/>
              <a:t>A Function Declaration can be called earlier than it is defined.</a:t>
            </a:r>
            <a:endParaRPr lang="uk-UA" u="sng" kern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2729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Declaration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Arguments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Scope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8314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548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399032"/>
            <a:ext cx="5174998" cy="4087368"/>
          </a:xfrm>
        </p:spPr>
        <p:txBody>
          <a:bodyPr/>
          <a:lstStyle/>
          <a:p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</a:rPr>
              <a:t>Function </a:t>
            </a:r>
            <a:r>
              <a:rPr lang="en-US" sz="2400" u="sng" dirty="0" smtClean="0">
                <a:solidFill>
                  <a:schemeClr val="accent5">
                    <a:lumMod val="75000"/>
                  </a:schemeClr>
                </a:solidFill>
              </a:rPr>
              <a:t>Expression</a:t>
            </a:r>
          </a:p>
          <a:p>
            <a:endParaRPr lang="en-US" sz="2400" u="sng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sayHi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"John"</a:t>
            </a:r>
            <a:r>
              <a:rPr lang="en-US" dirty="0"/>
              <a:t>); </a:t>
            </a:r>
            <a:r>
              <a:rPr lang="en-US" dirty="0" smtClean="0"/>
              <a:t>// error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let </a:t>
            </a:r>
            <a:r>
              <a:rPr lang="en-US" dirty="0" err="1">
                <a:solidFill>
                  <a:srgbClr val="FF0000"/>
                </a:solidFill>
              </a:rPr>
              <a:t>sayHi</a:t>
            </a:r>
            <a:r>
              <a:rPr lang="en-US" dirty="0"/>
              <a:t> = </a:t>
            </a:r>
            <a:r>
              <a:rPr lang="en-US" dirty="0" smtClean="0">
                <a:solidFill>
                  <a:srgbClr val="0070C0"/>
                </a:solidFill>
              </a:rPr>
              <a:t>function(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alert</a:t>
            </a:r>
            <a:r>
              <a:rPr lang="en-US" dirty="0"/>
              <a:t>( </a:t>
            </a:r>
            <a:r>
              <a:rPr lang="en-US" dirty="0" smtClean="0">
                <a:solidFill>
                  <a:srgbClr val="00B050"/>
                </a:solidFill>
              </a:rPr>
              <a:t>`Hello,  </a:t>
            </a:r>
            <a:r>
              <a:rPr lang="en-US" dirty="0" smtClean="0"/>
              <a:t>${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}</a:t>
            </a:r>
            <a:r>
              <a:rPr lang="en-US" dirty="0" smtClean="0">
                <a:solidFill>
                  <a:srgbClr val="00B050"/>
                </a:solidFill>
              </a:rPr>
              <a:t>`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};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6330696" y="1399032"/>
            <a:ext cx="5175504" cy="4087368"/>
          </a:xfrm>
        </p:spPr>
        <p:txBody>
          <a:bodyPr/>
          <a:lstStyle/>
          <a:p>
            <a:r>
              <a:rPr lang="en-US" sz="2400" u="sng" kern="2000" dirty="0">
                <a:solidFill>
                  <a:schemeClr val="accent5">
                    <a:lumMod val="75000"/>
                  </a:schemeClr>
                </a:solidFill>
              </a:rPr>
              <a:t>Function </a:t>
            </a:r>
            <a:r>
              <a:rPr lang="en-US" sz="2400" u="sng" kern="2000" dirty="0" smtClean="0">
                <a:solidFill>
                  <a:schemeClr val="accent5">
                    <a:lumMod val="75000"/>
                  </a:schemeClr>
                </a:solidFill>
              </a:rPr>
              <a:t>Declaration</a:t>
            </a:r>
          </a:p>
          <a:p>
            <a:endParaRPr lang="en-US" sz="2400" u="sng" kern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sayHi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"John"</a:t>
            </a:r>
            <a:r>
              <a:rPr lang="en-US" dirty="0"/>
              <a:t>); // Hello, </a:t>
            </a:r>
            <a:r>
              <a:rPr lang="en-US" dirty="0" smtClean="0"/>
              <a:t>John</a:t>
            </a:r>
          </a:p>
          <a:p>
            <a:endParaRPr lang="en-US" u="sng" kern="2000" dirty="0" smtClean="0">
              <a:solidFill>
                <a:srgbClr val="0070C0"/>
              </a:solidFill>
            </a:endParaRPr>
          </a:p>
          <a:p>
            <a:r>
              <a:rPr lang="en-US" u="sng" kern="2000" dirty="0" smtClean="0">
                <a:solidFill>
                  <a:srgbClr val="0070C0"/>
                </a:solidFill>
              </a:rPr>
              <a:t>function</a:t>
            </a:r>
            <a:r>
              <a:rPr lang="en-US" u="sng" kern="20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u="sng" kern="2000" dirty="0" err="1">
                <a:solidFill>
                  <a:srgbClr val="FF0000"/>
                </a:solidFill>
              </a:rPr>
              <a:t>sayHi</a:t>
            </a:r>
            <a:r>
              <a:rPr lang="en-US" u="sng" kern="2000" dirty="0">
                <a:solidFill>
                  <a:srgbClr val="FF0000"/>
                </a:solidFill>
              </a:rPr>
              <a:t>() </a:t>
            </a:r>
            <a:r>
              <a:rPr lang="en-US" u="sng" kern="2000" dirty="0"/>
              <a:t>{</a:t>
            </a:r>
          </a:p>
          <a:p>
            <a:r>
              <a:rPr lang="en-US" u="sng" kern="2000" dirty="0">
                <a:solidFill>
                  <a:srgbClr val="00B0F0"/>
                </a:solidFill>
              </a:rPr>
              <a:t>  alert</a:t>
            </a:r>
            <a:r>
              <a:rPr lang="en-US" u="sng" kern="2000" dirty="0">
                <a:solidFill>
                  <a:schemeClr val="accent5">
                    <a:lumMod val="75000"/>
                  </a:schemeClr>
                </a:solidFill>
              </a:rPr>
              <a:t>( </a:t>
            </a:r>
            <a:r>
              <a:rPr lang="en-US" u="sng" kern="2000" dirty="0">
                <a:solidFill>
                  <a:srgbClr val="00B050"/>
                </a:solidFill>
              </a:rPr>
              <a:t>"Hello" </a:t>
            </a:r>
            <a:r>
              <a:rPr lang="en-US" u="sng" kern="2000" dirty="0">
                <a:solidFill>
                  <a:schemeClr val="accent5">
                    <a:lumMod val="75000"/>
                  </a:schemeClr>
                </a:solidFill>
              </a:rPr>
              <a:t>);</a:t>
            </a:r>
          </a:p>
          <a:p>
            <a:r>
              <a:rPr lang="en-US" u="sng" kern="2000" dirty="0"/>
              <a:t>}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37228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Arrow functions</a:t>
            </a:r>
            <a:br>
              <a:rPr lang="en-US" b="1" dirty="0" smtClean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Let’s see an example:</a:t>
            </a:r>
          </a:p>
          <a:p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sum = (</a:t>
            </a:r>
            <a:r>
              <a:rPr lang="en-US" dirty="0">
                <a:solidFill>
                  <a:srgbClr val="C00000"/>
                </a:solidFill>
              </a:rPr>
              <a:t>a, b</a:t>
            </a:r>
            <a:r>
              <a:rPr lang="en-US" dirty="0"/>
              <a:t>) =&gt;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/* The arrow function is a shorter form of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let sum = function(a, b) {</a:t>
            </a:r>
          </a:p>
          <a:p>
            <a:r>
              <a:rPr lang="en-US" dirty="0"/>
              <a:t>  return a + b;</a:t>
            </a:r>
          </a:p>
          <a:p>
            <a:r>
              <a:rPr lang="en-US" dirty="0"/>
              <a:t>};</a:t>
            </a:r>
          </a:p>
          <a:p>
            <a:r>
              <a:rPr lang="en-US" dirty="0" smtClean="0"/>
              <a:t>*/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alert</a:t>
            </a:r>
            <a:r>
              <a:rPr lang="en-US" dirty="0"/>
              <a:t>( sum(1, 2) ); // 3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380292"/>
            <a:ext cx="5193792" cy="67710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olidFill>
                  <a:srgbClr val="0070C0"/>
                </a:solidFill>
              </a:rPr>
              <a:t>let</a:t>
            </a:r>
            <a:r>
              <a:rPr lang="en-US" sz="2000" dirty="0"/>
              <a:t> </a:t>
            </a:r>
            <a:r>
              <a:rPr lang="en-US" sz="2000" dirty="0" err="1"/>
              <a:t>func</a:t>
            </a:r>
            <a:r>
              <a:rPr lang="en-US" sz="2000" dirty="0"/>
              <a:t> = (</a:t>
            </a:r>
            <a:r>
              <a:rPr lang="en-US" sz="2000" dirty="0">
                <a:solidFill>
                  <a:srgbClr val="C00000"/>
                </a:solidFill>
              </a:rPr>
              <a:t>arg1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arg2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...</a:t>
            </a:r>
            <a:r>
              <a:rPr lang="en-US" sz="2000" dirty="0" err="1">
                <a:solidFill>
                  <a:srgbClr val="C00000"/>
                </a:solidFill>
              </a:rPr>
              <a:t>argN</a:t>
            </a:r>
            <a:r>
              <a:rPr lang="en-US" sz="2000" dirty="0"/>
              <a:t>) =&gt; expression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3654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5719"/>
          </a:xfrm>
        </p:spPr>
        <p:txBody>
          <a:bodyPr/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731520"/>
            <a:ext cx="10820400" cy="4754880"/>
          </a:xfrm>
        </p:spPr>
        <p:txBody>
          <a:bodyPr/>
          <a:lstStyle/>
          <a:p>
            <a:r>
              <a:rPr lang="en-US" dirty="0"/>
              <a:t>If we have only one argument, then parentheses can be omitted, making that even shorter</a:t>
            </a:r>
            <a:r>
              <a:rPr lang="en-US" dirty="0" smtClean="0"/>
              <a:t>:</a:t>
            </a:r>
          </a:p>
          <a:p>
            <a:r>
              <a:rPr lang="en-US" dirty="0"/>
              <a:t>// same as</a:t>
            </a:r>
          </a:p>
          <a:p>
            <a:r>
              <a:rPr lang="en-US" dirty="0"/>
              <a:t>// let </a:t>
            </a:r>
            <a:r>
              <a:rPr lang="en-US" dirty="0" smtClean="0"/>
              <a:t>double </a:t>
            </a:r>
            <a:r>
              <a:rPr lang="en-US" dirty="0"/>
              <a:t>= function(n) { return n * 2 }</a:t>
            </a:r>
          </a:p>
          <a:p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</a:t>
            </a:r>
            <a:r>
              <a:rPr lang="en-US" dirty="0" smtClean="0"/>
              <a:t>double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=&gt;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* 2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alert</a:t>
            </a:r>
            <a:r>
              <a:rPr lang="en-US" dirty="0"/>
              <a:t>( </a:t>
            </a:r>
            <a:r>
              <a:rPr lang="en-US" dirty="0" smtClean="0"/>
              <a:t>double(3</a:t>
            </a:r>
            <a:r>
              <a:rPr lang="en-US" dirty="0"/>
              <a:t>) ); // </a:t>
            </a:r>
            <a:r>
              <a:rPr lang="en-US" dirty="0" smtClean="0"/>
              <a:t>6</a:t>
            </a:r>
          </a:p>
          <a:p>
            <a:endParaRPr lang="en-US" dirty="0" smtClean="0"/>
          </a:p>
          <a:p>
            <a:r>
              <a:rPr lang="en-US" dirty="0"/>
              <a:t>If there are no arguments, parentheses should be empty (but they should be present</a:t>
            </a:r>
            <a:r>
              <a:rPr lang="en-US" dirty="0" smtClean="0"/>
              <a:t>):</a:t>
            </a:r>
          </a:p>
          <a:p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sayHi</a:t>
            </a:r>
            <a:r>
              <a:rPr lang="en-US" dirty="0"/>
              <a:t> = () =&gt; alert(</a:t>
            </a:r>
            <a:r>
              <a:rPr lang="en-US" dirty="0">
                <a:solidFill>
                  <a:srgbClr val="00B050"/>
                </a:solidFill>
              </a:rPr>
              <a:t>"Hello</a:t>
            </a:r>
            <a:r>
              <a:rPr lang="en-US" dirty="0" smtClean="0">
                <a:solidFill>
                  <a:srgbClr val="00B050"/>
                </a:solidFill>
              </a:rPr>
              <a:t>!"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err="1"/>
              <a:t>sayHi</a:t>
            </a:r>
            <a:r>
              <a:rPr lang="en-US" dirty="0"/>
              <a:t>();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5998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5719"/>
          </a:xfrm>
        </p:spPr>
        <p:txBody>
          <a:bodyPr/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886968"/>
            <a:ext cx="10820400" cy="4599432"/>
          </a:xfrm>
        </p:spPr>
        <p:txBody>
          <a:bodyPr/>
          <a:lstStyle/>
          <a:p>
            <a:r>
              <a:rPr lang="en-US" dirty="0"/>
              <a:t>Sometimes we need something a little bit more complex, like multiple expressions or statements. It is also possible, but we should enclose them in curly braces. Then use a normal return within them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sum = 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) =&gt; {  // the curly brace opens a multiline function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result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result</a:t>
            </a:r>
            <a:r>
              <a:rPr lang="en-US" dirty="0"/>
              <a:t>; // if we use curly braces, use return to get results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alert</a:t>
            </a:r>
            <a:r>
              <a:rPr lang="en-US" dirty="0"/>
              <a:t>( sum(1, 2) ); // 3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7066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65760"/>
            <a:ext cx="10820400" cy="365760"/>
          </a:xfrm>
        </p:spPr>
        <p:txBody>
          <a:bodyPr/>
          <a:lstStyle/>
          <a:p>
            <a:r>
              <a:rPr lang="en-US" sz="2000" dirty="0"/>
              <a:t>Arrow functions do not have </a:t>
            </a:r>
            <a:r>
              <a:rPr lang="en-US" sz="2000" dirty="0">
                <a:solidFill>
                  <a:srgbClr val="C00000"/>
                </a:solidFill>
              </a:rPr>
              <a:t>this</a:t>
            </a:r>
            <a:r>
              <a:rPr lang="en-US" sz="2000" dirty="0"/>
              <a:t>. If </a:t>
            </a:r>
            <a:r>
              <a:rPr lang="en-US" sz="2000" dirty="0">
                <a:solidFill>
                  <a:srgbClr val="C00000"/>
                </a:solidFill>
              </a:rPr>
              <a:t>this</a:t>
            </a:r>
            <a:r>
              <a:rPr lang="en-US" sz="2000" dirty="0"/>
              <a:t> is accessed, it is taken from the </a:t>
            </a:r>
            <a:r>
              <a:rPr lang="en-US" sz="2000" dirty="0" smtClean="0"/>
              <a:t>outside</a:t>
            </a:r>
            <a:endParaRPr lang="en-US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106424"/>
            <a:ext cx="5174998" cy="475488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group = {</a:t>
            </a:r>
          </a:p>
          <a:p>
            <a:r>
              <a:rPr lang="en-US" dirty="0"/>
              <a:t>  title: </a:t>
            </a:r>
            <a:r>
              <a:rPr lang="en-US" dirty="0">
                <a:solidFill>
                  <a:srgbClr val="00B050"/>
                </a:solidFill>
              </a:rPr>
              <a:t>"Our Group"</a:t>
            </a:r>
            <a:r>
              <a:rPr lang="en-US" dirty="0"/>
              <a:t>,</a:t>
            </a:r>
          </a:p>
          <a:p>
            <a:r>
              <a:rPr lang="en-US" dirty="0"/>
              <a:t>  students: [</a:t>
            </a:r>
            <a:r>
              <a:rPr lang="en-US" dirty="0">
                <a:solidFill>
                  <a:srgbClr val="00B050"/>
                </a:solidFill>
              </a:rPr>
              <a:t>"John", "Pete", "Alice"</a:t>
            </a:r>
            <a:r>
              <a:rPr lang="en-US" dirty="0"/>
              <a:t>],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showList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this</a:t>
            </a:r>
            <a:r>
              <a:rPr lang="en-US" dirty="0" err="1"/>
              <a:t>.students.forEach</a:t>
            </a:r>
            <a:r>
              <a:rPr lang="en-US" dirty="0"/>
              <a:t>(</a:t>
            </a:r>
          </a:p>
          <a:p>
            <a:r>
              <a:rPr lang="en-US" dirty="0"/>
              <a:t>      student =&gt; alert(</a:t>
            </a:r>
            <a:r>
              <a:rPr lang="en-US" dirty="0" err="1">
                <a:solidFill>
                  <a:srgbClr val="FF0000"/>
                </a:solidFill>
              </a:rPr>
              <a:t>this</a:t>
            </a:r>
            <a:r>
              <a:rPr lang="en-US" dirty="0" err="1"/>
              <a:t>.title</a:t>
            </a:r>
            <a:r>
              <a:rPr lang="en-US" dirty="0"/>
              <a:t> + ': ' + student)</a:t>
            </a:r>
          </a:p>
          <a:p>
            <a:r>
              <a:rPr lang="en-US" dirty="0"/>
              <a:t>    );</a:t>
            </a:r>
          </a:p>
          <a:p>
            <a:r>
              <a:rPr lang="en-US" dirty="0"/>
              <a:t>  }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r>
              <a:rPr lang="en-US" dirty="0" err="1"/>
              <a:t>group.showList</a:t>
            </a:r>
            <a:r>
              <a:rPr lang="en-US" dirty="0"/>
              <a:t>();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6330696" y="1106424"/>
            <a:ext cx="5175504" cy="4800599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group = {</a:t>
            </a:r>
          </a:p>
          <a:p>
            <a:r>
              <a:rPr lang="en-US" dirty="0"/>
              <a:t>  title: </a:t>
            </a:r>
            <a:r>
              <a:rPr lang="en-US" dirty="0">
                <a:solidFill>
                  <a:srgbClr val="00B050"/>
                </a:solidFill>
              </a:rPr>
              <a:t>"Our Group"</a:t>
            </a:r>
            <a:r>
              <a:rPr lang="en-US" dirty="0"/>
              <a:t>,</a:t>
            </a:r>
          </a:p>
          <a:p>
            <a:r>
              <a:rPr lang="en-US" dirty="0"/>
              <a:t>  students: [</a:t>
            </a:r>
            <a:r>
              <a:rPr lang="en-US" dirty="0">
                <a:solidFill>
                  <a:srgbClr val="00B050"/>
                </a:solidFill>
              </a:rPr>
              <a:t>"John", "Pete", "Alice"</a:t>
            </a:r>
            <a:r>
              <a:rPr lang="en-US" dirty="0"/>
              <a:t>],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showList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this</a:t>
            </a:r>
            <a:r>
              <a:rPr lang="en-US" dirty="0" err="1"/>
              <a:t>.students.forEach</a:t>
            </a:r>
            <a:r>
              <a:rPr lang="en-US" dirty="0"/>
              <a:t>(function(student) {</a:t>
            </a:r>
          </a:p>
          <a:p>
            <a:r>
              <a:rPr lang="en-US" dirty="0"/>
              <a:t>      // Error: Cannot read property 'title' of </a:t>
            </a:r>
            <a:r>
              <a:rPr lang="en-US" dirty="0" smtClean="0"/>
              <a:t>     undefined</a:t>
            </a:r>
            <a:endParaRPr lang="en-US" dirty="0"/>
          </a:p>
          <a:p>
            <a:r>
              <a:rPr lang="en-US" dirty="0"/>
              <a:t>      alert(</a:t>
            </a:r>
            <a:r>
              <a:rPr lang="en-US" dirty="0" err="1">
                <a:solidFill>
                  <a:srgbClr val="FF0000"/>
                </a:solidFill>
              </a:rPr>
              <a:t>this</a:t>
            </a:r>
            <a:r>
              <a:rPr lang="en-US" dirty="0" err="1"/>
              <a:t>.title</a:t>
            </a:r>
            <a:r>
              <a:rPr lang="en-US" dirty="0"/>
              <a:t> + ': ' + student)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  }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r>
              <a:rPr lang="en-US" dirty="0" err="1"/>
              <a:t>group.showList</a:t>
            </a:r>
            <a:r>
              <a:rPr lang="en-US" dirty="0"/>
              <a:t>();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80097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57785"/>
            <a:ext cx="10820400" cy="384047"/>
          </a:xfrm>
        </p:spPr>
        <p:txBody>
          <a:bodyPr/>
          <a:lstStyle/>
          <a:p>
            <a:r>
              <a:rPr lang="en-US" dirty="0" smtClean="0"/>
              <a:t> Arrows have no “arguments”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426464"/>
            <a:ext cx="10820400" cy="405993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defer(f, </a:t>
            </a:r>
            <a:r>
              <a:rPr lang="en-US" dirty="0" err="1"/>
              <a:t>ms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return function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setTimeout</a:t>
            </a:r>
            <a:r>
              <a:rPr lang="en-US" dirty="0"/>
              <a:t>(() =&gt; </a:t>
            </a:r>
            <a:r>
              <a:rPr lang="en-US" dirty="0" err="1"/>
              <a:t>f.apply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, arguments),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  };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sayHi</a:t>
            </a:r>
            <a:r>
              <a:rPr lang="en-US" dirty="0"/>
              <a:t>(who) {</a:t>
            </a:r>
          </a:p>
          <a:p>
            <a:r>
              <a:rPr lang="en-US" dirty="0"/>
              <a:t>  alert('Hello, ' + who);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sayHiDeferred</a:t>
            </a:r>
            <a:r>
              <a:rPr lang="en-US" dirty="0"/>
              <a:t> = defer(</a:t>
            </a:r>
            <a:r>
              <a:rPr lang="en-US" dirty="0" err="1"/>
              <a:t>sayHi</a:t>
            </a:r>
            <a:r>
              <a:rPr lang="en-US" dirty="0"/>
              <a:t>, 2000);</a:t>
            </a:r>
          </a:p>
          <a:p>
            <a:r>
              <a:rPr lang="en-US" dirty="0" err="1"/>
              <a:t>sayHiDeferred</a:t>
            </a:r>
            <a:r>
              <a:rPr lang="en-US" dirty="0"/>
              <a:t>("John"); // Hello, John after 2 seconds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17655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new Function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allows to turn any string into a </a:t>
            </a:r>
            <a:r>
              <a:rPr lang="en-US" dirty="0" smtClean="0"/>
              <a:t>function :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sum = </a:t>
            </a:r>
            <a:r>
              <a:rPr lang="en-US" dirty="0">
                <a:solidFill>
                  <a:srgbClr val="FF0000"/>
                </a:solidFill>
              </a:rPr>
              <a:t>new Function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'</a:t>
            </a:r>
            <a:r>
              <a:rPr lang="en-US" dirty="0" err="1">
                <a:solidFill>
                  <a:srgbClr val="00B050"/>
                </a:solidFill>
              </a:rPr>
              <a:t>a,b</a:t>
            </a:r>
            <a:r>
              <a:rPr lang="en-US" dirty="0">
                <a:solidFill>
                  <a:srgbClr val="00B050"/>
                </a:solidFill>
              </a:rPr>
              <a:t>'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' return </a:t>
            </a:r>
            <a:r>
              <a:rPr lang="en-US" dirty="0" err="1">
                <a:solidFill>
                  <a:srgbClr val="00B050"/>
                </a:solidFill>
              </a:rPr>
              <a:t>a+b</a:t>
            </a:r>
            <a:r>
              <a:rPr lang="en-US" dirty="0">
                <a:solidFill>
                  <a:srgbClr val="00B050"/>
                </a:solidFill>
              </a:rPr>
              <a:t>; </a:t>
            </a:r>
            <a:r>
              <a:rPr lang="en-US" dirty="0" smtClean="0">
                <a:solidFill>
                  <a:srgbClr val="00B050"/>
                </a:solidFill>
              </a:rPr>
              <a:t>'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result = sum(1, 2);</a:t>
            </a:r>
          </a:p>
          <a:p>
            <a:r>
              <a:rPr lang="en-US" dirty="0"/>
              <a:t>alert( result ); // </a:t>
            </a:r>
            <a:r>
              <a:rPr lang="en-US" dirty="0" smtClean="0"/>
              <a:t>3</a:t>
            </a:r>
          </a:p>
          <a:p>
            <a:endParaRPr lang="en-US" dirty="0"/>
          </a:p>
          <a:p>
            <a:r>
              <a:rPr lang="en-US" dirty="0"/>
              <a:t>It is used in very specific cases, like when we receive code from a </a:t>
            </a:r>
            <a:r>
              <a:rPr lang="en-US" dirty="0" smtClean="0"/>
              <a:t>server.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85513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356615"/>
          </a:xfrm>
        </p:spPr>
        <p:txBody>
          <a:bodyPr/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new </a:t>
            </a:r>
            <a:r>
              <a:rPr lang="en-US" sz="2000" b="1" dirty="0" smtClean="0">
                <a:solidFill>
                  <a:srgbClr val="C00000"/>
                </a:solidFill>
              </a:rPr>
              <a:t>Function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/>
              <a:t>doesn’t have access to outer variables, only to the global ones.</a:t>
            </a:r>
            <a:endParaRPr lang="uk-UA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getFunc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value = "test</a:t>
            </a:r>
            <a:r>
              <a:rPr lang="en-US" dirty="0" smtClean="0"/>
              <a:t>";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= new Function('alert(value</a:t>
            </a:r>
            <a:r>
              <a:rPr lang="en-US" dirty="0" smtClean="0"/>
              <a:t>)');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err="1"/>
              <a:t>getFunc</a:t>
            </a:r>
            <a:r>
              <a:rPr lang="en-US" dirty="0"/>
              <a:t>()(); // error: value is not defined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getFunc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value = "test</a:t>
            </a:r>
            <a:r>
              <a:rPr lang="en-US" dirty="0" smtClean="0"/>
              <a:t>";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= function() { alert(value); </a:t>
            </a:r>
            <a:r>
              <a:rPr lang="en-US" dirty="0" smtClean="0"/>
              <a:t>};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err="1"/>
              <a:t>getFunc</a:t>
            </a:r>
            <a:r>
              <a:rPr lang="en-US" dirty="0"/>
              <a:t>()(); // "test", from the Lexical Environment of </a:t>
            </a:r>
            <a:r>
              <a:rPr lang="en-US" dirty="0" err="1"/>
              <a:t>getFunc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67728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Self-invoking functions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1" dirty="0">
                <a:latin typeface="Arial"/>
                <a:ea typeface="Arial"/>
                <a:cs typeface="Arial"/>
                <a:sym typeface="Arial"/>
              </a:rPr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Function expressions can be made "self-invoking". A self-invoking expression is invoked (started) automatically, without being called. Function expressions will execute automatically if the expression is followed by (). You cannot self-invoke a function declaration. You have to add parentheses around the function to indicate that it is a function expression:</a:t>
            </a:r>
          </a:p>
          <a:p>
            <a:pPr marL="457200" lvl="0">
              <a:spcBef>
                <a:spcPts val="0"/>
              </a:spcBef>
            </a:pPr>
            <a:endParaRPr lang="en-US" sz="2400" dirty="0">
              <a:solidFill>
                <a:srgbClr val="0000CD"/>
              </a:solidFill>
            </a:endParaRPr>
          </a:p>
          <a:p>
            <a:pPr marL="457200" lvl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dk1"/>
                </a:solidFill>
              </a:rPr>
              <a:t>(</a:t>
            </a:r>
            <a:r>
              <a:rPr lang="en-US" sz="2400" dirty="0">
                <a:solidFill>
                  <a:srgbClr val="0000CD"/>
                </a:solidFill>
              </a:rPr>
              <a:t>function</a:t>
            </a:r>
            <a:r>
              <a:rPr lang="en-US" sz="2400" dirty="0">
                <a:solidFill>
                  <a:schemeClr val="dk1"/>
                </a:solidFill>
              </a:rPr>
              <a:t> () {</a:t>
            </a:r>
          </a:p>
          <a:p>
            <a:pPr marL="457200" lvl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dk1"/>
                </a:solidFill>
              </a:rPr>
              <a:t>  </a:t>
            </a:r>
            <a:r>
              <a:rPr lang="en-US" sz="2400" dirty="0" smtClean="0">
                <a:solidFill>
                  <a:srgbClr val="0000CD"/>
                </a:solidFill>
              </a:rPr>
              <a:t>let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x = </a:t>
            </a:r>
            <a:r>
              <a:rPr lang="en-US" sz="2400" dirty="0">
                <a:solidFill>
                  <a:srgbClr val="A52A2A"/>
                </a:solidFill>
              </a:rPr>
              <a:t>"Hello!!"</a:t>
            </a:r>
            <a:r>
              <a:rPr lang="en-US" sz="2400" dirty="0">
                <a:solidFill>
                  <a:schemeClr val="dk1"/>
                </a:solidFill>
              </a:rPr>
              <a:t>;  </a:t>
            </a:r>
            <a:r>
              <a:rPr lang="en-US" sz="2400" dirty="0"/>
              <a:t>// I will invoke myself</a:t>
            </a:r>
          </a:p>
          <a:p>
            <a:pPr marL="457200" lvl="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</a:rPr>
              <a:t>})();</a:t>
            </a:r>
            <a:endParaRPr lang="en-US" sz="2400" dirty="0">
              <a:solidFill>
                <a:srgbClr val="0000CD"/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3838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JavaScript there are two types of scope: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Local scope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Global scope</a:t>
            </a:r>
          </a:p>
          <a:p>
            <a:r>
              <a:rPr lang="en-US" dirty="0"/>
              <a:t>JavaScript has function scope: Each function creates a new scope.</a:t>
            </a:r>
          </a:p>
          <a:p>
            <a:r>
              <a:rPr lang="en-US" dirty="0"/>
              <a:t>Scope determines the accessibility (visibility) of these variables.</a:t>
            </a:r>
          </a:p>
          <a:p>
            <a:r>
              <a:rPr lang="en-US" dirty="0"/>
              <a:t>Variables defined inside a function are not accessible (visible) from outside the function.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4997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Functions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794760"/>
          </a:xfrm>
        </p:spPr>
        <p:txBody>
          <a:bodyPr/>
          <a:lstStyle/>
          <a:p>
            <a:r>
              <a:rPr lang="en-US" dirty="0"/>
              <a:t>Quite often we need to perform a similar action in many places of the script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Functions</a:t>
            </a:r>
            <a:r>
              <a:rPr lang="en-US" dirty="0"/>
              <a:t> are the main “building blocks” of the program. They allow the code to be called many </a:t>
            </a:r>
            <a:r>
              <a:rPr lang="en-US" dirty="0" smtClean="0"/>
              <a:t>times </a:t>
            </a:r>
            <a:r>
              <a:rPr lang="en-US" dirty="0"/>
              <a:t>without repetition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function sum(</a:t>
            </a:r>
            <a:r>
              <a:rPr lang="en-US" dirty="0">
                <a:solidFill>
                  <a:srgbClr val="FF0000"/>
                </a:solidFill>
              </a:rPr>
              <a:t>num1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num2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 smtClean="0">
                <a:solidFill>
                  <a:srgbClr val="0070C0"/>
                </a:solidFill>
              </a:rPr>
              <a:t>{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num1 + num2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}</a:t>
            </a:r>
          </a:p>
          <a:p>
            <a:r>
              <a:rPr lang="en-US" dirty="0" smtClean="0"/>
              <a:t> </a:t>
            </a:r>
            <a:r>
              <a:rPr lang="en-US" dirty="0"/>
              <a:t>// Calling the function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sum(3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6); </a:t>
            </a:r>
            <a:r>
              <a:rPr lang="en-US" dirty="0"/>
              <a:t>// </a:t>
            </a:r>
            <a:r>
              <a:rPr lang="en-US" dirty="0" smtClean="0"/>
              <a:t>9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sum(1, 2); </a:t>
            </a:r>
            <a:r>
              <a:rPr lang="en-US" dirty="0"/>
              <a:t>// </a:t>
            </a:r>
            <a:r>
              <a:rPr lang="en-US" dirty="0" smtClean="0"/>
              <a:t>3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55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5719"/>
          </a:xfrm>
        </p:spPr>
        <p:txBody>
          <a:bodyPr/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051560"/>
            <a:ext cx="10820400" cy="4434840"/>
          </a:xfrm>
        </p:spPr>
        <p:txBody>
          <a:bodyPr/>
          <a:lstStyle/>
          <a:p>
            <a:r>
              <a:rPr lang="en-US" dirty="0"/>
              <a:t>Variables declared within a JavaScript function, become </a:t>
            </a:r>
            <a:r>
              <a:rPr lang="en-US" b="1" dirty="0"/>
              <a:t>LOCAL</a:t>
            </a:r>
            <a:r>
              <a:rPr lang="en-US" dirty="0"/>
              <a:t> to the function.</a:t>
            </a:r>
          </a:p>
          <a:p>
            <a:r>
              <a:rPr lang="en-US" dirty="0"/>
              <a:t>Local variables have </a:t>
            </a:r>
            <a:r>
              <a:rPr lang="en-US" b="1" dirty="0"/>
              <a:t>Function scope</a:t>
            </a:r>
            <a:r>
              <a:rPr lang="en-US" dirty="0"/>
              <a:t>: They can only be accessed from within the function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914400" lvl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008000"/>
                </a:solidFill>
              </a:rPr>
              <a:t>// code here can NOT </a:t>
            </a:r>
            <a:r>
              <a:rPr lang="en-US" dirty="0" smtClean="0">
                <a:solidFill>
                  <a:srgbClr val="008000"/>
                </a:solidFill>
              </a:rPr>
              <a:t>use name</a:t>
            </a:r>
            <a:endParaRPr lang="en-US" dirty="0">
              <a:solidFill>
                <a:schemeClr val="dk1"/>
              </a:solidFill>
            </a:endParaRPr>
          </a:p>
          <a:p>
            <a:pPr marL="914400" lvl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0000CD"/>
                </a:solidFill>
              </a:rPr>
              <a:t>function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myFunction</a:t>
            </a:r>
            <a:r>
              <a:rPr lang="en-US" dirty="0">
                <a:solidFill>
                  <a:schemeClr val="dk1"/>
                </a:solidFill>
              </a:rPr>
              <a:t>() {</a:t>
            </a:r>
          </a:p>
          <a:p>
            <a:pPr marL="914400" lvl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</a:rPr>
              <a:t>  </a:t>
            </a:r>
            <a:r>
              <a:rPr lang="en-US" dirty="0" smtClean="0">
                <a:solidFill>
                  <a:srgbClr val="0000CD"/>
                </a:solidFill>
              </a:rPr>
              <a:t>let</a:t>
            </a:r>
            <a:r>
              <a:rPr lang="en-US" dirty="0" smtClean="0">
                <a:solidFill>
                  <a:schemeClr val="dk1"/>
                </a:solidFill>
              </a:rPr>
              <a:t> name </a:t>
            </a:r>
            <a:r>
              <a:rPr lang="en-US" dirty="0">
                <a:solidFill>
                  <a:schemeClr val="dk1"/>
                </a:solidFill>
              </a:rPr>
              <a:t>= </a:t>
            </a:r>
            <a:r>
              <a:rPr lang="en-US" dirty="0" smtClean="0">
                <a:solidFill>
                  <a:srgbClr val="A52A2A"/>
                </a:solidFill>
              </a:rPr>
              <a:t>John"</a:t>
            </a:r>
            <a:r>
              <a:rPr lang="en-US" dirty="0" smtClean="0">
                <a:solidFill>
                  <a:schemeClr val="dk1"/>
                </a:solidFill>
              </a:rPr>
              <a:t>;</a:t>
            </a:r>
            <a:endParaRPr lang="en-US" dirty="0">
              <a:solidFill>
                <a:schemeClr val="dk1"/>
              </a:solidFill>
            </a:endParaRPr>
          </a:p>
          <a:p>
            <a:pPr marL="914400" lvl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</a:rPr>
              <a:t>  </a:t>
            </a:r>
            <a:r>
              <a:rPr lang="en-US" dirty="0">
                <a:solidFill>
                  <a:srgbClr val="008000"/>
                </a:solidFill>
              </a:rPr>
              <a:t>// code here CAN use </a:t>
            </a:r>
            <a:r>
              <a:rPr lang="en-US" dirty="0" smtClean="0">
                <a:solidFill>
                  <a:srgbClr val="008000"/>
                </a:solidFill>
              </a:rPr>
              <a:t>name</a:t>
            </a:r>
            <a:endParaRPr lang="en-US" dirty="0">
              <a:solidFill>
                <a:schemeClr val="dk1"/>
              </a:solidFill>
            </a:endParaRPr>
          </a:p>
          <a:p>
            <a:pPr marL="914400"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</a:rPr>
              <a:t>}</a:t>
            </a:r>
          </a:p>
          <a:p>
            <a:pPr marL="914400" lvl="0">
              <a:spcBef>
                <a:spcPts val="0"/>
              </a:spcBef>
            </a:pP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dirty="0"/>
              <a:t>Since local variables are only recognized inside their functions, variables with the same name can be used in different functions.</a:t>
            </a:r>
          </a:p>
          <a:p>
            <a:r>
              <a:rPr lang="en-US" dirty="0"/>
              <a:t>Local variables are created when a function starts, and deleted when the function is completed.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06950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5719"/>
          </a:xfrm>
        </p:spPr>
        <p:txBody>
          <a:bodyPr/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868680"/>
            <a:ext cx="10820400" cy="4617720"/>
          </a:xfrm>
        </p:spPr>
        <p:txBody>
          <a:bodyPr/>
          <a:lstStyle/>
          <a:p>
            <a:r>
              <a:rPr lang="en-US" dirty="0"/>
              <a:t>A variable declared outside a function, becomes </a:t>
            </a:r>
            <a:r>
              <a:rPr lang="en-US" b="1" dirty="0"/>
              <a:t>GLOBAL</a:t>
            </a:r>
            <a:r>
              <a:rPr lang="en-US" dirty="0"/>
              <a:t>.</a:t>
            </a:r>
          </a:p>
          <a:p>
            <a:r>
              <a:rPr lang="en-US" dirty="0"/>
              <a:t>A global variable has </a:t>
            </a:r>
            <a:r>
              <a:rPr lang="en-US" b="1" dirty="0"/>
              <a:t>global scope</a:t>
            </a:r>
            <a:r>
              <a:rPr lang="en-US" dirty="0"/>
              <a:t>: All scripts and functions on a web page can access it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</a:p>
          <a:p>
            <a:pPr marL="914400" lvl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 smtClean="0">
                <a:solidFill>
                  <a:srgbClr val="0000CD"/>
                </a:solidFill>
              </a:rPr>
              <a:t>let</a:t>
            </a:r>
            <a:r>
              <a:rPr lang="en-US" dirty="0" smtClean="0">
                <a:solidFill>
                  <a:schemeClr val="dk1"/>
                </a:solidFill>
              </a:rPr>
              <a:t> name </a:t>
            </a:r>
            <a:r>
              <a:rPr lang="en-US" dirty="0">
                <a:solidFill>
                  <a:schemeClr val="dk1"/>
                </a:solidFill>
              </a:rPr>
              <a:t>= </a:t>
            </a:r>
            <a:r>
              <a:rPr lang="en-US" dirty="0" smtClean="0">
                <a:solidFill>
                  <a:srgbClr val="A52A2A"/>
                </a:solidFill>
              </a:rPr>
              <a:t>“John"</a:t>
            </a:r>
            <a:r>
              <a:rPr lang="en-US" dirty="0" smtClean="0">
                <a:solidFill>
                  <a:schemeClr val="dk1"/>
                </a:solidFill>
              </a:rPr>
              <a:t>;</a:t>
            </a:r>
            <a:endParaRPr lang="en-US" dirty="0">
              <a:solidFill>
                <a:schemeClr val="dk1"/>
              </a:solidFill>
            </a:endParaRPr>
          </a:p>
          <a:p>
            <a:pPr marL="914400" lvl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>
              <a:solidFill>
                <a:schemeClr val="dk1"/>
              </a:solidFill>
            </a:endParaRPr>
          </a:p>
          <a:p>
            <a:pPr marL="914400" lvl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008000"/>
                </a:solidFill>
              </a:rPr>
              <a:t>// code here can use </a:t>
            </a:r>
            <a:r>
              <a:rPr lang="en-US" dirty="0" smtClean="0">
                <a:solidFill>
                  <a:srgbClr val="008000"/>
                </a:solidFill>
              </a:rPr>
              <a:t>name</a:t>
            </a:r>
            <a:endParaRPr lang="en-US" dirty="0">
              <a:solidFill>
                <a:srgbClr val="008000"/>
              </a:solidFill>
            </a:endParaRPr>
          </a:p>
          <a:p>
            <a:pPr marL="914400" lvl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>
              <a:solidFill>
                <a:schemeClr val="dk1"/>
              </a:solidFill>
            </a:endParaRPr>
          </a:p>
          <a:p>
            <a:pPr marL="914400" lvl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0000CD"/>
                </a:solidFill>
              </a:rPr>
              <a:t>function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myFunction</a:t>
            </a:r>
            <a:r>
              <a:rPr lang="en-US" dirty="0">
                <a:solidFill>
                  <a:schemeClr val="dk1"/>
                </a:solidFill>
              </a:rPr>
              <a:t>() {</a:t>
            </a:r>
          </a:p>
          <a:p>
            <a:pPr marL="914400" lvl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>
              <a:solidFill>
                <a:schemeClr val="dk1"/>
              </a:solidFill>
            </a:endParaRPr>
          </a:p>
          <a:p>
            <a:pPr marL="914400" lvl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</a:rPr>
              <a:t>  </a:t>
            </a:r>
            <a:r>
              <a:rPr lang="en-US" dirty="0">
                <a:solidFill>
                  <a:srgbClr val="008000"/>
                </a:solidFill>
              </a:rPr>
              <a:t>// code here can also use </a:t>
            </a:r>
            <a:r>
              <a:rPr lang="en-US" dirty="0" smtClean="0">
                <a:solidFill>
                  <a:srgbClr val="008000"/>
                </a:solidFill>
              </a:rPr>
              <a:t>name</a:t>
            </a:r>
            <a:endParaRPr lang="en-US" dirty="0">
              <a:solidFill>
                <a:srgbClr val="008000"/>
              </a:solidFill>
            </a:endParaRPr>
          </a:p>
          <a:p>
            <a:pPr marL="914400" lvl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>
              <a:solidFill>
                <a:schemeClr val="dk1"/>
              </a:solidFill>
            </a:endParaRPr>
          </a:p>
          <a:p>
            <a:pPr marL="914400" lvl="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</a:rPr>
              <a:t>}</a:t>
            </a:r>
            <a:endParaRPr lang="en-US" dirty="0">
              <a:solidFill>
                <a:srgbClr val="008000"/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76295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www.w3schools.com/js/js_scope.asp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javascript.info/arrow-functions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javascript.info/function-expressions-arrows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javascript.info/function-basics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javascript.info/new-function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www.codecademy.com/learn/introduction-to-javascript/modules/learn-javascript-functions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https://codeburst.io/parameters-arguments-in-javascript-eb1d8bd0ef04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69275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2791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Declaration</a:t>
            </a:r>
            <a:endParaRPr lang="uk-U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Function Declaration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/>
              <a:t>Function </a:t>
            </a:r>
            <a:r>
              <a:rPr lang="en-US" sz="2800" dirty="0" smtClean="0"/>
              <a:t>Expressions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Arrow Functions</a:t>
            </a: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/>
              <a:t>n</a:t>
            </a:r>
            <a:r>
              <a:rPr lang="en-US" sz="2800" dirty="0" smtClean="0"/>
              <a:t>ew Function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63436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create a function we can use a </a:t>
            </a:r>
            <a:r>
              <a:rPr lang="en-US" i="1" dirty="0"/>
              <a:t>function declaration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f</a:t>
            </a:r>
            <a:r>
              <a:rPr lang="en-US" dirty="0" smtClean="0">
                <a:solidFill>
                  <a:srgbClr val="0070C0"/>
                </a:solidFill>
              </a:rPr>
              <a:t>unction </a:t>
            </a:r>
            <a:r>
              <a:rPr lang="en-US" dirty="0" err="1" smtClean="0">
                <a:solidFill>
                  <a:srgbClr val="0070C0"/>
                </a:solidFill>
              </a:rPr>
              <a:t>showMessage</a:t>
            </a:r>
            <a:r>
              <a:rPr lang="en-US" dirty="0" smtClean="0">
                <a:solidFill>
                  <a:srgbClr val="0070C0"/>
                </a:solidFill>
              </a:rPr>
              <a:t>() {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C00000"/>
                </a:solidFill>
              </a:rPr>
              <a:t>alert(“Hello”);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}</a:t>
            </a:r>
          </a:p>
          <a:p>
            <a:r>
              <a:rPr lang="en-US" dirty="0" smtClean="0"/>
              <a:t>The function </a:t>
            </a:r>
            <a:r>
              <a:rPr lang="en-US" dirty="0"/>
              <a:t>keyword goes first, then goes the </a:t>
            </a:r>
            <a:r>
              <a:rPr lang="en-US" i="1" dirty="0"/>
              <a:t>name of the function</a:t>
            </a:r>
            <a:r>
              <a:rPr lang="en-US" dirty="0" smtClean="0"/>
              <a:t>, </a:t>
            </a:r>
            <a:r>
              <a:rPr lang="en-US" dirty="0"/>
              <a:t>then a list of </a:t>
            </a:r>
            <a:r>
              <a:rPr lang="en-US" i="1" dirty="0"/>
              <a:t>parameters</a:t>
            </a:r>
            <a:r>
              <a:rPr lang="en-US" dirty="0"/>
              <a:t> between the parentheses (empty in the example above) and finally the code of the </a:t>
            </a:r>
            <a:r>
              <a:rPr lang="en-US" dirty="0" smtClean="0"/>
              <a:t>function.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915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47672"/>
            <a:ext cx="10820400" cy="35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5719"/>
          </a:xfrm>
        </p:spPr>
        <p:txBody>
          <a:bodyPr/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731520"/>
            <a:ext cx="10820400" cy="475488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variable </a:t>
            </a:r>
            <a:r>
              <a:rPr lang="en-US" dirty="0"/>
              <a:t>declared inside a function is only visible inside that function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function </a:t>
            </a:r>
            <a:r>
              <a:rPr lang="en-US" dirty="0" err="1">
                <a:solidFill>
                  <a:srgbClr val="0070C0"/>
                </a:solidFill>
              </a:rPr>
              <a:t>showMessage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 smtClean="0">
                <a:solidFill>
                  <a:srgbClr val="0070C0"/>
                </a:solidFill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let message = </a:t>
            </a:r>
            <a:r>
              <a:rPr lang="en-US" dirty="0" smtClean="0">
                <a:solidFill>
                  <a:srgbClr val="FF0000"/>
                </a:solidFill>
              </a:rPr>
              <a:t>“Hello”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alert(message);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}</a:t>
            </a:r>
          </a:p>
          <a:p>
            <a:r>
              <a:rPr lang="en-US" dirty="0" err="1">
                <a:solidFill>
                  <a:srgbClr val="0070C0"/>
                </a:solidFill>
              </a:rPr>
              <a:t>showMessage</a:t>
            </a:r>
            <a:r>
              <a:rPr lang="en-US" dirty="0" smtClean="0">
                <a:solidFill>
                  <a:srgbClr val="0070C0"/>
                </a:solidFill>
              </a:rPr>
              <a:t>(); // </a:t>
            </a:r>
            <a:r>
              <a:rPr lang="en-US" dirty="0" smtClean="0"/>
              <a:t>Hello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alert(message)//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dirty="0" smtClean="0"/>
              <a:t> Error</a:t>
            </a:r>
            <a:endParaRPr lang="en-US" dirty="0">
              <a:solidFill>
                <a:srgbClr val="0070C0"/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2793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pass arbitrary data to functions using parameters </a:t>
            </a:r>
            <a:r>
              <a:rPr lang="en-US" dirty="0" smtClean="0"/>
              <a:t>.In </a:t>
            </a:r>
            <a:r>
              <a:rPr lang="en-US" dirty="0"/>
              <a:t>the example below, the function has two parameters: </a:t>
            </a:r>
            <a:r>
              <a:rPr lang="en-US" dirty="0" err="1"/>
              <a:t>firstName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lastName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 smtClean="0"/>
              <a:t>showFullName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C00000"/>
                </a:solidFill>
              </a:rPr>
              <a:t>firstName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lastName</a:t>
            </a:r>
            <a:r>
              <a:rPr lang="en-US" dirty="0" smtClean="0"/>
              <a:t>) </a:t>
            </a:r>
            <a:r>
              <a:rPr lang="en-US" dirty="0"/>
              <a:t>{ //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/>
              <a:t>lastName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alert(`${</a:t>
            </a:r>
            <a:r>
              <a:rPr lang="en-US" dirty="0" err="1" smtClean="0">
                <a:solidFill>
                  <a:srgbClr val="C00000"/>
                </a:solidFill>
              </a:rPr>
              <a:t>firstName</a:t>
            </a:r>
            <a:r>
              <a:rPr lang="en-US" dirty="0" smtClean="0"/>
              <a:t>}  ${</a:t>
            </a:r>
            <a:r>
              <a:rPr lang="en-US" dirty="0" err="1" smtClean="0">
                <a:solidFill>
                  <a:srgbClr val="C00000"/>
                </a:solidFill>
              </a:rPr>
              <a:t>lastName</a:t>
            </a:r>
            <a:r>
              <a:rPr lang="en-US" dirty="0" smtClean="0"/>
              <a:t>}`);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/>
              <a:t>When the function is </a:t>
            </a:r>
            <a:r>
              <a:rPr lang="en-US" dirty="0" smtClean="0"/>
              <a:t>called: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showFullName</a:t>
            </a:r>
            <a:r>
              <a:rPr lang="en-US" dirty="0" smtClean="0"/>
              <a:t>(“John”, “Smith”); // John Smith</a:t>
            </a:r>
          </a:p>
          <a:p>
            <a:r>
              <a:rPr lang="en-US" dirty="0" err="1">
                <a:solidFill>
                  <a:srgbClr val="0070C0"/>
                </a:solidFill>
              </a:rPr>
              <a:t>showFullName</a:t>
            </a:r>
            <a:r>
              <a:rPr lang="en-US" dirty="0" smtClean="0"/>
              <a:t>(“Leo”); // Leo undefined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49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392424"/>
          </a:xfrm>
        </p:spPr>
        <p:txBody>
          <a:bodyPr/>
          <a:lstStyle/>
          <a:p>
            <a:r>
              <a:rPr lang="en-US" dirty="0"/>
              <a:t>If we want to use a “default” text in this case, then we can specify it after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  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showFullName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firstName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text=“no text given”</a:t>
            </a:r>
            <a:r>
              <a:rPr lang="en-US" dirty="0" smtClean="0"/>
              <a:t>) </a:t>
            </a:r>
            <a:r>
              <a:rPr lang="en-US" dirty="0"/>
              <a:t>{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alert(`${</a:t>
            </a:r>
            <a:r>
              <a:rPr lang="en-US" dirty="0" err="1">
                <a:solidFill>
                  <a:srgbClr val="C00000"/>
                </a:solidFill>
              </a:rPr>
              <a:t>firstName</a:t>
            </a:r>
            <a:r>
              <a:rPr lang="en-US" dirty="0"/>
              <a:t>}  </a:t>
            </a:r>
            <a:r>
              <a:rPr lang="en-US" dirty="0" smtClean="0"/>
              <a:t>${</a:t>
            </a:r>
            <a:r>
              <a:rPr lang="en-US" dirty="0" smtClean="0">
                <a:solidFill>
                  <a:srgbClr val="C00000"/>
                </a:solidFill>
              </a:rPr>
              <a:t>text</a:t>
            </a:r>
            <a:r>
              <a:rPr lang="en-US" dirty="0" smtClean="0"/>
              <a:t>}`);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showFullName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firstName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text = </a:t>
            </a:r>
            <a:r>
              <a:rPr lang="en-US" dirty="0" err="1" smtClean="0">
                <a:solidFill>
                  <a:srgbClr val="C00000"/>
                </a:solidFill>
              </a:rPr>
              <a:t>anotherFunction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) </a:t>
            </a:r>
            <a:r>
              <a:rPr lang="en-US" dirty="0"/>
              <a:t>{  </a:t>
            </a:r>
          </a:p>
          <a:p>
            <a:r>
              <a:rPr lang="en-US" dirty="0"/>
              <a:t>   // </a:t>
            </a:r>
            <a:r>
              <a:rPr lang="en-US" dirty="0" err="1"/>
              <a:t>anotherFunction</a:t>
            </a:r>
            <a:r>
              <a:rPr lang="en-US" dirty="0"/>
              <a:t>() only executed if no text given</a:t>
            </a:r>
          </a:p>
          <a:p>
            <a:r>
              <a:rPr lang="en-US" dirty="0"/>
              <a:t>  </a:t>
            </a:r>
            <a:r>
              <a:rPr lang="en-US" dirty="0" smtClean="0"/>
              <a:t> // </a:t>
            </a:r>
            <a:r>
              <a:rPr lang="en-US" dirty="0"/>
              <a:t>its result becomes the value of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49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A1340B-3A1B-4156-ADE3-51DF6C2C795D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35f28f2-30f1-4728-84d2-86d96e143488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41e6018-ac0a-4dfb-8409-db9e0d25502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317</TotalTime>
  <Words>1577</Words>
  <Application>Microsoft Office PowerPoint</Application>
  <PresentationFormat>Широкоэкранный</PresentationFormat>
  <Paragraphs>302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Proxima Nova Black</vt:lpstr>
      <vt:lpstr>Open Sans</vt:lpstr>
      <vt:lpstr>Arial</vt:lpstr>
      <vt:lpstr>Proxima Nova Extrabold</vt:lpstr>
      <vt:lpstr>Calibri</vt:lpstr>
      <vt:lpstr>Wingdings</vt:lpstr>
      <vt:lpstr>DARK THEME</vt:lpstr>
      <vt:lpstr>LIGHT-THEME</vt:lpstr>
      <vt:lpstr> FUNCTIONS Part 1</vt:lpstr>
      <vt:lpstr>AGENDA</vt:lpstr>
      <vt:lpstr>About Functions</vt:lpstr>
      <vt:lpstr>Declaration</vt:lpstr>
      <vt:lpstr>Function Declaration</vt:lpstr>
      <vt:lpstr>Function Declaration</vt:lpstr>
      <vt:lpstr> </vt:lpstr>
      <vt:lpstr>Parameters</vt:lpstr>
      <vt:lpstr>Parameters</vt:lpstr>
      <vt:lpstr>Parameters &amp; Arguments in JavaScript </vt:lpstr>
      <vt:lpstr> </vt:lpstr>
      <vt:lpstr>Rest Parameters </vt:lpstr>
      <vt:lpstr> </vt:lpstr>
      <vt:lpstr> </vt:lpstr>
      <vt:lpstr>Returning a value</vt:lpstr>
      <vt:lpstr> </vt:lpstr>
      <vt:lpstr> </vt:lpstr>
      <vt:lpstr> </vt:lpstr>
      <vt:lpstr>Function Expressions</vt:lpstr>
      <vt:lpstr> </vt:lpstr>
      <vt:lpstr>Arrow functions </vt:lpstr>
      <vt:lpstr> </vt:lpstr>
      <vt:lpstr> </vt:lpstr>
      <vt:lpstr>Arrow functions do not have this. If this is accessed, it is taken from the outside</vt:lpstr>
      <vt:lpstr> Arrows have no “arguments”</vt:lpstr>
      <vt:lpstr>new Function</vt:lpstr>
      <vt:lpstr>new Function doesn’t have access to outer variables, only to the global ones.</vt:lpstr>
      <vt:lpstr>Self-invoking functions </vt:lpstr>
      <vt:lpstr>SCOPE</vt:lpstr>
      <vt:lpstr> </vt:lpstr>
      <vt:lpstr> </vt:lpstr>
      <vt:lpstr>Resources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Користувач Windows</cp:lastModifiedBy>
  <cp:revision>29</cp:revision>
  <dcterms:created xsi:type="dcterms:W3CDTF">2018-12-11T16:43:22Z</dcterms:created>
  <dcterms:modified xsi:type="dcterms:W3CDTF">2019-07-24T10:28:16Z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