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36"/>
  </p:notesMasterIdLst>
  <p:sldIdLst>
    <p:sldId id="257" r:id="rId6"/>
    <p:sldId id="28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4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  <p:embeddedFont>
      <p:font typeface="Proxima Nova Black" panose="020B0604020202020204" charset="0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83" d="100"/>
          <a:sy n="8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70357-87C0-47C3-855A-6F5C50890136}" type="datetimeFigureOut">
              <a:rPr lang="uk-UA" smtClean="0"/>
              <a:t>15.09.2019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11A2-D3A5-4797-9C0F-DA87D9A170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02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s://www.w3schools.com/jquery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uk.wikipedia.org/wiki/JQue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Proxima Nova Black" panose="02000506030000020004" pitchFamily="2" charset="0"/>
              </a:rPr>
            </a:br>
            <a:br>
              <a:rPr lang="en-US" dirty="0">
                <a:latin typeface="Proxima Nova Black" panose="02000506030000020004" pitchFamily="2" charset="0"/>
              </a:rPr>
            </a:br>
            <a:r>
              <a:rPr lang="en-US" dirty="0">
                <a:latin typeface="Proxima Nova Black" panose="02000506030000020004" pitchFamily="2" charset="0"/>
              </a:rPr>
              <a:t>jQuery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Ihor</a:t>
            </a:r>
            <a:r>
              <a:rPr lang="en-US" dirty="0"/>
              <a:t> </a:t>
            </a:r>
            <a:r>
              <a:rPr lang="en-US" dirty="0" err="1"/>
              <a:t>Kalyta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Event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jQuery methods have to be inside a document ready event:</a:t>
            </a:r>
          </a:p>
          <a:p>
            <a:endParaRPr lang="en-US" dirty="0"/>
          </a:p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i="1" dirty="0">
                <a:solidFill>
                  <a:srgbClr val="00B050"/>
                </a:solidFill>
              </a:rPr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This is to prevent any jQuery code from running before the document is finished loading (is ready).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701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54863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069848"/>
            <a:ext cx="10820400" cy="4416552"/>
          </a:xfrm>
        </p:spPr>
        <p:txBody>
          <a:bodyPr/>
          <a:lstStyle/>
          <a:p>
            <a:r>
              <a:rPr lang="en-US" dirty="0"/>
              <a:t>The jQuery team has also created an even shorter method for the document ready event:</a:t>
            </a:r>
          </a:p>
          <a:p>
            <a:endParaRPr lang="en-US" dirty="0"/>
          </a:p>
          <a:p>
            <a:r>
              <a:rPr lang="en-US" dirty="0"/>
              <a:t>$(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i="1" dirty="0">
                <a:solidFill>
                  <a:srgbClr val="00B050"/>
                </a:solidFill>
              </a:rPr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Use the syntax you prefer.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095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Event Methods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different visitors' actions that a web page can respond to are called events.</a:t>
            </a:r>
          </a:p>
          <a:p>
            <a:r>
              <a:rPr lang="en-US" dirty="0"/>
              <a:t>An event represents the precise moment when something happens.</a:t>
            </a:r>
          </a:p>
          <a:p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79502"/>
              </p:ext>
            </p:extLst>
          </p:nvPr>
        </p:nvGraphicFramePr>
        <p:xfrm>
          <a:off x="2032000" y="3279986"/>
          <a:ext cx="8128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967501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1760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15667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695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 Events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Keyboard Events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Form Events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Document/Window Events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9713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click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keypress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submit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load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0150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dblclick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keydown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resize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7604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mouseenter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keyup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focus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scroll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777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mouseleave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>
                          <a:effectLst/>
                        </a:rPr>
                        <a:t> 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blur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unload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8580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2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Event Methods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jQuery, most DOM events have an equivalent jQuery method.</a:t>
            </a:r>
          </a:p>
          <a:p>
            <a:r>
              <a:rPr lang="en-US" dirty="0"/>
              <a:t>Assign a click event to all paragraphs on a page:</a:t>
            </a:r>
          </a:p>
          <a:p>
            <a:endParaRPr lang="en-US" dirty="0"/>
          </a:p>
          <a:p>
            <a:r>
              <a:rPr lang="en-US" dirty="0"/>
              <a:t>$(</a:t>
            </a:r>
            <a:r>
              <a:rPr lang="en-US" dirty="0">
                <a:solidFill>
                  <a:srgbClr val="FF0000"/>
                </a:solidFill>
              </a:rPr>
              <a:t>“p”</a:t>
            </a:r>
            <a:r>
              <a:rPr lang="en-US" dirty="0"/>
              <a:t>).click(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</a:t>
            </a:r>
          </a:p>
          <a:p>
            <a:r>
              <a:rPr lang="en-US" dirty="0"/>
              <a:t>  $(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).hide();</a:t>
            </a:r>
          </a:p>
          <a:p>
            <a:r>
              <a:rPr lang="en-US" dirty="0"/>
              <a:t>});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394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914400"/>
            <a:ext cx="1082040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on() </a:t>
            </a:r>
            <a:r>
              <a:rPr lang="en-US" dirty="0"/>
              <a:t>method attaches one or more event handlers for the selected elements.</a:t>
            </a:r>
          </a:p>
          <a:p>
            <a:r>
              <a:rPr lang="en-US" dirty="0"/>
              <a:t>$(</a:t>
            </a:r>
            <a:r>
              <a:rPr lang="en-US" dirty="0">
                <a:solidFill>
                  <a:srgbClr val="FF0000"/>
                </a:solidFill>
              </a:rPr>
              <a:t>"p"</a:t>
            </a:r>
            <a:r>
              <a:rPr lang="en-US" dirty="0"/>
              <a:t>).on(</a:t>
            </a:r>
            <a:r>
              <a:rPr lang="en-US" dirty="0">
                <a:solidFill>
                  <a:srgbClr val="FF0000"/>
                </a:solidFill>
              </a:rPr>
              <a:t>"click"</a:t>
            </a:r>
            <a:r>
              <a:rPr lang="en-US" dirty="0"/>
              <a:t>, function(){</a:t>
            </a:r>
            <a:br>
              <a:rPr lang="en-US" dirty="0"/>
            </a:br>
            <a:r>
              <a:rPr lang="en-US" dirty="0"/>
              <a:t>  $(this).hide();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$(</a:t>
            </a:r>
            <a:r>
              <a:rPr lang="en-US" dirty="0">
                <a:solidFill>
                  <a:srgbClr val="FF0000"/>
                </a:solidFill>
              </a:rPr>
              <a:t>"p"</a:t>
            </a:r>
            <a:r>
              <a:rPr lang="en-US" dirty="0"/>
              <a:t>).on({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mouseenter</a:t>
            </a:r>
            <a:r>
              <a:rPr lang="en-US" dirty="0"/>
              <a:t>: 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 $(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"background-color"</a:t>
            </a:r>
            <a:r>
              <a:rPr lang="en-US" dirty="0"/>
              <a:t>,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lightgray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}, 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mouseleave</a:t>
            </a:r>
            <a:r>
              <a:rPr lang="en-US" dirty="0"/>
              <a:t>: 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"background-color"</a:t>
            </a:r>
            <a:r>
              <a:rPr lang="en-US" dirty="0"/>
              <a:t>,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lightblue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}, </a:t>
            </a:r>
            <a:br>
              <a:rPr lang="en-US" dirty="0"/>
            </a:br>
            <a:r>
              <a:rPr lang="en-US" dirty="0"/>
              <a:t>  click: 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"background-color"</a:t>
            </a:r>
            <a:r>
              <a:rPr lang="en-US" dirty="0"/>
              <a:t>, </a:t>
            </a:r>
            <a:r>
              <a:rPr lang="en-US" dirty="0">
                <a:solidFill>
                  <a:srgbClr val="FF0000"/>
                </a:solidFill>
              </a:rPr>
              <a:t>"yellow"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} </a:t>
            </a:r>
            <a:br>
              <a:rPr lang="en-US" dirty="0"/>
            </a:br>
            <a:r>
              <a:rPr lang="en-US" dirty="0"/>
              <a:t>});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368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DOM Manipulation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536192"/>
            <a:ext cx="10820400" cy="3950208"/>
          </a:xfrm>
        </p:spPr>
        <p:txBody>
          <a:bodyPr/>
          <a:lstStyle/>
          <a:p>
            <a:r>
              <a:rPr lang="en-US" dirty="0"/>
              <a:t>Three simple, but useful, jQuery methods for DOM manipulation are: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text()</a:t>
            </a:r>
            <a:r>
              <a:rPr lang="en-US" dirty="0"/>
              <a:t> - Sets or returns the text content of selected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html()</a:t>
            </a:r>
            <a:r>
              <a:rPr lang="en-US" dirty="0"/>
              <a:t> - Sets or returns the content of selected elements (including HTML markup)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- Sets or returns the value of form fields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7941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877824"/>
            <a:ext cx="10820400" cy="4608576"/>
          </a:xfrm>
        </p:spPr>
        <p:txBody>
          <a:bodyPr/>
          <a:lstStyle/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  alert("</a:t>
            </a:r>
            <a:r>
              <a:rPr lang="en-US" dirty="0">
                <a:solidFill>
                  <a:srgbClr val="FF0000"/>
                </a:solidFill>
              </a:rPr>
              <a:t>Text: </a:t>
            </a:r>
            <a:r>
              <a:rPr lang="en-US" dirty="0"/>
              <a:t>" + $("</a:t>
            </a:r>
            <a:r>
              <a:rPr lang="en-US" dirty="0">
                <a:solidFill>
                  <a:srgbClr val="FF0000"/>
                </a:solidFill>
              </a:rPr>
              <a:t>#test").</a:t>
            </a:r>
            <a:r>
              <a:rPr lang="en-US" dirty="0"/>
              <a:t>text());</a:t>
            </a:r>
          </a:p>
          <a:p>
            <a:r>
              <a:rPr lang="en-US" dirty="0"/>
              <a:t>  alert("</a:t>
            </a:r>
            <a:r>
              <a:rPr lang="en-US" dirty="0">
                <a:solidFill>
                  <a:srgbClr val="FF0000"/>
                </a:solidFill>
              </a:rPr>
              <a:t>HTML: </a:t>
            </a:r>
            <a:r>
              <a:rPr lang="en-US" dirty="0"/>
              <a:t>" + $("</a:t>
            </a:r>
            <a:r>
              <a:rPr lang="en-US" dirty="0">
                <a:solidFill>
                  <a:srgbClr val="FF0000"/>
                </a:solidFill>
              </a:rPr>
              <a:t>#test").</a:t>
            </a:r>
            <a:r>
              <a:rPr lang="en-US" dirty="0"/>
              <a:t>html());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&lt;p id="</a:t>
            </a:r>
            <a:r>
              <a:rPr lang="en-US" dirty="0">
                <a:solidFill>
                  <a:srgbClr val="0070C0"/>
                </a:solidFill>
              </a:rPr>
              <a:t>test</a:t>
            </a:r>
            <a:r>
              <a:rPr lang="en-US" dirty="0"/>
              <a:t>"&gt;This is some &lt;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&gt;bold&lt;/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&gt; text in a paragraph.&lt;/p&gt;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/>
              <a:t>: This is some bold text in a paragraph.</a:t>
            </a:r>
          </a:p>
          <a:p>
            <a:r>
              <a:rPr lang="en-US" dirty="0"/>
              <a:t>//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: This is some &lt;b&gt;bold&lt;/b&gt; text in a paragraph.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227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54863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813816"/>
            <a:ext cx="10820400" cy="4672584"/>
          </a:xfrm>
        </p:spPr>
        <p:txBody>
          <a:bodyPr/>
          <a:lstStyle/>
          <a:p>
            <a:r>
              <a:rPr lang="en-US" dirty="0"/>
              <a:t>The jQuery </a:t>
            </a:r>
            <a:r>
              <a:rPr lang="en-US" b="1" i="1" dirty="0" err="1"/>
              <a:t>attr</a:t>
            </a:r>
            <a:r>
              <a:rPr lang="en-US" b="1" i="1" dirty="0"/>
              <a:t>() </a:t>
            </a:r>
            <a:r>
              <a:rPr lang="en-US" dirty="0"/>
              <a:t>method is used to get attribute values :</a:t>
            </a:r>
          </a:p>
          <a:p>
            <a:endParaRPr lang="en-US" dirty="0"/>
          </a:p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  alert($("</a:t>
            </a:r>
            <a:r>
              <a:rPr lang="en-US" dirty="0">
                <a:solidFill>
                  <a:srgbClr val="FF0000"/>
                </a:solidFill>
              </a:rPr>
              <a:t>#link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));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pl-PL" dirty="0"/>
              <a:t>&lt;</a:t>
            </a:r>
            <a:r>
              <a:rPr lang="pl-PL" dirty="0">
                <a:solidFill>
                  <a:srgbClr val="FF0000"/>
                </a:solidFill>
              </a:rPr>
              <a:t>p</a:t>
            </a:r>
            <a:r>
              <a:rPr lang="pl-PL" dirty="0"/>
              <a:t>&gt;&lt;</a:t>
            </a:r>
            <a:r>
              <a:rPr lang="pl-PL" dirty="0">
                <a:solidFill>
                  <a:srgbClr val="FF0000"/>
                </a:solidFill>
              </a:rPr>
              <a:t>a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href</a:t>
            </a:r>
            <a:r>
              <a:rPr lang="pl-PL" dirty="0"/>
              <a:t>="https://www.</a:t>
            </a:r>
            <a:r>
              <a:rPr lang="en-US" dirty="0"/>
              <a:t>first</a:t>
            </a:r>
            <a:r>
              <a:rPr lang="pl-PL" dirty="0"/>
              <a:t>.com" </a:t>
            </a:r>
            <a:r>
              <a:rPr lang="pl-PL" dirty="0">
                <a:solidFill>
                  <a:srgbClr val="FF0000"/>
                </a:solidFill>
              </a:rPr>
              <a:t>id</a:t>
            </a:r>
            <a:r>
              <a:rPr lang="pl-PL" dirty="0"/>
              <a:t>=“</a:t>
            </a:r>
            <a:r>
              <a:rPr lang="en-US" dirty="0"/>
              <a:t>link</a:t>
            </a:r>
            <a:r>
              <a:rPr lang="pl-PL" dirty="0"/>
              <a:t>"&gt;</a:t>
            </a:r>
            <a:r>
              <a:rPr lang="en-US" dirty="0"/>
              <a:t>First</a:t>
            </a:r>
            <a:r>
              <a:rPr lang="pl-PL" dirty="0"/>
              <a:t>&lt;</a:t>
            </a:r>
            <a:r>
              <a:rPr lang="pl-PL" dirty="0">
                <a:solidFill>
                  <a:srgbClr val="FF0000"/>
                </a:solidFill>
              </a:rPr>
              <a:t>/a</a:t>
            </a:r>
            <a:r>
              <a:rPr lang="pl-PL" dirty="0"/>
              <a:t>&gt;&lt;</a:t>
            </a:r>
            <a:r>
              <a:rPr lang="pl-PL" dirty="0">
                <a:solidFill>
                  <a:srgbClr val="FF0000"/>
                </a:solidFill>
              </a:rPr>
              <a:t>/p</a:t>
            </a:r>
            <a:r>
              <a:rPr lang="pl-PL" dirty="0"/>
              <a:t>&gt;</a:t>
            </a:r>
            <a:endParaRPr lang="uk-UA" dirty="0"/>
          </a:p>
          <a:p>
            <a:endParaRPr lang="uk-UA" dirty="0"/>
          </a:p>
          <a:p>
            <a:r>
              <a:rPr lang="en-US" dirty="0"/>
              <a:t>//</a:t>
            </a:r>
            <a:r>
              <a:rPr lang="pl-PL" dirty="0"/>
              <a:t> https://www.</a:t>
            </a:r>
            <a:r>
              <a:rPr lang="en-US" dirty="0"/>
              <a:t>first</a:t>
            </a:r>
            <a:r>
              <a:rPr lang="pl-PL" dirty="0"/>
              <a:t>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332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Content - text(), html(), and </a:t>
            </a:r>
            <a:r>
              <a:rPr lang="en-US" dirty="0" err="1"/>
              <a:t>attr</a:t>
            </a:r>
            <a:r>
              <a:rPr lang="en-US" dirty="0"/>
              <a:t>()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  $("</a:t>
            </a:r>
            <a:r>
              <a:rPr lang="en-US" dirty="0">
                <a:solidFill>
                  <a:srgbClr val="FF0000"/>
                </a:solidFill>
              </a:rPr>
              <a:t>#test1").</a:t>
            </a:r>
            <a:r>
              <a:rPr lang="en-US" dirty="0"/>
              <a:t>text(</a:t>
            </a:r>
            <a:r>
              <a:rPr lang="en-US" dirty="0">
                <a:solidFill>
                  <a:srgbClr val="FF0000"/>
                </a:solidFill>
              </a:rPr>
              <a:t>"Hello world!"</a:t>
            </a:r>
            <a:r>
              <a:rPr lang="en-US" dirty="0"/>
              <a:t>));</a:t>
            </a:r>
          </a:p>
          <a:p>
            <a:r>
              <a:rPr lang="en-US" dirty="0"/>
              <a:t>  $("</a:t>
            </a:r>
            <a:r>
              <a:rPr lang="en-US" dirty="0">
                <a:solidFill>
                  <a:srgbClr val="FF0000"/>
                </a:solidFill>
              </a:rPr>
              <a:t>#test2").</a:t>
            </a:r>
            <a:r>
              <a:rPr lang="en-US" dirty="0"/>
              <a:t>html(</a:t>
            </a:r>
            <a:r>
              <a:rPr lang="en-US" dirty="0">
                <a:solidFill>
                  <a:srgbClr val="FF0000"/>
                </a:solidFill>
              </a:rPr>
              <a:t>"&lt;b&gt;Hello world!&lt;/b&gt;"</a:t>
            </a:r>
            <a:r>
              <a:rPr lang="en-US" dirty="0"/>
              <a:t>));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p id</a:t>
            </a:r>
            <a:r>
              <a:rPr lang="en-US" dirty="0"/>
              <a:t>="</a:t>
            </a:r>
            <a:r>
              <a:rPr lang="en-US" dirty="0">
                <a:solidFill>
                  <a:srgbClr val="0070C0"/>
                </a:solidFill>
              </a:rPr>
              <a:t>test1</a:t>
            </a:r>
            <a:r>
              <a:rPr lang="en-US" dirty="0"/>
              <a:t>"&gt;This is a paragraph.&lt;/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&gt;//  Hello world!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p id</a:t>
            </a:r>
            <a:r>
              <a:rPr lang="en-US" dirty="0"/>
              <a:t>="</a:t>
            </a:r>
            <a:r>
              <a:rPr lang="en-US" dirty="0">
                <a:solidFill>
                  <a:srgbClr val="0070C0"/>
                </a:solidFill>
              </a:rPr>
              <a:t>test2</a:t>
            </a:r>
            <a:r>
              <a:rPr lang="en-US" dirty="0"/>
              <a:t>"&gt;This is another paragraph.&lt;</a:t>
            </a:r>
            <a:r>
              <a:rPr lang="en-US" dirty="0">
                <a:solidFill>
                  <a:srgbClr val="FF0000"/>
                </a:solidFill>
              </a:rPr>
              <a:t>/p</a:t>
            </a:r>
            <a:r>
              <a:rPr lang="en-US" dirty="0"/>
              <a:t>&gt;//  </a:t>
            </a:r>
            <a:r>
              <a:rPr lang="en-US" b="1" dirty="0"/>
              <a:t>Hello world!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93012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73151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685801"/>
            <a:ext cx="10820400" cy="4800599"/>
          </a:xfrm>
        </p:spPr>
        <p:txBody>
          <a:bodyPr/>
          <a:lstStyle/>
          <a:p>
            <a:r>
              <a:rPr lang="en-US" dirty="0"/>
              <a:t>The jQuery </a:t>
            </a:r>
            <a:r>
              <a:rPr lang="en-US" b="1" i="1" dirty="0" err="1"/>
              <a:t>attr</a:t>
            </a:r>
            <a:r>
              <a:rPr lang="en-US" b="1" i="1" dirty="0"/>
              <a:t>()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method is also used to set/change attribute values :</a:t>
            </a:r>
          </a:p>
          <a:p>
            <a:endParaRPr lang="en-US" dirty="0"/>
          </a:p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  $("</a:t>
            </a:r>
            <a:r>
              <a:rPr lang="en-US" dirty="0">
                <a:solidFill>
                  <a:srgbClr val="FF0000"/>
                </a:solidFill>
              </a:rPr>
              <a:t>#link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“, “</a:t>
            </a:r>
            <a:r>
              <a:rPr lang="pl-PL" dirty="0">
                <a:solidFill>
                  <a:srgbClr val="FF0000"/>
                </a:solidFill>
              </a:rPr>
              <a:t>https://www.</a:t>
            </a: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pl-PL" dirty="0">
                <a:solidFill>
                  <a:srgbClr val="FF0000"/>
                </a:solidFill>
              </a:rPr>
              <a:t>.com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pl-PL" dirty="0"/>
              <a:t>&lt;</a:t>
            </a:r>
            <a:r>
              <a:rPr lang="pl-PL" dirty="0">
                <a:solidFill>
                  <a:srgbClr val="FF0000"/>
                </a:solidFill>
              </a:rPr>
              <a:t>p</a:t>
            </a:r>
            <a:r>
              <a:rPr lang="pl-PL" dirty="0"/>
              <a:t>&gt;&lt;</a:t>
            </a:r>
            <a:r>
              <a:rPr lang="pl-PL" dirty="0">
                <a:solidFill>
                  <a:srgbClr val="FF0000"/>
                </a:solidFill>
              </a:rPr>
              <a:t>a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href</a:t>
            </a:r>
            <a:r>
              <a:rPr lang="pl-PL" dirty="0"/>
              <a:t>="https://www.</a:t>
            </a:r>
            <a:r>
              <a:rPr lang="en-US" dirty="0"/>
              <a:t>first</a:t>
            </a:r>
            <a:r>
              <a:rPr lang="pl-PL" dirty="0"/>
              <a:t>.com" </a:t>
            </a:r>
            <a:r>
              <a:rPr lang="pl-PL" dirty="0">
                <a:solidFill>
                  <a:srgbClr val="FF0000"/>
                </a:solidFill>
              </a:rPr>
              <a:t>id</a:t>
            </a:r>
            <a:r>
              <a:rPr lang="pl-PL" dirty="0"/>
              <a:t>=“</a:t>
            </a:r>
            <a:r>
              <a:rPr lang="en-US" dirty="0"/>
              <a:t>link</a:t>
            </a:r>
            <a:r>
              <a:rPr lang="pl-PL" dirty="0"/>
              <a:t>"&gt;</a:t>
            </a:r>
            <a:r>
              <a:rPr lang="en-US" dirty="0"/>
              <a:t>First</a:t>
            </a:r>
            <a:r>
              <a:rPr lang="pl-PL" dirty="0"/>
              <a:t>&lt;</a:t>
            </a:r>
            <a:r>
              <a:rPr lang="pl-PL" dirty="0">
                <a:solidFill>
                  <a:srgbClr val="FF0000"/>
                </a:solidFill>
              </a:rPr>
              <a:t>/a</a:t>
            </a:r>
            <a:r>
              <a:rPr lang="pl-PL" dirty="0"/>
              <a:t>&gt;&lt;</a:t>
            </a:r>
            <a:r>
              <a:rPr lang="pl-PL" dirty="0">
                <a:solidFill>
                  <a:srgbClr val="FF0000"/>
                </a:solidFill>
              </a:rPr>
              <a:t>/p</a:t>
            </a:r>
            <a:r>
              <a:rPr lang="pl-PL" dirty="0"/>
              <a:t>&gt;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452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42B7-9388-40F0-9DF9-8EBEE67A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1073"/>
            <a:ext cx="10820400" cy="1300017"/>
          </a:xfrm>
        </p:spPr>
        <p:txBody>
          <a:bodyPr/>
          <a:lstStyle/>
          <a:p>
            <a:r>
              <a:rPr lang="en-US" dirty="0"/>
              <a:t> AGENDA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3D6D36-6AED-4574-A263-A995109B7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281382"/>
            <a:ext cx="10820400" cy="32050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jQuery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jQuery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4027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Add Elements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Four jQuery methods that are used to add new content: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append() </a:t>
            </a:r>
            <a:r>
              <a:rPr lang="en-US" dirty="0"/>
              <a:t>- Inserts content at the end of the selected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prepend() </a:t>
            </a:r>
            <a:r>
              <a:rPr lang="en-US" dirty="0"/>
              <a:t>- Inserts content at the beginning of the selected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after() </a:t>
            </a:r>
            <a:r>
              <a:rPr lang="en-US" dirty="0"/>
              <a:t>- Inserts content after the selected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before() </a:t>
            </a:r>
            <a:r>
              <a:rPr lang="en-US" dirty="0"/>
              <a:t>- Inserts content before the selected elements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53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685801"/>
            <a:ext cx="10820400" cy="4800599"/>
          </a:xfrm>
        </p:spPr>
        <p:txBody>
          <a:bodyPr/>
          <a:lstStyle/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   $("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").prepend("</a:t>
            </a:r>
            <a:r>
              <a:rPr lang="en-US" dirty="0">
                <a:solidFill>
                  <a:srgbClr val="FF0000"/>
                </a:solidFill>
              </a:rPr>
              <a:t>&lt;b&gt;Prepended text&lt;/b&gt;. </a:t>
            </a:r>
            <a:r>
              <a:rPr lang="en-US" dirty="0"/>
              <a:t>");</a:t>
            </a:r>
          </a:p>
          <a:p>
            <a:r>
              <a:rPr lang="en-US" dirty="0"/>
              <a:t>   $("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").append(" </a:t>
            </a:r>
            <a:r>
              <a:rPr lang="en-US" dirty="0">
                <a:solidFill>
                  <a:srgbClr val="FF0000"/>
                </a:solidFill>
              </a:rPr>
              <a:t>&lt;b&gt;Appended text&lt;/b&gt;.</a:t>
            </a:r>
            <a:r>
              <a:rPr lang="en-US" dirty="0"/>
              <a:t>");</a:t>
            </a:r>
          </a:p>
          <a:p>
            <a:r>
              <a:rPr lang="en-US" dirty="0"/>
              <a:t>});</a:t>
            </a:r>
          </a:p>
          <a:p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This is a paragraph.</a:t>
            </a:r>
            <a:r>
              <a:rPr lang="en-US" dirty="0">
                <a:solidFill>
                  <a:srgbClr val="FF0000"/>
                </a:solidFill>
              </a:rPr>
              <a:t>&lt;/p&gt;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Prepended </a:t>
            </a:r>
            <a:r>
              <a:rPr lang="en-US" b="1" dirty="0" err="1"/>
              <a:t>text</a:t>
            </a:r>
            <a:r>
              <a:rPr lang="en-US" dirty="0" err="1"/>
              <a:t>.This</a:t>
            </a:r>
            <a:r>
              <a:rPr lang="en-US" dirty="0"/>
              <a:t> is a paragraph. </a:t>
            </a:r>
            <a:r>
              <a:rPr lang="en-US" b="1" dirty="0"/>
              <a:t>Appended text</a:t>
            </a:r>
            <a:r>
              <a:rPr lang="en-US" dirty="0"/>
              <a:t>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59413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685800" y="640082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640082"/>
            <a:ext cx="10820400" cy="4846318"/>
          </a:xfrm>
        </p:spPr>
        <p:txBody>
          <a:bodyPr/>
          <a:lstStyle/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   $(“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/>
              <a:t>").before("</a:t>
            </a:r>
            <a:r>
              <a:rPr lang="en-US" dirty="0">
                <a:solidFill>
                  <a:srgbClr val="FF0000"/>
                </a:solidFill>
              </a:rPr>
              <a:t>&lt;b&gt;Before&lt;/b&gt;. </a:t>
            </a:r>
            <a:r>
              <a:rPr lang="en-US" dirty="0"/>
              <a:t>");</a:t>
            </a:r>
          </a:p>
          <a:p>
            <a:r>
              <a:rPr lang="en-US" dirty="0"/>
              <a:t>   $(“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/>
              <a:t>").after("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&gt;After&lt;/i&gt;.</a:t>
            </a:r>
            <a:r>
              <a:rPr lang="en-US" dirty="0"/>
              <a:t>");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="/images/jquery.gif" 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="100"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="140"&gt;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Before                  </a:t>
            </a:r>
            <a:r>
              <a:rPr lang="en-US" i="1" dirty="0"/>
              <a:t>After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23" y="3291078"/>
            <a:ext cx="1101090" cy="11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Remove Elements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591056"/>
            <a:ext cx="10820400" cy="3895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 remove elements and content, there are mainly two jQuery methods: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remove() </a:t>
            </a:r>
            <a:r>
              <a:rPr lang="en-US" dirty="0"/>
              <a:t>- Removes the selected element (and its child elements)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empty() </a:t>
            </a:r>
            <a:r>
              <a:rPr lang="en-US" dirty="0"/>
              <a:t>- Removes the child elements from the selected element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097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82295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591056"/>
            <a:ext cx="5174998" cy="3895344"/>
          </a:xfrm>
        </p:spPr>
        <p:txBody>
          <a:bodyPr/>
          <a:lstStyle/>
          <a:p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"#div1").</a:t>
            </a:r>
            <a:r>
              <a:rPr lang="en-US" dirty="0"/>
              <a:t>empty();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"#div2").</a:t>
            </a:r>
            <a:r>
              <a:rPr lang="en-US" dirty="0"/>
              <a:t>remove();</a:t>
            </a:r>
            <a:endParaRPr lang="uk-UA" dirty="0"/>
          </a:p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330696" y="1591056"/>
            <a:ext cx="5175504" cy="3895344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833119" y="2103120"/>
            <a:ext cx="288036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some text in the div.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7450738" y="2103120"/>
            <a:ext cx="2935419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               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1833119" y="3610094"/>
            <a:ext cx="2880360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some text in the div.</a:t>
            </a:r>
            <a:endParaRPr lang="uk-UA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5606543" y="204547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право 11"/>
          <p:cNvSpPr/>
          <p:nvPr/>
        </p:nvSpPr>
        <p:spPr>
          <a:xfrm>
            <a:off x="5606543" y="3552444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611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Get and Set CSS Classes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has several methods for CSS manipulation :</a:t>
            </a:r>
          </a:p>
          <a:p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addClass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- Adds one or more classes to the selected elements</a:t>
            </a:r>
          </a:p>
          <a:p>
            <a:r>
              <a:rPr lang="en-US" dirty="0" err="1">
                <a:solidFill>
                  <a:srgbClr val="C00000"/>
                </a:solidFill>
              </a:rPr>
              <a:t>removeClass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- Removes one or more classes from the selected elements</a:t>
            </a:r>
          </a:p>
          <a:p>
            <a:r>
              <a:rPr lang="en-US" dirty="0" err="1">
                <a:solidFill>
                  <a:srgbClr val="C00000"/>
                </a:solidFill>
              </a:rPr>
              <a:t>toggleClass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- Toggles between adding/removing classes from the selected elements</a:t>
            </a:r>
          </a:p>
          <a:p>
            <a:r>
              <a:rPr lang="en-US" dirty="0" err="1">
                <a:solidFill>
                  <a:srgbClr val="C00000"/>
                </a:solidFill>
              </a:rPr>
              <a:t>css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- Sets or returns the style attribute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0862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685801"/>
            <a:ext cx="10820400" cy="48005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$(document).ready(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 $("</a:t>
            </a:r>
            <a:r>
              <a:rPr lang="en-US" dirty="0">
                <a:solidFill>
                  <a:srgbClr val="FF0000"/>
                </a:solidFill>
              </a:rPr>
              <a:t>h1</a:t>
            </a:r>
            <a:r>
              <a:rPr lang="en-US" dirty="0"/>
              <a:t>").</a:t>
            </a:r>
            <a:r>
              <a:rPr lang="en-US" dirty="0" err="1"/>
              <a:t>addClass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blue</a:t>
            </a:r>
            <a:r>
              <a:rPr lang="en-US" dirty="0"/>
              <a:t>");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     </a:t>
            </a:r>
          </a:p>
          <a:p>
            <a:r>
              <a:rPr lang="en-US" dirty="0">
                <a:solidFill>
                  <a:srgbClr val="C00000"/>
                </a:solidFill>
              </a:rPr>
              <a:t> .blue</a:t>
            </a:r>
            <a:r>
              <a:rPr lang="en-US" dirty="0"/>
              <a:t>{                                                                        Heading 1</a:t>
            </a:r>
          </a:p>
          <a:p>
            <a:r>
              <a:rPr lang="en-US" dirty="0"/>
              <a:t>   </a:t>
            </a:r>
            <a:r>
              <a:rPr lang="en-US" dirty="0" err="1">
                <a:solidFill>
                  <a:srgbClr val="C00000"/>
                </a:solidFill>
              </a:rPr>
              <a:t>color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blue</a:t>
            </a:r>
            <a:r>
              <a:rPr lang="en-US" dirty="0"/>
              <a:t>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&lt;h1&gt;</a:t>
            </a:r>
            <a:r>
              <a:rPr lang="en-US" dirty="0"/>
              <a:t>Heading 1</a:t>
            </a:r>
            <a:r>
              <a:rPr lang="en-US" dirty="0">
                <a:solidFill>
                  <a:srgbClr val="FF0000"/>
                </a:solidFill>
              </a:rPr>
              <a:t>&lt;/h1&gt;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338" y="282449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Heading 1</a:t>
            </a:r>
            <a:endParaRPr lang="uk-UA" sz="2800" dirty="0">
              <a:solidFill>
                <a:srgbClr val="0070C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8183880" y="2955295"/>
            <a:ext cx="603504" cy="261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9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() Method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609344"/>
            <a:ext cx="10820400" cy="3429000"/>
          </a:xfrm>
        </p:spPr>
        <p:txBody>
          <a:bodyPr/>
          <a:lstStyle/>
          <a:p>
            <a:r>
              <a:rPr lang="en-US" dirty="0"/>
              <a:t>The following code will return the background-color value of the FIRST matched element:</a:t>
            </a:r>
          </a:p>
          <a:p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"p"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"background-color"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The following code will set the background-color value for ALL matched elements:</a:t>
            </a:r>
          </a:p>
          <a:p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"p"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"background-color", "yellow"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The following code will set a background-color and a font-size for ALL matched elements:</a:t>
            </a:r>
          </a:p>
          <a:p>
            <a:r>
              <a:rPr lang="en-US" dirty="0"/>
              <a:t>$("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({</a:t>
            </a:r>
            <a:r>
              <a:rPr lang="en-US" dirty="0">
                <a:solidFill>
                  <a:srgbClr val="C00000"/>
                </a:solidFill>
              </a:rPr>
              <a:t>"background-color"</a:t>
            </a:r>
            <a:r>
              <a:rPr lang="en-US" dirty="0"/>
              <a:t>: </a:t>
            </a:r>
            <a:r>
              <a:rPr lang="en-US" dirty="0">
                <a:solidFill>
                  <a:srgbClr val="C00000"/>
                </a:solidFill>
              </a:rPr>
              <a:t>"yellow"</a:t>
            </a:r>
            <a:r>
              <a:rPr lang="en-US" dirty="0"/>
              <a:t>, </a:t>
            </a:r>
            <a:r>
              <a:rPr lang="en-US" dirty="0">
                <a:solidFill>
                  <a:srgbClr val="C00000"/>
                </a:solidFill>
              </a:rPr>
              <a:t>"font-size"</a:t>
            </a:r>
            <a:r>
              <a:rPr lang="en-US" dirty="0"/>
              <a:t>: </a:t>
            </a:r>
            <a:r>
              <a:rPr lang="en-US" dirty="0">
                <a:solidFill>
                  <a:srgbClr val="C00000"/>
                </a:solidFill>
              </a:rPr>
              <a:t>"200%"</a:t>
            </a:r>
            <a:r>
              <a:rPr lang="en-US" dirty="0"/>
              <a:t>});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00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has several important methods for working with dimensions: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width()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height()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innerWidth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innerHeight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outerWidth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outerHeight</a:t>
            </a:r>
            <a:r>
              <a:rPr lang="en-US" dirty="0">
                <a:solidFill>
                  <a:srgbClr val="C00000"/>
                </a:solidFill>
              </a:rPr>
              <a:t>()</a:t>
            </a:r>
            <a:endParaRPr lang="uk-UA" dirty="0">
              <a:solidFill>
                <a:srgbClr val="C0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2696718"/>
            <a:ext cx="5271516" cy="36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84DAF-1109-4ED8-B8CE-0A858E55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201AB9F-5695-431F-8DE5-EEBB55E7A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https://www.w3schools.com/jquery/</a:t>
            </a:r>
            <a:endParaRPr lang="en-US" dirty="0"/>
          </a:p>
          <a:p>
            <a:r>
              <a:rPr lang="en-US" u="sng" dirty="0">
                <a:hlinkClick r:id="rId3"/>
              </a:rPr>
              <a:t>https://jquery.com</a:t>
            </a:r>
          </a:p>
          <a:p>
            <a:r>
              <a:rPr lang="pl-PL" u="sng" dirty="0">
                <a:hlinkClick r:id="rId4"/>
              </a:rPr>
              <a:t>https://uk.wikipedia.org › wiki › JQuery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14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731520"/>
            <a:ext cx="10820400" cy="4754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jQuery is a JavaScript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jQuery greatly simplifies JavaScript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jQuery is easy to learn.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71" y="3657290"/>
            <a:ext cx="5487329" cy="18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53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366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US" dirty="0"/>
              <a:t>The jQuery library contains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HTML/DOM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Effects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Utilities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986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jQuery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several ways to start using jQuery on your web site. You can: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 the jQuery library from jQuery.com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jQuery from a CDN, like Google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26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685800" y="640082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777240"/>
            <a:ext cx="10820400" cy="4709160"/>
          </a:xfrm>
        </p:spPr>
        <p:txBody>
          <a:bodyPr/>
          <a:lstStyle/>
          <a:p>
            <a:r>
              <a:rPr lang="en-US" dirty="0"/>
              <a:t>There are two versions of jQuery available for downloading: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Production version - this is for your live website because it has been minified and compressed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Development version - this is for testing and development (uncompressed and readable code)</a:t>
            </a:r>
          </a:p>
          <a:p>
            <a:r>
              <a:rPr lang="en-US" dirty="0"/>
              <a:t>Both versions can be downloaded from </a:t>
            </a:r>
            <a:r>
              <a:rPr lang="en-US" b="1" i="1" u="sng" dirty="0"/>
              <a:t>jQuery.com.</a:t>
            </a:r>
          </a:p>
          <a:p>
            <a:endParaRPr lang="en-US" dirty="0"/>
          </a:p>
          <a:p>
            <a:r>
              <a:rPr lang="en-US" dirty="0"/>
              <a:t>The jQuery library is a single JavaScript file, and you reference it with the HTML &lt;script&gt; tag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0070C0"/>
                </a:solidFill>
              </a:rPr>
              <a:t>jquery-3.4.1.min.js</a:t>
            </a:r>
            <a:r>
              <a:rPr lang="en-US" dirty="0"/>
              <a:t>"&gt;&lt;/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script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head</a:t>
            </a:r>
            <a:r>
              <a:rPr lang="en-US" dirty="0"/>
              <a:t>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68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CDN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don't want to download and host jQuery yourself, you can include it from a CDN (Content Delivery Network).</a:t>
            </a:r>
          </a:p>
          <a:p>
            <a:r>
              <a:rPr lang="en-US" dirty="0"/>
              <a:t>Both Google and Microsoft host jQuery.</a:t>
            </a:r>
          </a:p>
          <a:p>
            <a:r>
              <a:rPr lang="en-US" dirty="0"/>
              <a:t>To use jQuery from Google or Microsoft, use one of the following: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0070C0"/>
                </a:solidFill>
              </a:rPr>
              <a:t>https://ajax.googleapis.com/ajax/libs/</a:t>
            </a:r>
            <a:r>
              <a:rPr lang="en-US" dirty="0" err="1">
                <a:solidFill>
                  <a:srgbClr val="0070C0"/>
                </a:solidFill>
              </a:rPr>
              <a:t>jquery</a:t>
            </a:r>
            <a:r>
              <a:rPr lang="en-US" dirty="0">
                <a:solidFill>
                  <a:srgbClr val="0070C0"/>
                </a:solidFill>
              </a:rPr>
              <a:t>/3.4.1/jquery.min.js</a:t>
            </a:r>
            <a:r>
              <a:rPr lang="en-US" dirty="0"/>
              <a:t>"&gt;&lt;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/script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0070C0"/>
                </a:solidFill>
              </a:rPr>
              <a:t>https://ajax.aspnetcdn.com/ajax/jQuery/jquery-3.4.1.min.js</a:t>
            </a:r>
            <a:r>
              <a:rPr lang="en-US" dirty="0"/>
              <a:t>"&gt;&lt;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/script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/head</a:t>
            </a:r>
            <a:r>
              <a:rPr lang="en-US" dirty="0"/>
              <a:t>&gt;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4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Syntax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$</a:t>
            </a:r>
            <a:r>
              <a:rPr lang="en-US" dirty="0"/>
              <a:t> sign to define/access jQuery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(</a:t>
            </a:r>
            <a:r>
              <a:rPr lang="en-US" b="1" i="1" dirty="0"/>
              <a:t>selector</a:t>
            </a:r>
            <a:r>
              <a:rPr lang="en-US" dirty="0"/>
              <a:t>) to "query (or find)"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jQuery </a:t>
            </a:r>
            <a:r>
              <a:rPr lang="en-US" b="1" i="1" dirty="0"/>
              <a:t>action</a:t>
            </a:r>
            <a:r>
              <a:rPr lang="en-US" dirty="0"/>
              <a:t>() to be performed on the element(s)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567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728216"/>
            <a:ext cx="10820400" cy="375818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$(this).hide() </a:t>
            </a:r>
            <a:r>
              <a:rPr lang="en-US" dirty="0"/>
              <a:t>- hides the current element.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$("p").hide() </a:t>
            </a:r>
            <a:r>
              <a:rPr lang="en-US" dirty="0"/>
              <a:t>- hides all &lt;p&gt; elements.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$(".test").hide() </a:t>
            </a:r>
            <a:r>
              <a:rPr lang="en-US" dirty="0"/>
              <a:t>- hides all elements with class="test".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$("#test").hide() </a:t>
            </a:r>
            <a:r>
              <a:rPr lang="en-US" dirty="0"/>
              <a:t>- hides the element with id="test".</a:t>
            </a:r>
          </a:p>
          <a:p>
            <a:endParaRPr lang="en-US" dirty="0"/>
          </a:p>
          <a:p>
            <a:r>
              <a:rPr lang="uk-UA" dirty="0">
                <a:solidFill>
                  <a:srgbClr val="FF0000"/>
                </a:solidFill>
              </a:rPr>
              <a:t>$(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uk-UA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uk-UA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.hide()</a:t>
            </a:r>
            <a:r>
              <a:rPr lang="en-US" dirty="0"/>
              <a:t> – hides all the elements available in the document.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4356596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303</TotalTime>
  <Words>1256</Words>
  <Application>Microsoft Office PowerPoint</Application>
  <PresentationFormat>Широкий екран</PresentationFormat>
  <Paragraphs>229</Paragraphs>
  <Slides>30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30</vt:i4>
      </vt:variant>
    </vt:vector>
  </HeadingPairs>
  <TitlesOfParts>
    <vt:vector size="36" baseType="lpstr">
      <vt:lpstr>Open Sans</vt:lpstr>
      <vt:lpstr>Calibri</vt:lpstr>
      <vt:lpstr>Proxima Nova Black</vt:lpstr>
      <vt:lpstr>Arial</vt:lpstr>
      <vt:lpstr>DARK THEME</vt:lpstr>
      <vt:lpstr>LIGHT-THEME</vt:lpstr>
      <vt:lpstr>  jQuery</vt:lpstr>
      <vt:lpstr> AGENDA</vt:lpstr>
      <vt:lpstr> </vt:lpstr>
      <vt:lpstr>Introduction</vt:lpstr>
      <vt:lpstr>Adding jQuery </vt:lpstr>
      <vt:lpstr> </vt:lpstr>
      <vt:lpstr>jQuery CDN </vt:lpstr>
      <vt:lpstr>jQuery Syntax </vt:lpstr>
      <vt:lpstr>Universal selectors</vt:lpstr>
      <vt:lpstr>The Document Ready Event </vt:lpstr>
      <vt:lpstr> </vt:lpstr>
      <vt:lpstr>jQuery Event Methods </vt:lpstr>
      <vt:lpstr>Syntax For Event Methods </vt:lpstr>
      <vt:lpstr> </vt:lpstr>
      <vt:lpstr>jQuery DOM Manipulation </vt:lpstr>
      <vt:lpstr> </vt:lpstr>
      <vt:lpstr> </vt:lpstr>
      <vt:lpstr>Set Content - text(), html(), and attr() </vt:lpstr>
      <vt:lpstr> </vt:lpstr>
      <vt:lpstr>jQuery - Add Elements </vt:lpstr>
      <vt:lpstr> </vt:lpstr>
      <vt:lpstr> </vt:lpstr>
      <vt:lpstr>jQuery - Remove Elements   </vt:lpstr>
      <vt:lpstr> </vt:lpstr>
      <vt:lpstr>jQuery - Get and Set CSS Classes </vt:lpstr>
      <vt:lpstr> </vt:lpstr>
      <vt:lpstr>css() Method </vt:lpstr>
      <vt:lpstr>Dimensions </vt:lpstr>
      <vt:lpstr>Resources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Користувач Windows</cp:lastModifiedBy>
  <cp:revision>50</cp:revision>
  <dcterms:created xsi:type="dcterms:W3CDTF">2018-12-11T16:43:22Z</dcterms:created>
  <dcterms:modified xsi:type="dcterms:W3CDTF">2019-09-15T07:41:30Z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