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 id="2147483656" r:id="rId5"/>
  </p:sldMasterIdLst>
  <p:sldIdLst>
    <p:sldId id="257" r:id="rId6"/>
    <p:sldId id="287" r:id="rId7"/>
    <p:sldId id="259" r:id="rId8"/>
    <p:sldId id="260" r:id="rId9"/>
    <p:sldId id="261" r:id="rId10"/>
    <p:sldId id="262"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89" r:id="rId25"/>
    <p:sldId id="279" r:id="rId26"/>
    <p:sldId id="288" r:id="rId27"/>
    <p:sldId id="280" r:id="rId28"/>
    <p:sldId id="281" r:id="rId29"/>
    <p:sldId id="282" r:id="rId30"/>
    <p:sldId id="283" r:id="rId31"/>
    <p:sldId id="284" r:id="rId32"/>
    <p:sldId id="285" r:id="rId33"/>
    <p:sldId id="286" r:id="rId34"/>
    <p:sldId id="292" r:id="rId35"/>
    <p:sldId id="290" r:id="rId36"/>
    <p:sldId id="291" r:id="rId37"/>
  </p:sldIdLst>
  <p:sldSz cx="12192000" cy="6858000"/>
  <p:notesSz cx="6858000" cy="9144000"/>
  <p:embeddedFontLst>
    <p:embeddedFont>
      <p:font typeface="Proxima Nova Black" panose="020B0604020202020204" charset="0"/>
      <p:bold r:id="rId38"/>
    </p:embeddedFont>
    <p:embeddedFont>
      <p:font typeface="Open Sans" panose="020B0604020202020204" charset="0"/>
      <p:regular r:id="rId39"/>
      <p:bold r:id="rId40"/>
      <p:italic r:id="rId41"/>
      <p:boldItalic r:id="rId42"/>
    </p:embeddedFont>
    <p:embeddedFont>
      <p:font typeface="Calibri" panose="020F0502020204030204" pitchFamily="34" charset="0"/>
      <p:regular r:id="rId43"/>
      <p:bold r:id="rId44"/>
      <p:italic r:id="rId45"/>
      <p:boldItalic r:id="rId46"/>
    </p:embeddedFont>
    <p:embeddedFont>
      <p:font typeface="Verdana" panose="020B0604030504040204" pitchFamily="34" charset="0"/>
      <p:regular r:id="rId47"/>
      <p:bold r:id="rId48"/>
      <p:italic r:id="rId49"/>
      <p:boldItalic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3A7C7101-E4AC-42D4-A715-836A5DB25456}">
          <p14:sldIdLst>
            <p14:sldId id="257"/>
            <p14:sldId id="287"/>
            <p14:sldId id="259"/>
            <p14:sldId id="260"/>
            <p14:sldId id="261"/>
            <p14:sldId id="262"/>
            <p14:sldId id="265"/>
            <p14:sldId id="266"/>
            <p14:sldId id="267"/>
            <p14:sldId id="268"/>
            <p14:sldId id="269"/>
            <p14:sldId id="270"/>
            <p14:sldId id="271"/>
            <p14:sldId id="272"/>
            <p14:sldId id="273"/>
            <p14:sldId id="274"/>
            <p14:sldId id="275"/>
            <p14:sldId id="276"/>
            <p14:sldId id="277"/>
            <p14:sldId id="289"/>
            <p14:sldId id="279"/>
            <p14:sldId id="288"/>
            <p14:sldId id="280"/>
            <p14:sldId id="281"/>
            <p14:sldId id="282"/>
            <p14:sldId id="283"/>
            <p14:sldId id="284"/>
            <p14:sldId id="285"/>
            <p14:sldId id="286"/>
            <p14:sldId id="292"/>
            <p14:sldId id="290"/>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6957" autoAdjust="0"/>
  </p:normalViewPr>
  <p:slideViewPr>
    <p:cSldViewPr snapToGrid="0">
      <p:cViewPr varScale="1">
        <p:scale>
          <a:sx n="84" d="100"/>
          <a:sy n="84" d="100"/>
        </p:scale>
        <p:origin x="202" y="8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font" Target="fonts/font1.fntdata"/><Relationship Id="rId46" Type="http://schemas.openxmlformats.org/officeDocument/2006/relationships/font" Target="fonts/font9.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font" Target="fonts/font4.fntdata"/><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12.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7.fntdata"/><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3.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DARK-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smtClean="0"/>
              <a:t>TITLE</a:t>
            </a:r>
            <a:r>
              <a:rPr lang="uk-UA" dirty="0" smtClean="0"/>
              <a:t/>
            </a:r>
            <a:br>
              <a:rPr lang="uk-UA" dirty="0" smtClean="0"/>
            </a:br>
            <a:r>
              <a:rPr lang="en-US" dirty="0" smtClean="0"/>
              <a:t>TO</a:t>
            </a:r>
            <a:r>
              <a:rPr lang="uk-UA" dirty="0" smtClean="0"/>
              <a:t> </a:t>
            </a:r>
            <a:r>
              <a:rPr lang="en-US" dirty="0" smtClean="0"/>
              <a:t>BE</a:t>
            </a:r>
            <a:r>
              <a:rPr lang="uk-UA" dirty="0" smtClean="0"/>
              <a:t> </a:t>
            </a:r>
            <a:r>
              <a:rPr lang="en-US" dirty="0" smtClean="0"/>
              <a:t>CAPI</a:t>
            </a:r>
            <a:r>
              <a:rPr lang="uk-UA" dirty="0" smtClean="0"/>
              <a:t/>
            </a:r>
            <a:br>
              <a:rPr lang="uk-UA" dirty="0" smtClean="0"/>
            </a:br>
            <a:r>
              <a:rPr lang="en-US" dirty="0" smtClean="0"/>
              <a:t>TALIZED</a:t>
            </a:r>
            <a:endParaRPr lang="en-US" dirty="0"/>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57075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CLICK TO EDIT THE TITLE</a:t>
            </a:r>
            <a:endParaRPr lang="en-US" dirty="0"/>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smtClean="0"/>
              <a:t>Click icon to add picture</a:t>
            </a:r>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2739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 BE CAPITALIZED</a:t>
            </a:r>
            <a:endParaRPr lang="en-US" dirty="0"/>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smtClean="0"/>
              <a:t>Click icon to add picture</a:t>
            </a:r>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02025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a:t>
            </a:r>
            <a:r>
              <a:rPr lang="uk-UA" dirty="0" smtClean="0"/>
              <a:t> С</a:t>
            </a:r>
            <a:r>
              <a:rPr lang="en-US" dirty="0" smtClean="0"/>
              <a:t>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smtClean="0"/>
              <a:t>Click icon to add picture</a:t>
            </a:r>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Tree>
    <p:extLst>
      <p:ext uri="{BB962C8B-B14F-4D97-AF65-F5344CB8AC3E}">
        <p14:creationId xmlns:p14="http://schemas.microsoft.com/office/powerpoint/2010/main" val="3734514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smtClean="0"/>
              <a:t>Click icon to add chart</a:t>
            </a:r>
            <a:endParaRPr lang="en-US"/>
          </a:p>
        </p:txBody>
      </p:sp>
    </p:spTree>
    <p:extLst>
      <p:ext uri="{BB962C8B-B14F-4D97-AF65-F5344CB8AC3E}">
        <p14:creationId xmlns:p14="http://schemas.microsoft.com/office/powerpoint/2010/main" val="1685435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smtClean="0"/>
              <a:t>Click icon to add chart</a:t>
            </a:r>
            <a:endParaRPr lang="en-US"/>
          </a:p>
        </p:txBody>
      </p:sp>
    </p:spTree>
    <p:extLst>
      <p:ext uri="{BB962C8B-B14F-4D97-AF65-F5344CB8AC3E}">
        <p14:creationId xmlns:p14="http://schemas.microsoft.com/office/powerpoint/2010/main" val="4022539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smtClean="0"/>
              <a:t>TITLE</a:t>
            </a:r>
            <a:r>
              <a:rPr lang="uk-UA" dirty="0" smtClean="0"/>
              <a:t/>
            </a:r>
            <a:br>
              <a:rPr lang="uk-UA" dirty="0" smtClean="0"/>
            </a:br>
            <a:r>
              <a:rPr lang="en-US" dirty="0" smtClean="0"/>
              <a:t>TO</a:t>
            </a:r>
            <a:r>
              <a:rPr lang="uk-UA" dirty="0" smtClean="0"/>
              <a:t> </a:t>
            </a:r>
            <a:r>
              <a:rPr lang="en-US" dirty="0" smtClean="0"/>
              <a:t>BE</a:t>
            </a:r>
            <a:r>
              <a:rPr lang="uk-UA" dirty="0" smtClean="0"/>
              <a:t> </a:t>
            </a:r>
            <a:r>
              <a:rPr lang="en-US" dirty="0" smtClean="0"/>
              <a:t>CAPI</a:t>
            </a:r>
            <a:r>
              <a:rPr lang="uk-UA" dirty="0" smtClean="0"/>
              <a:t/>
            </a:r>
            <a:br>
              <a:rPr lang="uk-UA" dirty="0" smtClean="0"/>
            </a:br>
            <a:r>
              <a:rPr lang="en-US" dirty="0" smtClean="0"/>
              <a:t>TALIZED</a:t>
            </a:r>
            <a:endParaRPr lang="en-US" dirty="0"/>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4242457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smtClean="0"/>
              <a:t>TITLE TO BE CAPITALIZED</a:t>
            </a:r>
            <a:endParaRPr lang="en-US" dirty="0"/>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2667753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18938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70168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419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smtClean="0"/>
              <a:t>TITLE TO BE CAPITALIZED</a:t>
            </a:r>
            <a:endParaRPr lang="en-US" dirty="0"/>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966486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86897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7487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Tree>
    <p:extLst>
      <p:ext uri="{BB962C8B-B14F-4D97-AF65-F5344CB8AC3E}">
        <p14:creationId xmlns:p14="http://schemas.microsoft.com/office/powerpoint/2010/main" val="11286899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842787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CLICK TO EDIT THE TITLE</a:t>
            </a:r>
            <a:endParaRPr lang="en-US" dirty="0"/>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855464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 BE CAPITALIZED</a:t>
            </a:r>
            <a:endParaRPr lang="en-US" dirty="0"/>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59046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a:t>
            </a:r>
            <a:r>
              <a:rPr lang="uk-UA" dirty="0" smtClean="0"/>
              <a:t> С</a:t>
            </a:r>
            <a:r>
              <a:rPr lang="en-US" dirty="0" smtClean="0"/>
              <a:t>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5463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77726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6044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0788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4" name="Oval 3"/>
          <p:cNvSpPr/>
          <p:nvPr userDrawn="1"/>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6" name="TextBox 25"/>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6236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cxnSp>
        <p:nvCxnSpPr>
          <p:cNvPr id="6" name="Straight Connector 5"/>
          <p:cNvCxnSpPr/>
          <p:nvPr userDrawn="1"/>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9" name="TextBox 3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8628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smtClean="0"/>
              <a:t>Click icon to add picture</a:t>
            </a:r>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3376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3.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6"/>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934738578"/>
      </p:ext>
    </p:extLst>
  </p:cSld>
  <p:clrMap bg1="dk1" tx1="lt1" bg2="dk2" tx2="lt2" accent1="accent1" accent2="accent2" accent3="accent3" accent4="accent4" accent5="accent5" accent6="accent6" hlink="hlink" folHlink="folHlink"/>
  <p:sldLayoutIdLst>
    <p:sldLayoutId id="2147483649" r:id="rId1"/>
    <p:sldLayoutId id="2147483674" r:id="rId2"/>
    <p:sldLayoutId id="2147483652" r:id="rId3"/>
    <p:sldLayoutId id="2147483654" r:id="rId4"/>
    <p:sldLayoutId id="2147483657" r:id="rId5"/>
    <p:sldLayoutId id="2147483661" r:id="rId6"/>
    <p:sldLayoutId id="2147483663" r:id="rId7"/>
    <p:sldLayoutId id="2147483665" r:id="rId8"/>
    <p:sldLayoutId id="2147483667" r:id="rId9"/>
    <p:sldLayoutId id="2147483670" r:id="rId10"/>
    <p:sldLayoutId id="2147483669" r:id="rId11"/>
    <p:sldLayoutId id="2147483671" r:id="rId12"/>
    <p:sldLayoutId id="2147483672"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32" userDrawn="1">
          <p15:clr>
            <a:srgbClr val="F26B43"/>
          </p15:clr>
        </p15:guide>
        <p15:guide id="4" pos="7248" userDrawn="1">
          <p15:clr>
            <a:srgbClr val="F26B43"/>
          </p15:clr>
        </p15:guide>
        <p15:guide id="5" orient="horz" pos="432" userDrawn="1">
          <p15:clr>
            <a:srgbClr val="F26B43"/>
          </p15:clr>
        </p15:guide>
        <p15:guide id="6" orient="horz" pos="864" userDrawn="1">
          <p15:clr>
            <a:srgbClr val="F26B43"/>
          </p15:clr>
        </p15:guide>
        <p15:guide id="7" orient="horz" pos="3456" userDrawn="1">
          <p15:clr>
            <a:srgbClr val="F26B43"/>
          </p15:clr>
        </p15:guide>
        <p15:guide id="8" orient="horz" pos="3888" userDrawn="1">
          <p15:clr>
            <a:srgbClr val="F26B43"/>
          </p15:clr>
        </p15:guide>
        <p15:guide id="9" pos="1680" userDrawn="1">
          <p15:clr>
            <a:srgbClr val="F26B43"/>
          </p15:clr>
        </p15:guide>
        <p15:guide id="10" pos="1824" userDrawn="1">
          <p15:clr>
            <a:srgbClr val="F26B43"/>
          </p15:clr>
        </p15:guide>
        <p15:guide id="11" pos="2616" userDrawn="1">
          <p15:clr>
            <a:srgbClr val="F26B43"/>
          </p15:clr>
        </p15:guide>
        <p15:guide id="12" pos="3072" userDrawn="1">
          <p15:clr>
            <a:srgbClr val="F26B43"/>
          </p15:clr>
        </p15:guide>
        <p15:guide id="13" pos="2760" userDrawn="1">
          <p15:clr>
            <a:srgbClr val="F26B43"/>
          </p15:clr>
        </p15:guide>
        <p15:guide id="14" pos="3216" userDrawn="1">
          <p15:clr>
            <a:srgbClr val="F26B43"/>
          </p15:clr>
        </p15:guide>
        <p15:guide id="15" pos="4464" userDrawn="1">
          <p15:clr>
            <a:srgbClr val="F26B43"/>
          </p15:clr>
        </p15:guide>
        <p15:guide id="16" pos="4608" userDrawn="1">
          <p15:clr>
            <a:srgbClr val="F26B43"/>
          </p15:clr>
        </p15:guide>
        <p15:guide id="17" pos="4920" userDrawn="1">
          <p15:clr>
            <a:srgbClr val="F26B43"/>
          </p15:clr>
        </p15:guide>
        <p15:guide id="18" pos="5064" userDrawn="1">
          <p15:clr>
            <a:srgbClr val="F26B43"/>
          </p15:clr>
        </p15:guide>
        <p15:guide id="19" pos="5856" userDrawn="1">
          <p15:clr>
            <a:srgbClr val="F26B43"/>
          </p15:clr>
        </p15:guide>
        <p15:guide id="20" pos="6000" userDrawn="1">
          <p15:clr>
            <a:srgbClr val="F26B43"/>
          </p15:clr>
        </p15:guide>
        <p15:guide id="21" orient="horz" pos="1296" userDrawn="1">
          <p15:clr>
            <a:srgbClr val="F26B43"/>
          </p15:clr>
        </p15:guide>
        <p15:guide id="22" orient="horz" pos="1728" userDrawn="1">
          <p15:clr>
            <a:srgbClr val="F26B43"/>
          </p15:clr>
        </p15:guide>
        <p15:guide id="23" pos="3768" userDrawn="1">
          <p15:clr>
            <a:srgbClr val="F26B43"/>
          </p15:clr>
        </p15:guide>
        <p15:guide id="24" pos="39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8" Type="http://schemas.openxmlformats.org/officeDocument/2006/relationships/hyperlink" Target="https://www.w3schools.com/css/css_float.asp" TargetMode="External"/><Relationship Id="rId3" Type="http://schemas.openxmlformats.org/officeDocument/2006/relationships/hyperlink" Target="https://www.w3schools.com/css/css_syntax.asp" TargetMode="External"/><Relationship Id="rId7" Type="http://schemas.openxmlformats.org/officeDocument/2006/relationships/hyperlink" Target="https://stackoverflow.com/questions/9189810/css-display-inline-vs-inline-block" TargetMode="External"/><Relationship Id="rId2" Type="http://schemas.openxmlformats.org/officeDocument/2006/relationships/hyperlink" Target="https://www.w3schools.com/css/css_intro.asp" TargetMode="External"/><Relationship Id="rId1" Type="http://schemas.openxmlformats.org/officeDocument/2006/relationships/slideLayout" Target="../slideLayouts/slideLayout17.xml"/><Relationship Id="rId6" Type="http://schemas.openxmlformats.org/officeDocument/2006/relationships/hyperlink" Target="https://www.w3schools.com/css/css_positioning.asp" TargetMode="External"/><Relationship Id="rId5" Type="http://schemas.openxmlformats.org/officeDocument/2006/relationships/hyperlink" Target="https://www.w3schools.com/css/css_display_visibility.asp" TargetMode="External"/><Relationship Id="rId4" Type="http://schemas.openxmlformats.org/officeDocument/2006/relationships/hyperlink" Target="https://www.w3schools.com/css/css_boxmodel.asp"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8" Type="http://schemas.openxmlformats.org/officeDocument/2006/relationships/hyperlink" Target="https://www.w3schools.com/cssref/sel_element_gt.asp" TargetMode="External"/><Relationship Id="rId3" Type="http://schemas.openxmlformats.org/officeDocument/2006/relationships/hyperlink" Target="https://www.w3schools.com/cssref/sel_id.asp" TargetMode="External"/><Relationship Id="rId7" Type="http://schemas.openxmlformats.org/officeDocument/2006/relationships/hyperlink" Target="https://www.w3schools.com/cssref/sel_element_element.asp" TargetMode="External"/><Relationship Id="rId12" Type="http://schemas.openxmlformats.org/officeDocument/2006/relationships/hyperlink" Target="https://www.w3schools.com/cssref/sel_attribute_value.asp" TargetMode="External"/><Relationship Id="rId2" Type="http://schemas.openxmlformats.org/officeDocument/2006/relationships/hyperlink" Target="https://www.w3schools.com/cssref/sel_class.asp" TargetMode="External"/><Relationship Id="rId1" Type="http://schemas.openxmlformats.org/officeDocument/2006/relationships/slideLayout" Target="../slideLayouts/slideLayout16.xml"/><Relationship Id="rId6" Type="http://schemas.openxmlformats.org/officeDocument/2006/relationships/hyperlink" Target="https://www.w3schools.com/cssref/sel_element_comma.asp" TargetMode="External"/><Relationship Id="rId11" Type="http://schemas.openxmlformats.org/officeDocument/2006/relationships/hyperlink" Target="https://www.w3schools.com/cssref/sel_attribute.asp" TargetMode="External"/><Relationship Id="rId5" Type="http://schemas.openxmlformats.org/officeDocument/2006/relationships/hyperlink" Target="https://www.w3schools.com/cssref/sel_element.asp" TargetMode="External"/><Relationship Id="rId10" Type="http://schemas.openxmlformats.org/officeDocument/2006/relationships/hyperlink" Target="https://www.w3schools.com/cssref/sel_gen_sibling.asp" TargetMode="External"/><Relationship Id="rId4" Type="http://schemas.openxmlformats.org/officeDocument/2006/relationships/hyperlink" Target="https://www.w3schools.com/cssref/sel_all.asp" TargetMode="External"/><Relationship Id="rId9" Type="http://schemas.openxmlformats.org/officeDocument/2006/relationships/hyperlink" Target="https://www.w3schools.com/cssref/sel_element_pluss.as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Proxima Nova Black" panose="02000506030000020004" pitchFamily="2" charset="0"/>
              </a:rPr>
              <a:t/>
            </a:r>
            <a:br>
              <a:rPr lang="en-US" dirty="0" smtClean="0">
                <a:latin typeface="Proxima Nova Black" panose="02000506030000020004" pitchFamily="2" charset="0"/>
              </a:rPr>
            </a:br>
            <a:r>
              <a:rPr lang="en-US" dirty="0" smtClean="0">
                <a:latin typeface="Proxima Nova Black" panose="02000506030000020004" pitchFamily="2" charset="0"/>
              </a:rPr>
              <a:t>  CSS Basics</a:t>
            </a:r>
            <a:endParaRPr lang="en-US" dirty="0">
              <a:latin typeface="Proxima Nova Black" panose="02000506030000020004" pitchFamily="2" charset="0"/>
            </a:endParaRPr>
          </a:p>
        </p:txBody>
      </p:sp>
      <p:sp>
        <p:nvSpPr>
          <p:cNvPr id="3" name="Text Placeholder 2"/>
          <p:cNvSpPr>
            <a:spLocks noGrp="1"/>
          </p:cNvSpPr>
          <p:nvPr>
            <p:ph type="body" sz="quarter" idx="10"/>
          </p:nvPr>
        </p:nvSpPr>
        <p:spPr/>
        <p:txBody>
          <a:bodyPr/>
          <a:lstStyle/>
          <a:p>
            <a:r>
              <a:rPr lang="en-US" dirty="0"/>
              <a:t>b</a:t>
            </a:r>
            <a:r>
              <a:rPr lang="en-US" dirty="0" smtClean="0"/>
              <a:t>y </a:t>
            </a:r>
            <a:r>
              <a:rPr lang="en-US" dirty="0" err="1" smtClean="0"/>
              <a:t>Ihor</a:t>
            </a:r>
            <a:r>
              <a:rPr lang="en-US" dirty="0" smtClean="0"/>
              <a:t> </a:t>
            </a:r>
            <a:r>
              <a:rPr lang="en-US" dirty="0" err="1" smtClean="0"/>
              <a:t>Kalyta</a:t>
            </a:r>
            <a:endParaRPr lang="en-US" dirty="0"/>
          </a:p>
        </p:txBody>
      </p:sp>
    </p:spTree>
    <p:extLst>
      <p:ext uri="{BB962C8B-B14F-4D97-AF65-F5344CB8AC3E}">
        <p14:creationId xmlns:p14="http://schemas.microsoft.com/office/powerpoint/2010/main" val="1552756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The class Selector</a:t>
            </a:r>
          </a:p>
        </p:txBody>
      </p:sp>
      <p:sp>
        <p:nvSpPr>
          <p:cNvPr id="3" name="Текст 2"/>
          <p:cNvSpPr>
            <a:spLocks noGrp="1"/>
          </p:cNvSpPr>
          <p:nvPr>
            <p:ph type="body" sz="quarter" idx="10"/>
          </p:nvPr>
        </p:nvSpPr>
        <p:spPr/>
        <p:txBody>
          <a:bodyPr/>
          <a:lstStyle/>
          <a:p>
            <a:r>
              <a:rPr lang="en-US" dirty="0"/>
              <a:t>The class selector selects elements with a specific class attribute.</a:t>
            </a:r>
          </a:p>
          <a:p>
            <a:r>
              <a:rPr lang="en-US" dirty="0"/>
              <a:t>To select elements with a specific class, write a period (.) character, followed by the name of the class.</a:t>
            </a:r>
          </a:p>
          <a:p>
            <a:r>
              <a:rPr lang="en-US" dirty="0">
                <a:solidFill>
                  <a:srgbClr val="C00000"/>
                </a:solidFill>
              </a:rPr>
              <a:t>.center</a:t>
            </a:r>
            <a:r>
              <a:rPr lang="en-US" dirty="0"/>
              <a:t> {</a:t>
            </a:r>
            <a:br>
              <a:rPr lang="en-US" dirty="0"/>
            </a:br>
            <a:r>
              <a:rPr lang="en-US" dirty="0"/>
              <a:t>  </a:t>
            </a:r>
            <a:r>
              <a:rPr lang="en-US" dirty="0">
                <a:solidFill>
                  <a:srgbClr val="C00000"/>
                </a:solidFill>
              </a:rPr>
              <a:t>text-align</a:t>
            </a:r>
            <a:r>
              <a:rPr lang="en-US" dirty="0"/>
              <a:t>: </a:t>
            </a:r>
            <a:r>
              <a:rPr lang="en-US" dirty="0">
                <a:solidFill>
                  <a:srgbClr val="0070C0"/>
                </a:solidFill>
              </a:rPr>
              <a:t>center</a:t>
            </a:r>
            <a:r>
              <a:rPr lang="en-US" dirty="0"/>
              <a:t>;</a:t>
            </a:r>
            <a:br>
              <a:rPr lang="en-US" dirty="0"/>
            </a:br>
            <a:r>
              <a:rPr lang="en-US" dirty="0"/>
              <a:t>  </a:t>
            </a:r>
            <a:r>
              <a:rPr lang="en-US" dirty="0">
                <a:solidFill>
                  <a:srgbClr val="C00000"/>
                </a:solidFill>
              </a:rPr>
              <a:t>color</a:t>
            </a:r>
            <a:r>
              <a:rPr lang="en-US" dirty="0"/>
              <a:t>: </a:t>
            </a:r>
            <a:r>
              <a:rPr lang="en-US" dirty="0">
                <a:solidFill>
                  <a:srgbClr val="0070C0"/>
                </a:solidFill>
              </a:rPr>
              <a:t>red</a:t>
            </a:r>
            <a:r>
              <a:rPr lang="en-US" dirty="0"/>
              <a:t>;</a:t>
            </a:r>
            <a:br>
              <a:rPr lang="en-US" dirty="0"/>
            </a:br>
            <a:r>
              <a:rPr lang="en-US" dirty="0"/>
              <a:t>}</a:t>
            </a:r>
            <a:endParaRPr lang="uk-UA" dirty="0"/>
          </a:p>
        </p:txBody>
      </p:sp>
    </p:spTree>
    <p:extLst>
      <p:ext uri="{BB962C8B-B14F-4D97-AF65-F5344CB8AC3E}">
        <p14:creationId xmlns:p14="http://schemas.microsoft.com/office/powerpoint/2010/main" val="3135498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solidFill>
                  <a:schemeClr val="accent3"/>
                </a:solidFill>
              </a:rPr>
              <a:t>Three Ways to Insert CSS</a:t>
            </a:r>
          </a:p>
        </p:txBody>
      </p:sp>
      <p:sp>
        <p:nvSpPr>
          <p:cNvPr id="3" name="Текст 2"/>
          <p:cNvSpPr>
            <a:spLocks noGrp="1"/>
          </p:cNvSpPr>
          <p:nvPr>
            <p:ph type="body" sz="quarter" idx="10"/>
          </p:nvPr>
        </p:nvSpPr>
        <p:spPr>
          <a:xfrm>
            <a:off x="685800" y="4900864"/>
            <a:ext cx="10820400" cy="1307592"/>
          </a:xfrm>
        </p:spPr>
        <p:txBody>
          <a:bodyPr/>
          <a:lstStyle/>
          <a:p>
            <a:pPr marL="342900" indent="-342900">
              <a:buFont typeface="Arial" panose="020B0604020202020204" pitchFamily="34" charset="0"/>
              <a:buChar char="•"/>
            </a:pPr>
            <a:r>
              <a:rPr lang="en-US" dirty="0">
                <a:solidFill>
                  <a:srgbClr val="00B0F0"/>
                </a:solidFill>
              </a:rPr>
              <a:t>External style sheet</a:t>
            </a:r>
          </a:p>
          <a:p>
            <a:pPr marL="342900" indent="-342900">
              <a:buFont typeface="Arial" panose="020B0604020202020204" pitchFamily="34" charset="0"/>
              <a:buChar char="•"/>
            </a:pPr>
            <a:r>
              <a:rPr lang="en-US" dirty="0">
                <a:solidFill>
                  <a:srgbClr val="00B0F0"/>
                </a:solidFill>
              </a:rPr>
              <a:t>Internal style sheet</a:t>
            </a:r>
          </a:p>
          <a:p>
            <a:pPr marL="342900" indent="-342900">
              <a:buFont typeface="Arial" panose="020B0604020202020204" pitchFamily="34" charset="0"/>
              <a:buChar char="•"/>
            </a:pPr>
            <a:r>
              <a:rPr lang="en-US" dirty="0">
                <a:solidFill>
                  <a:srgbClr val="00B0F0"/>
                </a:solidFill>
              </a:rPr>
              <a:t>Inline style</a:t>
            </a:r>
          </a:p>
          <a:p>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371601"/>
            <a:ext cx="10820400" cy="3529263"/>
          </a:xfrm>
          <a:prstGeom prst="rect">
            <a:avLst/>
          </a:prstGeom>
        </p:spPr>
      </p:pic>
    </p:spTree>
    <p:extLst>
      <p:ext uri="{BB962C8B-B14F-4D97-AF65-F5344CB8AC3E}">
        <p14:creationId xmlns:p14="http://schemas.microsoft.com/office/powerpoint/2010/main" val="954382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External Style Sheet</a:t>
            </a:r>
          </a:p>
        </p:txBody>
      </p:sp>
      <p:sp>
        <p:nvSpPr>
          <p:cNvPr id="3" name="Текст 2"/>
          <p:cNvSpPr>
            <a:spLocks noGrp="1"/>
          </p:cNvSpPr>
          <p:nvPr>
            <p:ph type="body" sz="quarter" idx="10"/>
          </p:nvPr>
        </p:nvSpPr>
        <p:spPr/>
        <p:txBody>
          <a:bodyPr/>
          <a:lstStyle/>
          <a:p>
            <a:r>
              <a:rPr lang="en-US" dirty="0"/>
              <a:t>External styles are defined within the </a:t>
            </a:r>
            <a:r>
              <a:rPr lang="en-US" dirty="0">
                <a:solidFill>
                  <a:srgbClr val="C00000"/>
                </a:solidFill>
              </a:rPr>
              <a:t>&lt;link&gt; </a:t>
            </a:r>
            <a:r>
              <a:rPr lang="en-US" dirty="0"/>
              <a:t>element, inside the </a:t>
            </a:r>
            <a:r>
              <a:rPr lang="en-US" dirty="0">
                <a:solidFill>
                  <a:srgbClr val="C00000"/>
                </a:solidFill>
              </a:rPr>
              <a:t>&lt;head&gt; </a:t>
            </a:r>
            <a:r>
              <a:rPr lang="en-US" dirty="0"/>
              <a:t>section of an HTML </a:t>
            </a:r>
            <a:r>
              <a:rPr lang="en-US" dirty="0" smtClean="0"/>
              <a:t>page.</a:t>
            </a:r>
          </a:p>
          <a:p>
            <a:endParaRPr lang="en-US" dirty="0"/>
          </a:p>
          <a:p>
            <a:r>
              <a:rPr lang="en-US" dirty="0"/>
              <a:t>&lt;</a:t>
            </a:r>
            <a:r>
              <a:rPr lang="en-US" dirty="0">
                <a:solidFill>
                  <a:srgbClr val="C00000"/>
                </a:solidFill>
              </a:rPr>
              <a:t>head</a:t>
            </a:r>
            <a:r>
              <a:rPr lang="en-US" dirty="0"/>
              <a:t>&gt;</a:t>
            </a:r>
            <a:br>
              <a:rPr lang="en-US" dirty="0"/>
            </a:br>
            <a:r>
              <a:rPr lang="en-US" dirty="0"/>
              <a:t>&lt;</a:t>
            </a:r>
            <a:r>
              <a:rPr lang="en-US" dirty="0">
                <a:solidFill>
                  <a:srgbClr val="C00000"/>
                </a:solidFill>
              </a:rPr>
              <a:t>link</a:t>
            </a:r>
            <a:r>
              <a:rPr lang="en-US" dirty="0"/>
              <a:t> </a:t>
            </a:r>
            <a:r>
              <a:rPr lang="en-US" dirty="0" err="1">
                <a:solidFill>
                  <a:srgbClr val="C00000"/>
                </a:solidFill>
              </a:rPr>
              <a:t>rel</a:t>
            </a:r>
            <a:r>
              <a:rPr lang="en-US" dirty="0">
                <a:solidFill>
                  <a:srgbClr val="0070C0"/>
                </a:solidFill>
              </a:rPr>
              <a:t>="stylesheet"</a:t>
            </a:r>
            <a:r>
              <a:rPr lang="en-US" dirty="0"/>
              <a:t> </a:t>
            </a:r>
            <a:r>
              <a:rPr lang="en-US" dirty="0">
                <a:solidFill>
                  <a:srgbClr val="C00000"/>
                </a:solidFill>
              </a:rPr>
              <a:t>type</a:t>
            </a:r>
            <a:r>
              <a:rPr lang="en-US" dirty="0">
                <a:solidFill>
                  <a:srgbClr val="0070C0"/>
                </a:solidFill>
              </a:rPr>
              <a:t>="text/</a:t>
            </a:r>
            <a:r>
              <a:rPr lang="en-US" dirty="0" err="1">
                <a:solidFill>
                  <a:srgbClr val="0070C0"/>
                </a:solidFill>
              </a:rPr>
              <a:t>css</a:t>
            </a:r>
            <a:r>
              <a:rPr lang="en-US" dirty="0">
                <a:solidFill>
                  <a:srgbClr val="0070C0"/>
                </a:solidFill>
              </a:rPr>
              <a:t>"</a:t>
            </a:r>
            <a:r>
              <a:rPr lang="en-US" dirty="0"/>
              <a:t> </a:t>
            </a:r>
            <a:r>
              <a:rPr lang="en-US" dirty="0" err="1">
                <a:solidFill>
                  <a:srgbClr val="C00000"/>
                </a:solidFill>
              </a:rPr>
              <a:t>href</a:t>
            </a:r>
            <a:r>
              <a:rPr lang="en-US" dirty="0" smtClean="0">
                <a:solidFill>
                  <a:srgbClr val="0070C0"/>
                </a:solidFill>
              </a:rPr>
              <a:t>="style.css</a:t>
            </a:r>
            <a:r>
              <a:rPr lang="en-US" dirty="0">
                <a:solidFill>
                  <a:srgbClr val="0070C0"/>
                </a:solidFill>
              </a:rPr>
              <a:t>"&gt;</a:t>
            </a:r>
            <a:r>
              <a:rPr lang="en-US" dirty="0"/>
              <a:t/>
            </a:r>
            <a:br>
              <a:rPr lang="en-US" dirty="0"/>
            </a:br>
            <a:r>
              <a:rPr lang="en-US" dirty="0"/>
              <a:t>&lt;/</a:t>
            </a:r>
            <a:r>
              <a:rPr lang="en-US" dirty="0">
                <a:solidFill>
                  <a:srgbClr val="C00000"/>
                </a:solidFill>
              </a:rPr>
              <a:t>head</a:t>
            </a:r>
            <a:r>
              <a:rPr lang="en-US" dirty="0"/>
              <a:t>&gt;</a:t>
            </a:r>
            <a:endParaRPr lang="uk-UA" dirty="0"/>
          </a:p>
        </p:txBody>
      </p:sp>
    </p:spTree>
    <p:extLst>
      <p:ext uri="{BB962C8B-B14F-4D97-AF65-F5344CB8AC3E}">
        <p14:creationId xmlns:p14="http://schemas.microsoft.com/office/powerpoint/2010/main" val="26157932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Internal Style Sheet</a:t>
            </a:r>
          </a:p>
        </p:txBody>
      </p:sp>
      <p:sp>
        <p:nvSpPr>
          <p:cNvPr id="3" name="Текст 2"/>
          <p:cNvSpPr>
            <a:spLocks noGrp="1"/>
          </p:cNvSpPr>
          <p:nvPr>
            <p:ph type="body" sz="quarter" idx="10"/>
          </p:nvPr>
        </p:nvSpPr>
        <p:spPr/>
        <p:txBody>
          <a:bodyPr/>
          <a:lstStyle/>
          <a:p>
            <a:r>
              <a:rPr lang="en-US" dirty="0"/>
              <a:t>Internal styles are defined within the </a:t>
            </a:r>
            <a:r>
              <a:rPr lang="en-US" dirty="0">
                <a:solidFill>
                  <a:srgbClr val="C00000"/>
                </a:solidFill>
              </a:rPr>
              <a:t>&lt;style&gt; </a:t>
            </a:r>
            <a:r>
              <a:rPr lang="en-US" dirty="0"/>
              <a:t>element, inside the </a:t>
            </a:r>
            <a:r>
              <a:rPr lang="en-US" dirty="0">
                <a:solidFill>
                  <a:srgbClr val="C00000"/>
                </a:solidFill>
              </a:rPr>
              <a:t>&lt;head&gt; </a:t>
            </a:r>
            <a:r>
              <a:rPr lang="en-US" dirty="0"/>
              <a:t>section of an HTML page</a:t>
            </a:r>
            <a:r>
              <a:rPr lang="en-US" dirty="0" smtClean="0"/>
              <a:t>:</a:t>
            </a:r>
          </a:p>
          <a:p>
            <a:r>
              <a:rPr lang="en-US" dirty="0"/>
              <a:t>&lt;</a:t>
            </a:r>
            <a:r>
              <a:rPr lang="en-US" dirty="0">
                <a:solidFill>
                  <a:srgbClr val="C00000"/>
                </a:solidFill>
              </a:rPr>
              <a:t>head</a:t>
            </a:r>
            <a:r>
              <a:rPr lang="en-US" dirty="0" smtClean="0"/>
              <a:t>&gt; </a:t>
            </a:r>
            <a:r>
              <a:rPr lang="en-US" dirty="0"/>
              <a:t/>
            </a:r>
            <a:br>
              <a:rPr lang="en-US" dirty="0"/>
            </a:br>
            <a:r>
              <a:rPr lang="en-US" dirty="0" smtClean="0"/>
              <a:t> &lt;</a:t>
            </a:r>
            <a:r>
              <a:rPr lang="en-US" dirty="0">
                <a:solidFill>
                  <a:srgbClr val="C00000"/>
                </a:solidFill>
              </a:rPr>
              <a:t>style</a:t>
            </a:r>
            <a:r>
              <a:rPr lang="en-US" dirty="0"/>
              <a:t>&gt;</a:t>
            </a:r>
            <a:br>
              <a:rPr lang="en-US" dirty="0"/>
            </a:br>
            <a:r>
              <a:rPr lang="en-US" dirty="0" smtClean="0"/>
              <a:t>  </a:t>
            </a:r>
            <a:r>
              <a:rPr lang="en-US" dirty="0" smtClean="0">
                <a:solidFill>
                  <a:srgbClr val="C00000"/>
                </a:solidFill>
              </a:rPr>
              <a:t>body</a:t>
            </a:r>
            <a:r>
              <a:rPr lang="en-US" dirty="0"/>
              <a:t> {</a:t>
            </a:r>
            <a:br>
              <a:rPr lang="en-US" dirty="0"/>
            </a:br>
            <a:r>
              <a:rPr lang="en-US" dirty="0"/>
              <a:t>  </a:t>
            </a:r>
            <a:r>
              <a:rPr lang="en-US" dirty="0" smtClean="0"/>
              <a:t> </a:t>
            </a:r>
            <a:r>
              <a:rPr lang="en-US" dirty="0" smtClean="0">
                <a:solidFill>
                  <a:srgbClr val="C00000"/>
                </a:solidFill>
              </a:rPr>
              <a:t>background-color</a:t>
            </a:r>
            <a:r>
              <a:rPr lang="en-US" dirty="0"/>
              <a:t>: </a:t>
            </a:r>
            <a:r>
              <a:rPr lang="en-US" dirty="0" smtClean="0">
                <a:solidFill>
                  <a:schemeClr val="accent1">
                    <a:lumMod val="50000"/>
                  </a:schemeClr>
                </a:solidFill>
              </a:rPr>
              <a:t>green</a:t>
            </a:r>
            <a:r>
              <a:rPr lang="en-US" dirty="0" smtClean="0"/>
              <a:t>;</a:t>
            </a:r>
            <a:r>
              <a:rPr lang="en-US" dirty="0"/>
              <a:t/>
            </a:r>
            <a:br>
              <a:rPr lang="en-US" dirty="0"/>
            </a:br>
            <a:r>
              <a:rPr lang="en-US" dirty="0" smtClean="0"/>
              <a:t>  }</a:t>
            </a:r>
          </a:p>
          <a:p>
            <a:r>
              <a:rPr lang="en-US" dirty="0" smtClean="0"/>
              <a:t> &lt;/</a:t>
            </a:r>
            <a:r>
              <a:rPr lang="en-US" dirty="0">
                <a:solidFill>
                  <a:srgbClr val="C00000"/>
                </a:solidFill>
              </a:rPr>
              <a:t>style</a:t>
            </a:r>
            <a:r>
              <a:rPr lang="en-US" dirty="0"/>
              <a:t>&gt;</a:t>
            </a:r>
            <a:br>
              <a:rPr lang="en-US" dirty="0"/>
            </a:br>
            <a:r>
              <a:rPr lang="en-US" dirty="0"/>
              <a:t>&lt;/</a:t>
            </a:r>
            <a:r>
              <a:rPr lang="en-US" dirty="0">
                <a:solidFill>
                  <a:srgbClr val="C00000"/>
                </a:solidFill>
              </a:rPr>
              <a:t>head</a:t>
            </a:r>
            <a:r>
              <a:rPr lang="en-US" dirty="0"/>
              <a:t>&gt;</a:t>
            </a:r>
          </a:p>
          <a:p>
            <a:endParaRPr lang="uk-UA" dirty="0"/>
          </a:p>
        </p:txBody>
      </p:sp>
    </p:spTree>
    <p:extLst>
      <p:ext uri="{BB962C8B-B14F-4D97-AF65-F5344CB8AC3E}">
        <p14:creationId xmlns:p14="http://schemas.microsoft.com/office/powerpoint/2010/main" val="6082805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Inline Styles</a:t>
            </a:r>
            <a:br>
              <a:rPr lang="en-US" dirty="0"/>
            </a:br>
            <a:endParaRPr lang="uk-UA" dirty="0"/>
          </a:p>
        </p:txBody>
      </p:sp>
      <p:sp>
        <p:nvSpPr>
          <p:cNvPr id="3" name="Текст 2"/>
          <p:cNvSpPr>
            <a:spLocks noGrp="1"/>
          </p:cNvSpPr>
          <p:nvPr>
            <p:ph type="body" sz="quarter" idx="10"/>
          </p:nvPr>
        </p:nvSpPr>
        <p:spPr/>
        <p:txBody>
          <a:bodyPr/>
          <a:lstStyle/>
          <a:p>
            <a:r>
              <a:rPr lang="en-US" dirty="0"/>
              <a:t>An inline style may be used to apply a unique style for a single element.</a:t>
            </a:r>
          </a:p>
          <a:p>
            <a:r>
              <a:rPr lang="en-US" dirty="0"/>
              <a:t>To use inline styles, add the style attribute to the relevant element. The style attribute can contain any CSS property</a:t>
            </a:r>
            <a:r>
              <a:rPr lang="en-US" dirty="0" smtClean="0"/>
              <a:t>.</a:t>
            </a:r>
          </a:p>
          <a:p>
            <a:endParaRPr lang="en-US" dirty="0"/>
          </a:p>
          <a:p>
            <a:r>
              <a:rPr lang="en-US" dirty="0"/>
              <a:t>&lt;</a:t>
            </a:r>
            <a:r>
              <a:rPr lang="en-US" dirty="0" smtClean="0">
                <a:solidFill>
                  <a:srgbClr val="C00000"/>
                </a:solidFill>
              </a:rPr>
              <a:t>h2</a:t>
            </a:r>
            <a:r>
              <a:rPr lang="en-US" dirty="0"/>
              <a:t> </a:t>
            </a:r>
            <a:r>
              <a:rPr lang="en-US" dirty="0">
                <a:solidFill>
                  <a:srgbClr val="C00000"/>
                </a:solidFill>
              </a:rPr>
              <a:t>style</a:t>
            </a:r>
            <a:r>
              <a:rPr lang="en-US" dirty="0"/>
              <a:t>="</a:t>
            </a:r>
            <a:r>
              <a:rPr lang="en-US" dirty="0">
                <a:solidFill>
                  <a:srgbClr val="0070C0"/>
                </a:solidFill>
              </a:rPr>
              <a:t>color:blue;margin-left:30px</a:t>
            </a:r>
            <a:r>
              <a:rPr lang="en-US" dirty="0" smtClean="0"/>
              <a:t>;"&gt;Heading&lt;/</a:t>
            </a:r>
            <a:r>
              <a:rPr lang="en-US" dirty="0" smtClean="0">
                <a:solidFill>
                  <a:srgbClr val="C00000"/>
                </a:solidFill>
              </a:rPr>
              <a:t>h2</a:t>
            </a:r>
            <a:r>
              <a:rPr lang="en-US" dirty="0" smtClean="0"/>
              <a:t>&gt;</a:t>
            </a:r>
            <a:endParaRPr lang="uk-UA" dirty="0"/>
          </a:p>
        </p:txBody>
      </p:sp>
    </p:spTree>
    <p:extLst>
      <p:ext uri="{BB962C8B-B14F-4D97-AF65-F5344CB8AC3E}">
        <p14:creationId xmlns:p14="http://schemas.microsoft.com/office/powerpoint/2010/main" val="21911432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Cascading Order</a:t>
            </a:r>
          </a:p>
        </p:txBody>
      </p:sp>
      <p:sp>
        <p:nvSpPr>
          <p:cNvPr id="3" name="Текст 2"/>
          <p:cNvSpPr>
            <a:spLocks noGrp="1"/>
          </p:cNvSpPr>
          <p:nvPr>
            <p:ph type="body" sz="quarter" idx="10"/>
          </p:nvPr>
        </p:nvSpPr>
        <p:spPr/>
        <p:txBody>
          <a:bodyPr/>
          <a:lstStyle/>
          <a:p>
            <a:r>
              <a:rPr lang="en-US" dirty="0"/>
              <a:t>What style will be used when there is more than one style specified for an HTML element?</a:t>
            </a:r>
          </a:p>
          <a:p>
            <a:r>
              <a:rPr lang="en-US" dirty="0"/>
              <a:t>All the styles in a page will "cascade" into a new "virtual" style sheet by the following rules, where number one has the highest priority:</a:t>
            </a:r>
          </a:p>
          <a:p>
            <a:pPr marL="457200" indent="-457200">
              <a:buFont typeface="+mj-lt"/>
              <a:buAutoNum type="arabicPeriod"/>
            </a:pPr>
            <a:r>
              <a:rPr lang="en-US" dirty="0">
                <a:solidFill>
                  <a:srgbClr val="C00000"/>
                </a:solidFill>
              </a:rPr>
              <a:t>Inline style (inside an HTML element)</a:t>
            </a:r>
          </a:p>
          <a:p>
            <a:pPr marL="457200" indent="-457200">
              <a:buFont typeface="+mj-lt"/>
              <a:buAutoNum type="arabicPeriod"/>
            </a:pPr>
            <a:r>
              <a:rPr lang="en-US" dirty="0">
                <a:solidFill>
                  <a:srgbClr val="C00000"/>
                </a:solidFill>
              </a:rPr>
              <a:t>External and internal style sheets (in the head section)</a:t>
            </a:r>
          </a:p>
          <a:p>
            <a:pPr marL="457200" indent="-457200">
              <a:buFont typeface="+mj-lt"/>
              <a:buAutoNum type="arabicPeriod"/>
            </a:pPr>
            <a:r>
              <a:rPr lang="en-US" dirty="0">
                <a:solidFill>
                  <a:srgbClr val="C00000"/>
                </a:solidFill>
              </a:rPr>
              <a:t>Browser default</a:t>
            </a:r>
          </a:p>
          <a:p>
            <a:r>
              <a:rPr lang="en-US" dirty="0"/>
              <a:t>So, an inline style has the highest priority, and will override external and internal styles and browser defaults.</a:t>
            </a:r>
          </a:p>
          <a:p>
            <a:endParaRPr lang="uk-UA" dirty="0"/>
          </a:p>
        </p:txBody>
      </p:sp>
    </p:spTree>
    <p:extLst>
      <p:ext uri="{BB962C8B-B14F-4D97-AF65-F5344CB8AC3E}">
        <p14:creationId xmlns:p14="http://schemas.microsoft.com/office/powerpoint/2010/main" val="16824566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solidFill>
                  <a:schemeClr val="accent6">
                    <a:lumMod val="75000"/>
                  </a:schemeClr>
                </a:solidFill>
              </a:rPr>
              <a:t>CSS </a:t>
            </a:r>
            <a:r>
              <a:rPr lang="en-US" dirty="0">
                <a:solidFill>
                  <a:schemeClr val="accent6">
                    <a:lumMod val="75000"/>
                  </a:schemeClr>
                </a:solidFill>
              </a:rPr>
              <a:t>Box </a:t>
            </a:r>
            <a:r>
              <a:rPr lang="en-US" dirty="0" smtClean="0">
                <a:solidFill>
                  <a:schemeClr val="accent6">
                    <a:lumMod val="75000"/>
                  </a:schemeClr>
                </a:solidFill>
              </a:rPr>
              <a:t>Model</a:t>
            </a:r>
            <a:endParaRPr lang="uk-UA" dirty="0">
              <a:solidFill>
                <a:schemeClr val="accent6">
                  <a:lumMod val="75000"/>
                </a:schemeClr>
              </a:solidFill>
            </a:endParaRPr>
          </a:p>
        </p:txBody>
      </p:sp>
      <p:pic>
        <p:nvPicPr>
          <p:cNvPr id="4" name="Рисунок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5010" b="15010"/>
          <a:stretch>
            <a:fillRect/>
          </a:stretch>
        </p:blipFill>
        <p:spPr>
          <a:xfrm>
            <a:off x="0" y="2093976"/>
            <a:ext cx="12192000" cy="4764024"/>
          </a:xfrm>
        </p:spPr>
      </p:pic>
    </p:spTree>
    <p:extLst>
      <p:ext uri="{BB962C8B-B14F-4D97-AF65-F5344CB8AC3E}">
        <p14:creationId xmlns:p14="http://schemas.microsoft.com/office/powerpoint/2010/main" val="35504705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The CSS Box Model</a:t>
            </a:r>
          </a:p>
        </p:txBody>
      </p:sp>
      <p:sp>
        <p:nvSpPr>
          <p:cNvPr id="3" name="Текст 2"/>
          <p:cNvSpPr>
            <a:spLocks noGrp="1"/>
          </p:cNvSpPr>
          <p:nvPr>
            <p:ph type="body" sz="quarter" idx="10"/>
          </p:nvPr>
        </p:nvSpPr>
        <p:spPr>
          <a:xfrm>
            <a:off x="685800" y="1444752"/>
            <a:ext cx="10820400" cy="457200"/>
          </a:xfrm>
        </p:spPr>
        <p:txBody>
          <a:bodyPr/>
          <a:lstStyle/>
          <a:p>
            <a:r>
              <a:rPr lang="en-US" dirty="0"/>
              <a:t>All HTML elements can be considered as boxes.</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2443" y="1901952"/>
            <a:ext cx="4850793" cy="3492063"/>
          </a:xfrm>
          <a:prstGeom prst="rect">
            <a:avLst/>
          </a:prstGeom>
        </p:spPr>
      </p:pic>
      <p:sp>
        <p:nvSpPr>
          <p:cNvPr id="5" name="TextBox 4"/>
          <p:cNvSpPr txBox="1"/>
          <p:nvPr/>
        </p:nvSpPr>
        <p:spPr>
          <a:xfrm>
            <a:off x="685800" y="2624328"/>
            <a:ext cx="6276643" cy="3139321"/>
          </a:xfrm>
          <a:prstGeom prst="rect">
            <a:avLst/>
          </a:prstGeom>
          <a:noFill/>
        </p:spPr>
        <p:txBody>
          <a:bodyPr wrap="square" rtlCol="0">
            <a:spAutoFit/>
          </a:bodyPr>
          <a:lstStyle/>
          <a:p>
            <a:pPr marL="285750" indent="-285750">
              <a:buFont typeface="Arial" panose="020B0604020202020204" pitchFamily="34" charset="0"/>
              <a:buChar char="•"/>
            </a:pPr>
            <a:r>
              <a:rPr lang="en-US" b="1" dirty="0"/>
              <a:t>Content</a:t>
            </a:r>
            <a:r>
              <a:rPr lang="en-US" dirty="0"/>
              <a:t> - The content of the box, where text and images </a:t>
            </a:r>
            <a:r>
              <a:rPr lang="en-US" dirty="0" smtClean="0"/>
              <a:t>appear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Padding</a:t>
            </a:r>
            <a:r>
              <a:rPr lang="en-US" dirty="0"/>
              <a:t> - Clears an area around the content. The padding is </a:t>
            </a:r>
            <a:r>
              <a:rPr lang="en-US" dirty="0" smtClean="0"/>
              <a:t>transparent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Border</a:t>
            </a:r>
            <a:r>
              <a:rPr lang="en-US" dirty="0"/>
              <a:t> - A border that goes around the padding and </a:t>
            </a:r>
            <a:r>
              <a:rPr lang="en-US" dirty="0" smtClean="0"/>
              <a:t>content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Margin</a:t>
            </a:r>
            <a:r>
              <a:rPr lang="en-US" dirty="0"/>
              <a:t> - Clears an area outside the border. The margin is transparent</a:t>
            </a:r>
          </a:p>
          <a:p>
            <a:endParaRPr lang="uk-UA" dirty="0"/>
          </a:p>
        </p:txBody>
      </p:sp>
    </p:spTree>
    <p:extLst>
      <p:ext uri="{BB962C8B-B14F-4D97-AF65-F5344CB8AC3E}">
        <p14:creationId xmlns:p14="http://schemas.microsoft.com/office/powerpoint/2010/main" val="13389048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solidFill>
                  <a:schemeClr val="accent6">
                    <a:lumMod val="75000"/>
                  </a:schemeClr>
                </a:solidFill>
              </a:rPr>
              <a:t>CSS Layout</a:t>
            </a: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825371"/>
            <a:ext cx="7620000" cy="4286250"/>
          </a:xfrm>
          <a:prstGeom prst="rect">
            <a:avLst/>
          </a:prstGeom>
        </p:spPr>
      </p:pic>
    </p:spTree>
    <p:extLst>
      <p:ext uri="{BB962C8B-B14F-4D97-AF65-F5344CB8AC3E}">
        <p14:creationId xmlns:p14="http://schemas.microsoft.com/office/powerpoint/2010/main" val="15629960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The display Property</a:t>
            </a:r>
            <a:br>
              <a:rPr lang="en-US" dirty="0"/>
            </a:br>
            <a:endParaRPr lang="uk-UA" dirty="0"/>
          </a:p>
        </p:txBody>
      </p:sp>
      <p:sp>
        <p:nvSpPr>
          <p:cNvPr id="3" name="Текст 2"/>
          <p:cNvSpPr>
            <a:spLocks noGrp="1"/>
          </p:cNvSpPr>
          <p:nvPr>
            <p:ph type="body" sz="quarter" idx="10"/>
          </p:nvPr>
        </p:nvSpPr>
        <p:spPr/>
        <p:txBody>
          <a:bodyPr/>
          <a:lstStyle/>
          <a:p>
            <a:r>
              <a:rPr lang="en-US" dirty="0"/>
              <a:t>The display property specifies if/how an element is displayed.</a:t>
            </a:r>
          </a:p>
          <a:p>
            <a:endParaRPr lang="en-US" dirty="0"/>
          </a:p>
          <a:p>
            <a:r>
              <a:rPr lang="en-US" dirty="0"/>
              <a:t>Every HTML element has a default display value depending on what type of element it is. The default display value for most elements is block or inline.</a:t>
            </a:r>
            <a:endParaRPr lang="uk-UA" dirty="0"/>
          </a:p>
        </p:txBody>
      </p:sp>
    </p:spTree>
    <p:extLst>
      <p:ext uri="{BB962C8B-B14F-4D97-AF65-F5344CB8AC3E}">
        <p14:creationId xmlns:p14="http://schemas.microsoft.com/office/powerpoint/2010/main" val="2321402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AGENDA</a:t>
            </a:r>
            <a:endParaRPr lang="uk-UA" dirty="0"/>
          </a:p>
        </p:txBody>
      </p:sp>
      <p:sp>
        <p:nvSpPr>
          <p:cNvPr id="3" name="Текст 2"/>
          <p:cNvSpPr>
            <a:spLocks noGrp="1"/>
          </p:cNvSpPr>
          <p:nvPr>
            <p:ph type="body" sz="quarter" idx="10"/>
          </p:nvPr>
        </p:nvSpPr>
        <p:spPr/>
        <p:txBody>
          <a:bodyPr/>
          <a:lstStyle/>
          <a:p>
            <a:pPr marL="342900" indent="-342900">
              <a:buFont typeface="Arial" panose="020B0604020202020204" pitchFamily="34" charset="0"/>
              <a:buChar char="•"/>
            </a:pPr>
            <a:r>
              <a:rPr lang="en-US" dirty="0"/>
              <a:t>What is CSS?</a:t>
            </a:r>
            <a:endParaRPr lang="uk-UA" dirty="0"/>
          </a:p>
          <a:p>
            <a:pPr marL="342900" indent="-342900">
              <a:buFont typeface="Arial" panose="020B0604020202020204" pitchFamily="34" charset="0"/>
              <a:buChar char="•"/>
            </a:pPr>
            <a:r>
              <a:rPr lang="en-US" dirty="0"/>
              <a:t>CSS </a:t>
            </a:r>
            <a:r>
              <a:rPr lang="en-US" dirty="0" smtClean="0"/>
              <a:t>Syntax</a:t>
            </a:r>
            <a:endParaRPr lang="uk-UA" dirty="0"/>
          </a:p>
          <a:p>
            <a:pPr marL="342900" indent="-342900">
              <a:buFont typeface="Arial" panose="020B0604020202020204" pitchFamily="34" charset="0"/>
              <a:buChar char="•"/>
            </a:pPr>
            <a:r>
              <a:rPr lang="en-US" dirty="0"/>
              <a:t>CSS </a:t>
            </a:r>
            <a:r>
              <a:rPr lang="en-US" dirty="0" smtClean="0"/>
              <a:t>Selectors</a:t>
            </a:r>
            <a:endParaRPr lang="uk-UA" dirty="0"/>
          </a:p>
          <a:p>
            <a:pPr marL="342900" indent="-342900">
              <a:buFont typeface="Arial" panose="020B0604020202020204" pitchFamily="34" charset="0"/>
              <a:buChar char="•"/>
            </a:pPr>
            <a:r>
              <a:rPr lang="en-US" dirty="0" smtClean="0"/>
              <a:t>How to use…</a:t>
            </a:r>
            <a:endParaRPr lang="uk-UA" dirty="0"/>
          </a:p>
          <a:p>
            <a:pPr marL="342900" indent="-342900">
              <a:buFont typeface="Arial" panose="020B0604020202020204" pitchFamily="34" charset="0"/>
              <a:buChar char="•"/>
            </a:pPr>
            <a:r>
              <a:rPr lang="en-US" dirty="0"/>
              <a:t>CSS </a:t>
            </a:r>
            <a:r>
              <a:rPr lang="en-US" dirty="0" smtClean="0"/>
              <a:t>Box Model</a:t>
            </a:r>
            <a:endParaRPr lang="en-US" dirty="0"/>
          </a:p>
          <a:p>
            <a:pPr marL="342900" indent="-342900">
              <a:buFont typeface="Arial" panose="020B0604020202020204" pitchFamily="34" charset="0"/>
              <a:buChar char="•"/>
            </a:pPr>
            <a:r>
              <a:rPr lang="en-US" dirty="0"/>
              <a:t>CSS </a:t>
            </a:r>
            <a:r>
              <a:rPr lang="en-US" dirty="0" smtClean="0"/>
              <a:t>Display</a:t>
            </a:r>
            <a:endParaRPr lang="en-US" dirty="0"/>
          </a:p>
          <a:p>
            <a:pPr marL="342900" indent="-342900">
              <a:buFont typeface="Arial" panose="020B0604020202020204" pitchFamily="34" charset="0"/>
              <a:buChar char="•"/>
            </a:pPr>
            <a:r>
              <a:rPr lang="en-US" dirty="0" smtClean="0"/>
              <a:t>CSS </a:t>
            </a:r>
            <a:r>
              <a:rPr lang="en-US" dirty="0" smtClean="0"/>
              <a:t>Position</a:t>
            </a:r>
          </a:p>
          <a:p>
            <a:pPr marL="342900" indent="-342900">
              <a:buFont typeface="Arial" panose="020B0604020202020204" pitchFamily="34" charset="0"/>
              <a:buChar char="•"/>
            </a:pPr>
            <a:r>
              <a:rPr lang="en-US" dirty="0" smtClean="0"/>
              <a:t>CSS Float</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3512" y="2105031"/>
            <a:ext cx="9238488" cy="3333737"/>
          </a:xfrm>
          <a:prstGeom prst="rect">
            <a:avLst/>
          </a:prstGeom>
        </p:spPr>
      </p:pic>
    </p:spTree>
    <p:extLst>
      <p:ext uri="{BB962C8B-B14F-4D97-AF65-F5344CB8AC3E}">
        <p14:creationId xmlns:p14="http://schemas.microsoft.com/office/powerpoint/2010/main" val="1277098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Block-level Elements</a:t>
            </a:r>
            <a:br>
              <a:rPr lang="en-US" dirty="0"/>
            </a:br>
            <a:endParaRPr lang="uk-UA" dirty="0"/>
          </a:p>
        </p:txBody>
      </p:sp>
      <p:sp>
        <p:nvSpPr>
          <p:cNvPr id="3" name="Текст 2"/>
          <p:cNvSpPr>
            <a:spLocks noGrp="1"/>
          </p:cNvSpPr>
          <p:nvPr>
            <p:ph type="body" sz="quarter" idx="10"/>
          </p:nvPr>
        </p:nvSpPr>
        <p:spPr/>
        <p:txBody>
          <a:bodyPr/>
          <a:lstStyle/>
          <a:p>
            <a:r>
              <a:rPr lang="en-US" dirty="0"/>
              <a:t>A block-level element always starts on a new line and takes up the full width available (stretches out to the left and right as far as it can</a:t>
            </a:r>
            <a:r>
              <a:rPr lang="en-US" dirty="0" smtClean="0"/>
              <a:t>).</a:t>
            </a:r>
          </a:p>
          <a:p>
            <a:endParaRPr lang="en-US" dirty="0"/>
          </a:p>
          <a:p>
            <a:endParaRPr lang="en-US" dirty="0" smtClean="0"/>
          </a:p>
          <a:p>
            <a:r>
              <a:rPr lang="en-US" dirty="0" smtClean="0"/>
              <a:t>Examples </a:t>
            </a:r>
            <a:r>
              <a:rPr lang="en-US" dirty="0"/>
              <a:t>of </a:t>
            </a:r>
            <a:r>
              <a:rPr lang="en-US" dirty="0" smtClean="0">
                <a:solidFill>
                  <a:srgbClr val="0070C0"/>
                </a:solidFill>
              </a:rPr>
              <a:t>block-level</a:t>
            </a:r>
            <a:r>
              <a:rPr lang="en-US" dirty="0" smtClean="0"/>
              <a:t> </a:t>
            </a:r>
            <a:r>
              <a:rPr lang="en-US" dirty="0"/>
              <a:t>elements</a:t>
            </a:r>
            <a:r>
              <a:rPr lang="en-US" dirty="0" smtClean="0"/>
              <a:t>:</a:t>
            </a:r>
            <a:endParaRPr lang="en-US" dirty="0"/>
          </a:p>
          <a:p>
            <a:r>
              <a:rPr lang="en-US" dirty="0" smtClean="0">
                <a:solidFill>
                  <a:srgbClr val="C00000"/>
                </a:solidFill>
              </a:rPr>
              <a:t>&lt;div&gt;        &lt;</a:t>
            </a:r>
            <a:r>
              <a:rPr lang="en-US" dirty="0" err="1" smtClean="0">
                <a:solidFill>
                  <a:srgbClr val="C00000"/>
                </a:solidFill>
              </a:rPr>
              <a:t>ol</a:t>
            </a:r>
            <a:r>
              <a:rPr lang="en-US" dirty="0" smtClean="0">
                <a:solidFill>
                  <a:srgbClr val="C00000"/>
                </a:solidFill>
              </a:rPr>
              <a:t>&gt;</a:t>
            </a:r>
            <a:endParaRPr lang="en-US" dirty="0">
              <a:solidFill>
                <a:srgbClr val="C00000"/>
              </a:solidFill>
            </a:endParaRPr>
          </a:p>
          <a:p>
            <a:r>
              <a:rPr lang="en-US" dirty="0" smtClean="0">
                <a:solidFill>
                  <a:srgbClr val="C00000"/>
                </a:solidFill>
              </a:rPr>
              <a:t>&lt;form&gt;     &lt;li&gt;</a:t>
            </a:r>
            <a:endParaRPr lang="en-US" dirty="0">
              <a:solidFill>
                <a:srgbClr val="C00000"/>
              </a:solidFill>
            </a:endParaRPr>
          </a:p>
          <a:p>
            <a:r>
              <a:rPr lang="en-US" dirty="0" smtClean="0">
                <a:solidFill>
                  <a:srgbClr val="C00000"/>
                </a:solidFill>
              </a:rPr>
              <a:t>&lt;</a:t>
            </a:r>
            <a:r>
              <a:rPr lang="en-US" dirty="0" err="1" smtClean="0">
                <a:solidFill>
                  <a:srgbClr val="C00000"/>
                </a:solidFill>
              </a:rPr>
              <a:t>ul</a:t>
            </a:r>
            <a:r>
              <a:rPr lang="en-US" dirty="0" smtClean="0">
                <a:solidFill>
                  <a:srgbClr val="C00000"/>
                </a:solidFill>
              </a:rPr>
              <a:t>&gt;          &lt;table&gt;</a:t>
            </a:r>
            <a:endParaRPr lang="uk-UA" dirty="0">
              <a:solidFill>
                <a:srgbClr val="C00000"/>
              </a:solidFill>
            </a:endParaRPr>
          </a:p>
          <a:p>
            <a:endParaRPr lang="uk-UA" dirty="0"/>
          </a:p>
        </p:txBody>
      </p:sp>
      <p:sp>
        <p:nvSpPr>
          <p:cNvPr id="4" name="TextBox 3"/>
          <p:cNvSpPr txBox="1"/>
          <p:nvPr/>
        </p:nvSpPr>
        <p:spPr>
          <a:xfrm>
            <a:off x="685800" y="2779776"/>
            <a:ext cx="10820400" cy="738664"/>
          </a:xfrm>
          <a:prstGeom prst="rect">
            <a:avLst/>
          </a:prstGeom>
          <a:noFill/>
          <a:ln w="38100">
            <a:solidFill>
              <a:srgbClr val="92D050"/>
            </a:solidFill>
          </a:ln>
        </p:spPr>
        <p:txBody>
          <a:bodyPr wrap="square" rtlCol="0">
            <a:spAutoFit/>
          </a:bodyPr>
          <a:lstStyle/>
          <a:p>
            <a:r>
              <a:rPr lang="en-US" sz="2400" dirty="0">
                <a:solidFill>
                  <a:srgbClr val="FF0000"/>
                </a:solidFill>
              </a:rPr>
              <a:t>The &lt;div&gt; element is a block-level element.</a:t>
            </a:r>
          </a:p>
          <a:p>
            <a:endParaRPr lang="uk-UA" dirty="0"/>
          </a:p>
        </p:txBody>
      </p:sp>
    </p:spTree>
    <p:extLst>
      <p:ext uri="{BB962C8B-B14F-4D97-AF65-F5344CB8AC3E}">
        <p14:creationId xmlns:p14="http://schemas.microsoft.com/office/powerpoint/2010/main" val="32377183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Inline Elements</a:t>
            </a:r>
            <a:br>
              <a:rPr lang="en-US" dirty="0"/>
            </a:br>
            <a:endParaRPr lang="uk-UA" dirty="0"/>
          </a:p>
        </p:txBody>
      </p:sp>
      <p:sp>
        <p:nvSpPr>
          <p:cNvPr id="3" name="Текст 2"/>
          <p:cNvSpPr>
            <a:spLocks noGrp="1"/>
          </p:cNvSpPr>
          <p:nvPr>
            <p:ph type="body" sz="quarter" idx="10"/>
          </p:nvPr>
        </p:nvSpPr>
        <p:spPr>
          <a:xfrm>
            <a:off x="685800" y="2057400"/>
            <a:ext cx="10820400" cy="2816352"/>
          </a:xfrm>
        </p:spPr>
        <p:txBody>
          <a:bodyPr/>
          <a:lstStyle/>
          <a:p>
            <a:r>
              <a:rPr lang="en-US" dirty="0"/>
              <a:t>An inline element does not start on a new line and only takes up as much width as necessary</a:t>
            </a:r>
            <a:r>
              <a:rPr lang="en-US" dirty="0" smtClean="0"/>
              <a:t>.</a:t>
            </a:r>
          </a:p>
          <a:p>
            <a:r>
              <a:rPr lang="en-US" dirty="0"/>
              <a:t>This </a:t>
            </a:r>
            <a:r>
              <a:rPr lang="en-US" dirty="0" smtClean="0"/>
              <a:t>is                                                     a </a:t>
            </a:r>
            <a:r>
              <a:rPr lang="en-US" dirty="0"/>
              <a:t>paragraph</a:t>
            </a:r>
            <a:r>
              <a:rPr lang="en-US" dirty="0" smtClean="0"/>
              <a:t>.</a:t>
            </a:r>
            <a:endParaRPr lang="en-US" dirty="0" smtClean="0"/>
          </a:p>
          <a:p>
            <a:r>
              <a:rPr lang="en-US" dirty="0" smtClean="0"/>
              <a:t>Examples </a:t>
            </a:r>
            <a:r>
              <a:rPr lang="en-US" dirty="0"/>
              <a:t>of </a:t>
            </a:r>
            <a:r>
              <a:rPr lang="en-US" dirty="0">
                <a:solidFill>
                  <a:srgbClr val="0070C0"/>
                </a:solidFill>
              </a:rPr>
              <a:t>inline</a:t>
            </a:r>
            <a:r>
              <a:rPr lang="en-US" dirty="0"/>
              <a:t> elements:</a:t>
            </a:r>
          </a:p>
          <a:p>
            <a:r>
              <a:rPr lang="en-US" dirty="0">
                <a:solidFill>
                  <a:srgbClr val="C00000"/>
                </a:solidFill>
              </a:rPr>
              <a:t>&lt;span</a:t>
            </a:r>
            <a:r>
              <a:rPr lang="en-US" dirty="0" smtClean="0">
                <a:solidFill>
                  <a:srgbClr val="C00000"/>
                </a:solidFill>
              </a:rPr>
              <a:t>&gt;        &lt;button&gt;</a:t>
            </a:r>
            <a:endParaRPr lang="en-US" dirty="0">
              <a:solidFill>
                <a:srgbClr val="C00000"/>
              </a:solidFill>
            </a:endParaRPr>
          </a:p>
          <a:p>
            <a:r>
              <a:rPr lang="en-US" dirty="0">
                <a:solidFill>
                  <a:srgbClr val="C00000"/>
                </a:solidFill>
              </a:rPr>
              <a:t>&lt;a</a:t>
            </a:r>
            <a:r>
              <a:rPr lang="en-US" dirty="0" smtClean="0">
                <a:solidFill>
                  <a:srgbClr val="C00000"/>
                </a:solidFill>
              </a:rPr>
              <a:t>&gt;               &lt;input&gt;</a:t>
            </a:r>
            <a:endParaRPr lang="en-US" dirty="0">
              <a:solidFill>
                <a:srgbClr val="C00000"/>
              </a:solidFill>
            </a:endParaRPr>
          </a:p>
          <a:p>
            <a:r>
              <a:rPr lang="en-US" dirty="0">
                <a:solidFill>
                  <a:srgbClr val="C00000"/>
                </a:solidFill>
              </a:rPr>
              <a:t>&lt;</a:t>
            </a:r>
            <a:r>
              <a:rPr lang="en-US" dirty="0" err="1">
                <a:solidFill>
                  <a:srgbClr val="C00000"/>
                </a:solidFill>
              </a:rPr>
              <a:t>img</a:t>
            </a:r>
            <a:r>
              <a:rPr lang="en-US" dirty="0" smtClean="0">
                <a:solidFill>
                  <a:srgbClr val="C00000"/>
                </a:solidFill>
              </a:rPr>
              <a:t>&gt;          &lt;code&gt;</a:t>
            </a:r>
            <a:endParaRPr lang="uk-UA" dirty="0">
              <a:solidFill>
                <a:srgbClr val="C00000"/>
              </a:solidFill>
            </a:endParaRPr>
          </a:p>
        </p:txBody>
      </p:sp>
      <p:sp>
        <p:nvSpPr>
          <p:cNvPr id="4" name="TextBox 3"/>
          <p:cNvSpPr txBox="1"/>
          <p:nvPr/>
        </p:nvSpPr>
        <p:spPr>
          <a:xfrm>
            <a:off x="1453896" y="2791813"/>
            <a:ext cx="3484480" cy="400110"/>
          </a:xfrm>
          <a:prstGeom prst="rect">
            <a:avLst/>
          </a:prstGeom>
          <a:noFill/>
          <a:ln w="38100">
            <a:solidFill>
              <a:srgbClr val="92D050"/>
            </a:solidFill>
          </a:ln>
        </p:spPr>
        <p:txBody>
          <a:bodyPr wrap="none" rtlCol="0">
            <a:spAutoFit/>
          </a:bodyPr>
          <a:lstStyle/>
          <a:p>
            <a:r>
              <a:rPr lang="en-US" sz="2000" dirty="0" smtClean="0"/>
              <a:t>an </a:t>
            </a:r>
            <a:r>
              <a:rPr lang="en-US" sz="2000" dirty="0"/>
              <a:t>inline &lt;span&gt; element </a:t>
            </a:r>
            <a:r>
              <a:rPr lang="en-US" sz="2000" dirty="0" smtClean="0"/>
              <a:t>inside</a:t>
            </a:r>
            <a:endParaRPr lang="uk-UA" sz="2000" dirty="0"/>
          </a:p>
        </p:txBody>
      </p:sp>
    </p:spTree>
    <p:extLst>
      <p:ext uri="{BB962C8B-B14F-4D97-AF65-F5344CB8AC3E}">
        <p14:creationId xmlns:p14="http://schemas.microsoft.com/office/powerpoint/2010/main" val="14165178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Display</a:t>
            </a:r>
            <a:r>
              <a:rPr lang="en-US" dirty="0"/>
              <a:t>: inline-block</a:t>
            </a:r>
            <a:br>
              <a:rPr lang="en-US" dirty="0"/>
            </a:br>
            <a:endParaRPr lang="uk-UA" dirty="0"/>
          </a:p>
        </p:txBody>
      </p:sp>
      <p:sp>
        <p:nvSpPr>
          <p:cNvPr id="3" name="Текст 2"/>
          <p:cNvSpPr>
            <a:spLocks noGrp="1"/>
          </p:cNvSpPr>
          <p:nvPr>
            <p:ph type="body" sz="quarter" idx="10"/>
          </p:nvPr>
        </p:nvSpPr>
        <p:spPr/>
        <p:txBody>
          <a:bodyPr/>
          <a:lstStyle/>
          <a:p>
            <a:r>
              <a:rPr lang="en-US" dirty="0"/>
              <a:t>Compared to </a:t>
            </a:r>
            <a:r>
              <a:rPr lang="en-US" dirty="0">
                <a:solidFill>
                  <a:srgbClr val="FF0000"/>
                </a:solidFill>
              </a:rPr>
              <a:t>display: inline</a:t>
            </a:r>
            <a:r>
              <a:rPr lang="en-US" dirty="0"/>
              <a:t>, the major difference is that </a:t>
            </a:r>
            <a:r>
              <a:rPr lang="en-US" dirty="0">
                <a:solidFill>
                  <a:srgbClr val="FF0000"/>
                </a:solidFill>
              </a:rPr>
              <a:t>display: inline-block </a:t>
            </a:r>
            <a:r>
              <a:rPr lang="en-US" dirty="0"/>
              <a:t>allows to set a width and height on the element</a:t>
            </a:r>
            <a:r>
              <a:rPr lang="en-US" dirty="0" smtClean="0"/>
              <a:t>.</a:t>
            </a:r>
          </a:p>
          <a:p>
            <a:r>
              <a:rPr lang="en-US" dirty="0" smtClean="0"/>
              <a:t>Also the </a:t>
            </a:r>
            <a:r>
              <a:rPr lang="en-US" dirty="0"/>
              <a:t>top and bottom margins/paddings are </a:t>
            </a:r>
            <a:r>
              <a:rPr lang="en-US" dirty="0" smtClean="0"/>
              <a:t>respected.</a:t>
            </a:r>
            <a:endParaRPr lang="uk-UA"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668" y="3231452"/>
            <a:ext cx="7598664" cy="2254948"/>
          </a:xfrm>
          <a:prstGeom prst="rect">
            <a:avLst/>
          </a:prstGeom>
        </p:spPr>
      </p:pic>
    </p:spTree>
    <p:extLst>
      <p:ext uri="{BB962C8B-B14F-4D97-AF65-F5344CB8AC3E}">
        <p14:creationId xmlns:p14="http://schemas.microsoft.com/office/powerpoint/2010/main" val="5986818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solidFill>
                  <a:srgbClr val="0070C0"/>
                </a:solidFill>
              </a:rPr>
              <a:t>CSS POSITION</a:t>
            </a:r>
            <a:endParaRPr lang="uk-UA" dirty="0">
              <a:solidFill>
                <a:srgbClr val="0070C0"/>
              </a:solidFill>
            </a:endParaRPr>
          </a:p>
        </p:txBody>
      </p:sp>
      <p:pic>
        <p:nvPicPr>
          <p:cNvPr id="6" name="Рисунок 5"/>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2584704" y="2036309"/>
            <a:ext cx="7022592" cy="4821691"/>
          </a:xfrm>
        </p:spPr>
      </p:pic>
    </p:spTree>
    <p:extLst>
      <p:ext uri="{BB962C8B-B14F-4D97-AF65-F5344CB8AC3E}">
        <p14:creationId xmlns:p14="http://schemas.microsoft.com/office/powerpoint/2010/main" val="26923024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The position Property</a:t>
            </a:r>
            <a:br>
              <a:rPr lang="en-US" dirty="0"/>
            </a:br>
            <a:endParaRPr lang="uk-UA" dirty="0"/>
          </a:p>
        </p:txBody>
      </p:sp>
      <p:sp>
        <p:nvSpPr>
          <p:cNvPr id="3" name="Текст 2"/>
          <p:cNvSpPr>
            <a:spLocks noGrp="1"/>
          </p:cNvSpPr>
          <p:nvPr>
            <p:ph type="body" sz="quarter" idx="10"/>
          </p:nvPr>
        </p:nvSpPr>
        <p:spPr/>
        <p:txBody>
          <a:bodyPr/>
          <a:lstStyle/>
          <a:p>
            <a:r>
              <a:rPr lang="en-US" dirty="0"/>
              <a:t>The position property specifies the type of positioning method used for an element</a:t>
            </a:r>
            <a:r>
              <a:rPr lang="en-US" dirty="0" smtClean="0"/>
              <a:t>.</a:t>
            </a:r>
            <a:endParaRPr lang="en-US" dirty="0"/>
          </a:p>
          <a:p>
            <a:r>
              <a:rPr lang="en-US" dirty="0"/>
              <a:t>There are five different position values</a:t>
            </a:r>
            <a:r>
              <a:rPr lang="en-US" dirty="0" smtClean="0"/>
              <a:t>:</a:t>
            </a:r>
            <a:endParaRPr lang="en-US" dirty="0"/>
          </a:p>
          <a:p>
            <a:pPr marL="342900" indent="-342900">
              <a:buFont typeface="Wingdings" panose="05000000000000000000" pitchFamily="2" charset="2"/>
              <a:buChar char="§"/>
            </a:pPr>
            <a:r>
              <a:rPr lang="en-US" dirty="0">
                <a:solidFill>
                  <a:schemeClr val="accent5">
                    <a:lumMod val="75000"/>
                  </a:schemeClr>
                </a:solidFill>
              </a:rPr>
              <a:t>static</a:t>
            </a:r>
          </a:p>
          <a:p>
            <a:pPr marL="342900" indent="-342900">
              <a:buFont typeface="Wingdings" panose="05000000000000000000" pitchFamily="2" charset="2"/>
              <a:buChar char="§"/>
            </a:pPr>
            <a:r>
              <a:rPr lang="en-US" dirty="0">
                <a:solidFill>
                  <a:schemeClr val="accent5">
                    <a:lumMod val="75000"/>
                  </a:schemeClr>
                </a:solidFill>
              </a:rPr>
              <a:t>relative</a:t>
            </a:r>
          </a:p>
          <a:p>
            <a:pPr marL="342900" indent="-342900">
              <a:buFont typeface="Wingdings" panose="05000000000000000000" pitchFamily="2" charset="2"/>
              <a:buChar char="§"/>
            </a:pPr>
            <a:r>
              <a:rPr lang="en-US" dirty="0">
                <a:solidFill>
                  <a:schemeClr val="accent5">
                    <a:lumMod val="75000"/>
                  </a:schemeClr>
                </a:solidFill>
              </a:rPr>
              <a:t>fixed</a:t>
            </a:r>
          </a:p>
          <a:p>
            <a:pPr marL="342900" indent="-342900">
              <a:buFont typeface="Wingdings" panose="05000000000000000000" pitchFamily="2" charset="2"/>
              <a:buChar char="§"/>
            </a:pPr>
            <a:r>
              <a:rPr lang="en-US" dirty="0">
                <a:solidFill>
                  <a:schemeClr val="accent5">
                    <a:lumMod val="75000"/>
                  </a:schemeClr>
                </a:solidFill>
              </a:rPr>
              <a:t>absolute</a:t>
            </a:r>
          </a:p>
          <a:p>
            <a:pPr marL="342900" indent="-342900">
              <a:buFont typeface="Wingdings" panose="05000000000000000000" pitchFamily="2" charset="2"/>
              <a:buChar char="§"/>
            </a:pPr>
            <a:r>
              <a:rPr lang="en-US" dirty="0">
                <a:solidFill>
                  <a:schemeClr val="accent5">
                    <a:lumMod val="75000"/>
                  </a:schemeClr>
                </a:solidFill>
              </a:rPr>
              <a:t>sticky</a:t>
            </a:r>
            <a:endParaRPr lang="uk-UA" dirty="0">
              <a:solidFill>
                <a:schemeClr val="accent5">
                  <a:lumMod val="75000"/>
                </a:schemeClr>
              </a:solidFill>
            </a:endParaRPr>
          </a:p>
        </p:txBody>
      </p:sp>
    </p:spTree>
    <p:extLst>
      <p:ext uri="{BB962C8B-B14F-4D97-AF65-F5344CB8AC3E}">
        <p14:creationId xmlns:p14="http://schemas.microsoft.com/office/powerpoint/2010/main" val="6597267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position: static;</a:t>
            </a:r>
            <a:br>
              <a:rPr lang="en-US" dirty="0"/>
            </a:br>
            <a:endParaRPr lang="uk-UA" dirty="0"/>
          </a:p>
        </p:txBody>
      </p:sp>
      <p:sp>
        <p:nvSpPr>
          <p:cNvPr id="3" name="Текст 2"/>
          <p:cNvSpPr>
            <a:spLocks noGrp="1"/>
          </p:cNvSpPr>
          <p:nvPr>
            <p:ph type="body" sz="quarter" idx="10"/>
          </p:nvPr>
        </p:nvSpPr>
        <p:spPr/>
        <p:txBody>
          <a:bodyPr/>
          <a:lstStyle/>
          <a:p>
            <a:r>
              <a:rPr lang="en-US" dirty="0"/>
              <a:t>HTML elements are positioned static by default.</a:t>
            </a:r>
          </a:p>
          <a:p>
            <a:endParaRPr lang="en-US" dirty="0"/>
          </a:p>
          <a:p>
            <a:r>
              <a:rPr lang="en-US" dirty="0"/>
              <a:t>Static positioned elements are not affected by the top, bottom, left, and right properties.</a:t>
            </a:r>
          </a:p>
          <a:p>
            <a:endParaRPr lang="en-US" dirty="0"/>
          </a:p>
          <a:p>
            <a:r>
              <a:rPr lang="en-US" dirty="0"/>
              <a:t>An element with position: static; is not positioned in any special way; it is always positioned according to the normal flow of the page:</a:t>
            </a:r>
          </a:p>
          <a:p>
            <a:endParaRPr lang="en-US" dirty="0"/>
          </a:p>
          <a:p>
            <a:r>
              <a:rPr lang="en-US" dirty="0">
                <a:solidFill>
                  <a:srgbClr val="C00000"/>
                </a:solidFill>
              </a:rPr>
              <a:t>This &lt;div&gt; element has position: static;</a:t>
            </a:r>
            <a:endParaRPr lang="uk-UA" dirty="0">
              <a:solidFill>
                <a:srgbClr val="C00000"/>
              </a:solidFill>
            </a:endParaRPr>
          </a:p>
        </p:txBody>
      </p:sp>
    </p:spTree>
    <p:extLst>
      <p:ext uri="{BB962C8B-B14F-4D97-AF65-F5344CB8AC3E}">
        <p14:creationId xmlns:p14="http://schemas.microsoft.com/office/powerpoint/2010/main" val="42308873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position: relative;</a:t>
            </a:r>
            <a:br>
              <a:rPr lang="en-US" dirty="0"/>
            </a:br>
            <a:endParaRPr lang="uk-UA" dirty="0"/>
          </a:p>
        </p:txBody>
      </p:sp>
      <p:sp>
        <p:nvSpPr>
          <p:cNvPr id="3" name="Текст 2"/>
          <p:cNvSpPr>
            <a:spLocks noGrp="1"/>
          </p:cNvSpPr>
          <p:nvPr>
            <p:ph type="body" sz="quarter" idx="10"/>
          </p:nvPr>
        </p:nvSpPr>
        <p:spPr/>
        <p:txBody>
          <a:bodyPr/>
          <a:lstStyle/>
          <a:p>
            <a:r>
              <a:rPr lang="en-US" dirty="0"/>
              <a:t>An element with position: relative; is positioned relative to its normal position</a:t>
            </a:r>
            <a:r>
              <a:rPr lang="en-US" dirty="0" smtClean="0"/>
              <a:t>.</a:t>
            </a:r>
            <a:endParaRPr lang="en-US" dirty="0"/>
          </a:p>
          <a:p>
            <a:r>
              <a:rPr lang="en-US" dirty="0"/>
              <a:t>Setting the top, right, bottom, and left properties of a relatively-positioned element will cause it to be adjusted away from its normal </a:t>
            </a:r>
            <a:r>
              <a:rPr lang="en-US" dirty="0" smtClean="0"/>
              <a:t>position.</a:t>
            </a:r>
          </a:p>
          <a:p>
            <a:r>
              <a:rPr lang="en-US" dirty="0" err="1">
                <a:solidFill>
                  <a:schemeClr val="accent5">
                    <a:lumMod val="75000"/>
                  </a:schemeClr>
                </a:solidFill>
              </a:rPr>
              <a:t>div.relative</a:t>
            </a:r>
            <a:r>
              <a:rPr lang="en-US" dirty="0">
                <a:solidFill>
                  <a:schemeClr val="accent5">
                    <a:lumMod val="75000"/>
                  </a:schemeClr>
                </a:solidFill>
              </a:rPr>
              <a:t> </a:t>
            </a:r>
            <a:r>
              <a:rPr lang="en-US" dirty="0"/>
              <a:t>{</a:t>
            </a:r>
            <a:br>
              <a:rPr lang="en-US" dirty="0"/>
            </a:br>
            <a:r>
              <a:rPr lang="en-US" dirty="0"/>
              <a:t>  </a:t>
            </a:r>
            <a:r>
              <a:rPr lang="en-US" dirty="0">
                <a:solidFill>
                  <a:schemeClr val="accent5">
                    <a:lumMod val="75000"/>
                  </a:schemeClr>
                </a:solidFill>
              </a:rPr>
              <a:t>position</a:t>
            </a:r>
            <a:r>
              <a:rPr lang="en-US" dirty="0"/>
              <a:t>: </a:t>
            </a:r>
            <a:r>
              <a:rPr lang="en-US" dirty="0">
                <a:solidFill>
                  <a:srgbClr val="0070C0"/>
                </a:solidFill>
              </a:rPr>
              <a:t>relative</a:t>
            </a:r>
            <a:r>
              <a:rPr lang="en-US" dirty="0"/>
              <a:t>;</a:t>
            </a:r>
            <a:br>
              <a:rPr lang="en-US" dirty="0"/>
            </a:br>
            <a:r>
              <a:rPr lang="en-US" dirty="0"/>
              <a:t>  </a:t>
            </a:r>
            <a:r>
              <a:rPr lang="en-US" dirty="0">
                <a:solidFill>
                  <a:schemeClr val="accent5">
                    <a:lumMod val="75000"/>
                  </a:schemeClr>
                </a:solidFill>
              </a:rPr>
              <a:t>left</a:t>
            </a:r>
            <a:r>
              <a:rPr lang="en-US" dirty="0"/>
              <a:t>: </a:t>
            </a:r>
            <a:r>
              <a:rPr lang="en-US" dirty="0">
                <a:solidFill>
                  <a:srgbClr val="0070C0"/>
                </a:solidFill>
              </a:rPr>
              <a:t>30px</a:t>
            </a:r>
            <a:r>
              <a:rPr lang="en-US" dirty="0" smtClean="0"/>
              <a:t>;</a:t>
            </a:r>
            <a:r>
              <a:rPr lang="en-US" dirty="0"/>
              <a:t> </a:t>
            </a:r>
            <a:br>
              <a:rPr lang="en-US" dirty="0"/>
            </a:br>
            <a:r>
              <a:rPr lang="en-US" dirty="0"/>
              <a:t>}</a:t>
            </a:r>
            <a:endParaRPr lang="uk-UA"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7264" y="3165274"/>
            <a:ext cx="3057144" cy="2430854"/>
          </a:xfrm>
          <a:prstGeom prst="rect">
            <a:avLst/>
          </a:prstGeom>
        </p:spPr>
      </p:pic>
    </p:spTree>
    <p:extLst>
      <p:ext uri="{BB962C8B-B14F-4D97-AF65-F5344CB8AC3E}">
        <p14:creationId xmlns:p14="http://schemas.microsoft.com/office/powerpoint/2010/main" val="24656874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position: fixed;</a:t>
            </a:r>
            <a:br>
              <a:rPr lang="en-US" dirty="0"/>
            </a:br>
            <a:endParaRPr lang="uk-UA" dirty="0"/>
          </a:p>
        </p:txBody>
      </p:sp>
      <p:sp>
        <p:nvSpPr>
          <p:cNvPr id="3" name="Текст 2"/>
          <p:cNvSpPr>
            <a:spLocks noGrp="1"/>
          </p:cNvSpPr>
          <p:nvPr>
            <p:ph type="body" sz="quarter" idx="10"/>
          </p:nvPr>
        </p:nvSpPr>
        <p:spPr/>
        <p:txBody>
          <a:bodyPr/>
          <a:lstStyle/>
          <a:p>
            <a:r>
              <a:rPr lang="en-US" dirty="0"/>
              <a:t>An element with position: fixed; is positioned relative to the viewport, which means it always stays in the same place even if the page is scrolled. The top, right, bottom, and left properties are used to position the element</a:t>
            </a:r>
            <a:r>
              <a:rPr lang="en-US" dirty="0" smtClean="0"/>
              <a:t>.</a:t>
            </a:r>
          </a:p>
          <a:p>
            <a:r>
              <a:rPr lang="en-US" dirty="0" err="1">
                <a:solidFill>
                  <a:srgbClr val="C00000"/>
                </a:solidFill>
              </a:rPr>
              <a:t>div.fixed</a:t>
            </a:r>
            <a:r>
              <a:rPr lang="en-US" dirty="0"/>
              <a:t> {</a:t>
            </a:r>
            <a:br>
              <a:rPr lang="en-US" dirty="0"/>
            </a:br>
            <a:r>
              <a:rPr lang="en-US" dirty="0"/>
              <a:t>  </a:t>
            </a:r>
            <a:r>
              <a:rPr lang="en-US" dirty="0">
                <a:solidFill>
                  <a:srgbClr val="C00000"/>
                </a:solidFill>
              </a:rPr>
              <a:t>position</a:t>
            </a:r>
            <a:r>
              <a:rPr lang="en-US" dirty="0"/>
              <a:t>: </a:t>
            </a:r>
            <a:r>
              <a:rPr lang="en-US" dirty="0">
                <a:solidFill>
                  <a:srgbClr val="0070C0"/>
                </a:solidFill>
              </a:rPr>
              <a:t>fixed</a:t>
            </a:r>
            <a:r>
              <a:rPr lang="en-US" dirty="0"/>
              <a:t>;</a:t>
            </a:r>
            <a:br>
              <a:rPr lang="en-US" dirty="0"/>
            </a:br>
            <a:r>
              <a:rPr lang="en-US" dirty="0"/>
              <a:t>  </a:t>
            </a:r>
            <a:r>
              <a:rPr lang="en-US" dirty="0">
                <a:solidFill>
                  <a:srgbClr val="C00000"/>
                </a:solidFill>
              </a:rPr>
              <a:t>bottom</a:t>
            </a:r>
            <a:r>
              <a:rPr lang="en-US" dirty="0"/>
              <a:t>: </a:t>
            </a:r>
            <a:r>
              <a:rPr lang="en-US" dirty="0">
                <a:solidFill>
                  <a:srgbClr val="0070C0"/>
                </a:solidFill>
              </a:rPr>
              <a:t>0</a:t>
            </a:r>
            <a:r>
              <a:rPr lang="en-US" dirty="0"/>
              <a:t>;</a:t>
            </a:r>
            <a:br>
              <a:rPr lang="en-US" dirty="0"/>
            </a:br>
            <a:r>
              <a:rPr lang="en-US" dirty="0"/>
              <a:t>  </a:t>
            </a:r>
            <a:r>
              <a:rPr lang="en-US" dirty="0">
                <a:solidFill>
                  <a:srgbClr val="C00000"/>
                </a:solidFill>
              </a:rPr>
              <a:t>right</a:t>
            </a:r>
            <a:r>
              <a:rPr lang="en-US" dirty="0"/>
              <a:t>: </a:t>
            </a:r>
            <a:r>
              <a:rPr lang="en-US" dirty="0">
                <a:solidFill>
                  <a:srgbClr val="0070C0"/>
                </a:solidFill>
              </a:rPr>
              <a:t>0</a:t>
            </a:r>
            <a:r>
              <a:rPr lang="en-US" dirty="0" smtClean="0"/>
              <a:t>;</a:t>
            </a:r>
            <a:r>
              <a:rPr lang="en-US" dirty="0"/>
              <a:t> </a:t>
            </a:r>
            <a:br>
              <a:rPr lang="en-US" dirty="0"/>
            </a:br>
            <a:r>
              <a:rPr lang="en-US" dirty="0"/>
              <a:t>}</a:t>
            </a:r>
            <a:endParaRPr lang="uk-UA"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2311" y="2823313"/>
            <a:ext cx="2290953" cy="2663087"/>
          </a:xfrm>
          <a:prstGeom prst="rect">
            <a:avLst/>
          </a:prstGeom>
        </p:spPr>
      </p:pic>
    </p:spTree>
    <p:extLst>
      <p:ext uri="{BB962C8B-B14F-4D97-AF65-F5344CB8AC3E}">
        <p14:creationId xmlns:p14="http://schemas.microsoft.com/office/powerpoint/2010/main" val="28270587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position: absolute;</a:t>
            </a:r>
            <a:br>
              <a:rPr lang="en-US" dirty="0"/>
            </a:br>
            <a:endParaRPr lang="uk-UA" dirty="0"/>
          </a:p>
        </p:txBody>
      </p:sp>
      <p:sp>
        <p:nvSpPr>
          <p:cNvPr id="3" name="Текст 2"/>
          <p:cNvSpPr>
            <a:spLocks noGrp="1"/>
          </p:cNvSpPr>
          <p:nvPr>
            <p:ph type="body" sz="quarter" idx="10"/>
          </p:nvPr>
        </p:nvSpPr>
        <p:spPr/>
        <p:txBody>
          <a:bodyPr/>
          <a:lstStyle/>
          <a:p>
            <a:r>
              <a:rPr lang="en-US" dirty="0"/>
              <a:t>An element with position: absolute; is positioned relative to the nearest positioned ancestor (instead of positioned relative to the viewport, like fixed).</a:t>
            </a:r>
          </a:p>
          <a:p>
            <a:r>
              <a:rPr lang="en-US" dirty="0" err="1">
                <a:solidFill>
                  <a:srgbClr val="C00000"/>
                </a:solidFill>
              </a:rPr>
              <a:t>div.absolute</a:t>
            </a:r>
            <a:r>
              <a:rPr lang="en-US" dirty="0">
                <a:solidFill>
                  <a:srgbClr val="C00000"/>
                </a:solidFill>
              </a:rPr>
              <a:t> </a:t>
            </a:r>
            <a:r>
              <a:rPr lang="en-US" dirty="0">
                <a:solidFill>
                  <a:srgbClr val="0070C0"/>
                </a:solidFill>
              </a:rPr>
              <a:t>{</a:t>
            </a:r>
            <a:r>
              <a:rPr lang="en-US" dirty="0"/>
              <a:t/>
            </a:r>
            <a:br>
              <a:rPr lang="en-US" dirty="0"/>
            </a:br>
            <a:r>
              <a:rPr lang="en-US" dirty="0"/>
              <a:t>  </a:t>
            </a:r>
            <a:r>
              <a:rPr lang="en-US" dirty="0">
                <a:solidFill>
                  <a:srgbClr val="C00000"/>
                </a:solidFill>
              </a:rPr>
              <a:t>position</a:t>
            </a:r>
            <a:r>
              <a:rPr lang="en-US" dirty="0"/>
              <a:t>: </a:t>
            </a:r>
            <a:r>
              <a:rPr lang="en-US" dirty="0">
                <a:solidFill>
                  <a:srgbClr val="0070C0"/>
                </a:solidFill>
              </a:rPr>
              <a:t>absolute</a:t>
            </a:r>
            <a:r>
              <a:rPr lang="en-US" dirty="0"/>
              <a:t>;</a:t>
            </a:r>
            <a:br>
              <a:rPr lang="en-US" dirty="0"/>
            </a:br>
            <a:r>
              <a:rPr lang="en-US" dirty="0"/>
              <a:t>  </a:t>
            </a:r>
            <a:r>
              <a:rPr lang="en-US" dirty="0">
                <a:solidFill>
                  <a:srgbClr val="C00000"/>
                </a:solidFill>
              </a:rPr>
              <a:t>top</a:t>
            </a:r>
            <a:r>
              <a:rPr lang="en-US" dirty="0"/>
              <a:t>: </a:t>
            </a:r>
            <a:r>
              <a:rPr lang="en-US" dirty="0">
                <a:solidFill>
                  <a:srgbClr val="0070C0"/>
                </a:solidFill>
              </a:rPr>
              <a:t>80px</a:t>
            </a:r>
            <a:r>
              <a:rPr lang="en-US" dirty="0"/>
              <a:t>;</a:t>
            </a:r>
            <a:br>
              <a:rPr lang="en-US" dirty="0"/>
            </a:br>
            <a:r>
              <a:rPr lang="en-US" dirty="0"/>
              <a:t>  </a:t>
            </a:r>
            <a:r>
              <a:rPr lang="en-US" dirty="0">
                <a:solidFill>
                  <a:srgbClr val="C00000"/>
                </a:solidFill>
              </a:rPr>
              <a:t>right</a:t>
            </a:r>
            <a:r>
              <a:rPr lang="en-US" dirty="0"/>
              <a:t>: </a:t>
            </a:r>
            <a:r>
              <a:rPr lang="en-US" dirty="0" smtClean="0">
                <a:solidFill>
                  <a:srgbClr val="0070C0"/>
                </a:solidFill>
              </a:rPr>
              <a:t>100px</a:t>
            </a:r>
            <a:r>
              <a:rPr lang="en-US" dirty="0" smtClean="0"/>
              <a:t>;</a:t>
            </a:r>
            <a:r>
              <a:rPr lang="en-US" dirty="0"/>
              <a:t/>
            </a:r>
            <a:br>
              <a:rPr lang="en-US" dirty="0"/>
            </a:br>
            <a:r>
              <a:rPr lang="en-US" dirty="0"/>
              <a:t>  </a:t>
            </a:r>
            <a:r>
              <a:rPr lang="en-US" dirty="0">
                <a:solidFill>
                  <a:srgbClr val="C00000"/>
                </a:solidFill>
              </a:rPr>
              <a:t>width</a:t>
            </a:r>
            <a:r>
              <a:rPr lang="en-US" dirty="0"/>
              <a:t>: </a:t>
            </a:r>
            <a:r>
              <a:rPr lang="en-US" dirty="0" smtClean="0">
                <a:solidFill>
                  <a:srgbClr val="0070C0"/>
                </a:solidFill>
              </a:rPr>
              <a:t>80px</a:t>
            </a:r>
            <a:r>
              <a:rPr lang="en-US" dirty="0"/>
              <a:t>;</a:t>
            </a:r>
            <a:br>
              <a:rPr lang="en-US" dirty="0"/>
            </a:br>
            <a:r>
              <a:rPr lang="en-US" dirty="0"/>
              <a:t>  </a:t>
            </a:r>
            <a:r>
              <a:rPr lang="en-US" dirty="0">
                <a:solidFill>
                  <a:srgbClr val="C00000"/>
                </a:solidFill>
              </a:rPr>
              <a:t>height</a:t>
            </a:r>
            <a:r>
              <a:rPr lang="en-US" dirty="0"/>
              <a:t>: </a:t>
            </a:r>
            <a:r>
              <a:rPr lang="en-US" dirty="0" smtClean="0">
                <a:solidFill>
                  <a:srgbClr val="0070C0"/>
                </a:solidFill>
              </a:rPr>
              <a:t>80px</a:t>
            </a:r>
            <a:r>
              <a:rPr lang="en-US" dirty="0" smtClean="0"/>
              <a:t>;</a:t>
            </a:r>
            <a:r>
              <a:rPr lang="en-US" dirty="0"/>
              <a:t> </a:t>
            </a:r>
            <a:br>
              <a:rPr lang="en-US" dirty="0"/>
            </a:br>
            <a:r>
              <a:rPr lang="en-US" dirty="0">
                <a:solidFill>
                  <a:srgbClr val="0070C0"/>
                </a:solidFill>
              </a:rPr>
              <a:t>}</a:t>
            </a: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7768" y="2932111"/>
            <a:ext cx="2587752" cy="2554290"/>
          </a:xfrm>
          <a:prstGeom prst="rect">
            <a:avLst/>
          </a:prstGeom>
        </p:spPr>
      </p:pic>
    </p:spTree>
    <p:extLst>
      <p:ext uri="{BB962C8B-B14F-4D97-AF65-F5344CB8AC3E}">
        <p14:creationId xmlns:p14="http://schemas.microsoft.com/office/powerpoint/2010/main" val="24441957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position: sticky;</a:t>
            </a:r>
            <a:br>
              <a:rPr lang="en-US" dirty="0"/>
            </a:br>
            <a:endParaRPr lang="uk-UA" dirty="0"/>
          </a:p>
        </p:txBody>
      </p:sp>
      <p:sp>
        <p:nvSpPr>
          <p:cNvPr id="3" name="Текст 2"/>
          <p:cNvSpPr>
            <a:spLocks noGrp="1"/>
          </p:cNvSpPr>
          <p:nvPr>
            <p:ph type="body" sz="quarter" idx="10"/>
          </p:nvPr>
        </p:nvSpPr>
        <p:spPr/>
        <p:txBody>
          <a:bodyPr/>
          <a:lstStyle/>
          <a:p>
            <a:r>
              <a:rPr lang="en-US" dirty="0"/>
              <a:t>An element with position: sticky; is positioned based on the user's scroll position</a:t>
            </a:r>
            <a:r>
              <a:rPr lang="en-US" dirty="0" smtClean="0"/>
              <a:t>.</a:t>
            </a:r>
            <a:endParaRPr lang="en-US" dirty="0"/>
          </a:p>
          <a:p>
            <a:r>
              <a:rPr lang="en-US" dirty="0"/>
              <a:t>A sticky element toggles between relative and fixed, depending on the scroll position. It is positioned relative until a given offset position is met in the viewport - then it "sticks" in </a:t>
            </a:r>
            <a:r>
              <a:rPr lang="en-US" dirty="0" smtClean="0"/>
              <a:t>place.</a:t>
            </a:r>
          </a:p>
          <a:p>
            <a:r>
              <a:rPr lang="en-US" dirty="0" err="1">
                <a:solidFill>
                  <a:srgbClr val="C00000"/>
                </a:solidFill>
              </a:rPr>
              <a:t>div.sticky</a:t>
            </a:r>
            <a:r>
              <a:rPr lang="en-US" dirty="0">
                <a:solidFill>
                  <a:srgbClr val="C00000"/>
                </a:solidFill>
              </a:rPr>
              <a:t> </a:t>
            </a:r>
            <a:r>
              <a:rPr lang="en-US" dirty="0" smtClean="0">
                <a:solidFill>
                  <a:srgbClr val="0070C0"/>
                </a:solidFill>
              </a:rPr>
              <a:t>{</a:t>
            </a:r>
            <a:r>
              <a:rPr lang="en-US" dirty="0">
                <a:solidFill>
                  <a:srgbClr val="0070C0"/>
                </a:solidFill>
              </a:rPr>
              <a:t> </a:t>
            </a:r>
            <a:r>
              <a:rPr lang="en-US" dirty="0"/>
              <a:t/>
            </a:r>
            <a:br>
              <a:rPr lang="en-US" dirty="0"/>
            </a:br>
            <a:r>
              <a:rPr lang="en-US" dirty="0"/>
              <a:t>  </a:t>
            </a:r>
            <a:r>
              <a:rPr lang="en-US" dirty="0">
                <a:solidFill>
                  <a:srgbClr val="C00000"/>
                </a:solidFill>
              </a:rPr>
              <a:t>position</a:t>
            </a:r>
            <a:r>
              <a:rPr lang="en-US" dirty="0"/>
              <a:t>: </a:t>
            </a:r>
            <a:r>
              <a:rPr lang="en-US" dirty="0">
                <a:solidFill>
                  <a:srgbClr val="0070C0"/>
                </a:solidFill>
              </a:rPr>
              <a:t>sticky</a:t>
            </a:r>
            <a:r>
              <a:rPr lang="en-US" dirty="0"/>
              <a:t>;</a:t>
            </a:r>
            <a:br>
              <a:rPr lang="en-US" dirty="0"/>
            </a:br>
            <a:r>
              <a:rPr lang="en-US" dirty="0"/>
              <a:t>  </a:t>
            </a:r>
            <a:r>
              <a:rPr lang="en-US" dirty="0">
                <a:solidFill>
                  <a:srgbClr val="C00000"/>
                </a:solidFill>
              </a:rPr>
              <a:t>top</a:t>
            </a:r>
            <a:r>
              <a:rPr lang="en-US" dirty="0"/>
              <a:t>: </a:t>
            </a:r>
            <a:r>
              <a:rPr lang="en-US" dirty="0">
                <a:solidFill>
                  <a:srgbClr val="0070C0"/>
                </a:solidFill>
              </a:rPr>
              <a:t>0</a:t>
            </a:r>
            <a:r>
              <a:rPr lang="en-US" dirty="0" smtClean="0"/>
              <a:t>;</a:t>
            </a:r>
            <a:r>
              <a:rPr lang="en-US" dirty="0"/>
              <a:t> </a:t>
            </a:r>
            <a:br>
              <a:rPr lang="en-US" dirty="0"/>
            </a:br>
            <a:r>
              <a:rPr lang="en-US" dirty="0">
                <a:solidFill>
                  <a:srgbClr val="0070C0"/>
                </a:solidFill>
              </a:rPr>
              <a:t>}</a:t>
            </a:r>
            <a:endParaRPr lang="uk-UA" dirty="0">
              <a:solidFill>
                <a:srgbClr val="0070C0"/>
              </a:solidFill>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6752" y="3267549"/>
            <a:ext cx="3128391" cy="2218851"/>
          </a:xfrm>
          <a:prstGeom prst="rect">
            <a:avLst/>
          </a:prstGeom>
        </p:spPr>
      </p:pic>
    </p:spTree>
    <p:extLst>
      <p:ext uri="{BB962C8B-B14F-4D97-AF65-F5344CB8AC3E}">
        <p14:creationId xmlns:p14="http://schemas.microsoft.com/office/powerpoint/2010/main" val="5891545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solidFill>
                  <a:srgbClr val="00B0F0"/>
                </a:solidFill>
                <a:latin typeface="Proxima Nova Black" panose="020B0604020202020204" charset="0"/>
              </a:rPr>
              <a:t>CSS INTRODUCTION</a:t>
            </a:r>
            <a:r>
              <a:rPr lang="uk-UA" dirty="0"/>
              <a:t/>
            </a:r>
            <a:br>
              <a:rPr lang="uk-UA" dirty="0"/>
            </a:br>
            <a:endParaRPr lang="uk-UA" dirty="0"/>
          </a:p>
        </p:txBody>
      </p:sp>
      <p:sp>
        <p:nvSpPr>
          <p:cNvPr id="3" name="Текст 2"/>
          <p:cNvSpPr>
            <a:spLocks noGrp="1"/>
          </p:cNvSpPr>
          <p:nvPr>
            <p:ph type="body" sz="quarter" idx="10"/>
          </p:nvPr>
        </p:nvSpPr>
        <p:spPr/>
        <p:txBody>
          <a:bodyPr/>
          <a:lstStyle/>
          <a:p>
            <a:r>
              <a:rPr lang="en-US" dirty="0"/>
              <a:t>What is CSS?</a:t>
            </a:r>
          </a:p>
          <a:p>
            <a:pPr marL="342900" indent="-342900">
              <a:buFont typeface="Arial" panose="020B0604020202020204" pitchFamily="34" charset="0"/>
              <a:buChar char="•"/>
            </a:pPr>
            <a:r>
              <a:rPr lang="en-US" b="1" dirty="0"/>
              <a:t>CSS</a:t>
            </a:r>
            <a:r>
              <a:rPr lang="en-US" dirty="0"/>
              <a:t> stands for </a:t>
            </a:r>
            <a:r>
              <a:rPr lang="en-US" b="1" dirty="0"/>
              <a:t>C</a:t>
            </a:r>
            <a:r>
              <a:rPr lang="en-US" dirty="0"/>
              <a:t>ascading </a:t>
            </a:r>
            <a:r>
              <a:rPr lang="en-US" b="1" dirty="0"/>
              <a:t>S</a:t>
            </a:r>
            <a:r>
              <a:rPr lang="en-US" dirty="0"/>
              <a:t>tyle </a:t>
            </a:r>
            <a:r>
              <a:rPr lang="en-US" b="1" dirty="0"/>
              <a:t>S</a:t>
            </a:r>
            <a:r>
              <a:rPr lang="en-US" dirty="0"/>
              <a:t>heets</a:t>
            </a:r>
          </a:p>
          <a:p>
            <a:pPr marL="342900" indent="-342900">
              <a:buFont typeface="Arial" panose="020B0604020202020204" pitchFamily="34" charset="0"/>
              <a:buChar char="•"/>
            </a:pPr>
            <a:r>
              <a:rPr lang="en-US" dirty="0"/>
              <a:t>CSS describes </a:t>
            </a:r>
            <a:r>
              <a:rPr lang="en-US" b="1" dirty="0"/>
              <a:t>how HTML elements are to be displayed on screen, paper, or in other media</a:t>
            </a:r>
            <a:endParaRPr lang="en-US" dirty="0"/>
          </a:p>
          <a:p>
            <a:pPr marL="342900" indent="-342900">
              <a:buFont typeface="Arial" panose="020B0604020202020204" pitchFamily="34" charset="0"/>
              <a:buChar char="•"/>
            </a:pPr>
            <a:r>
              <a:rPr lang="en-US" dirty="0"/>
              <a:t>CSS </a:t>
            </a:r>
            <a:r>
              <a:rPr lang="en-US" b="1" dirty="0"/>
              <a:t>saves a lot of work</a:t>
            </a:r>
            <a:r>
              <a:rPr lang="en-US" dirty="0"/>
              <a:t>. It can control the layout of multiple web pages all at once</a:t>
            </a:r>
          </a:p>
          <a:p>
            <a:pPr marL="342900" indent="-342900">
              <a:buFont typeface="Arial" panose="020B0604020202020204" pitchFamily="34" charset="0"/>
              <a:buChar char="•"/>
            </a:pPr>
            <a:r>
              <a:rPr lang="en-US" dirty="0"/>
              <a:t>External stylesheets are stored in </a:t>
            </a:r>
            <a:r>
              <a:rPr lang="en-US" b="1" dirty="0"/>
              <a:t>CSS files</a:t>
            </a:r>
            <a:endParaRPr lang="en-US" dirty="0"/>
          </a:p>
          <a:p>
            <a:endParaRPr lang="uk-UA" dirty="0"/>
          </a:p>
        </p:txBody>
      </p:sp>
    </p:spTree>
    <p:extLst>
      <p:ext uri="{BB962C8B-B14F-4D97-AF65-F5344CB8AC3E}">
        <p14:creationId xmlns:p14="http://schemas.microsoft.com/office/powerpoint/2010/main" val="31015296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solidFill>
                  <a:srgbClr val="00B0F0"/>
                </a:solidFill>
              </a:rPr>
              <a:t>FLOAT</a:t>
            </a:r>
            <a:r>
              <a:rPr lang="en-US" dirty="0" smtClean="0"/>
              <a:t> </a:t>
            </a:r>
            <a:r>
              <a:rPr lang="en-US" dirty="0"/>
              <a:t/>
            </a:r>
            <a:br>
              <a:rPr lang="en-US" dirty="0"/>
            </a:br>
            <a:endParaRPr lang="uk-UA" dirty="0"/>
          </a:p>
        </p:txBody>
      </p:sp>
      <p:sp>
        <p:nvSpPr>
          <p:cNvPr id="3" name="Текст 2"/>
          <p:cNvSpPr>
            <a:spLocks noGrp="1"/>
          </p:cNvSpPr>
          <p:nvPr>
            <p:ph type="body" sz="quarter" idx="10"/>
          </p:nvPr>
        </p:nvSpPr>
        <p:spPr/>
        <p:txBody>
          <a:bodyPr/>
          <a:lstStyle/>
          <a:p>
            <a:r>
              <a:rPr lang="en-US" dirty="0"/>
              <a:t>The CSS </a:t>
            </a:r>
            <a:r>
              <a:rPr lang="en-US" dirty="0">
                <a:solidFill>
                  <a:srgbClr val="C00000"/>
                </a:solidFill>
              </a:rPr>
              <a:t>float</a:t>
            </a:r>
            <a:r>
              <a:rPr lang="en-US" dirty="0"/>
              <a:t> property specifies how an element should float.</a:t>
            </a:r>
          </a:p>
          <a:p>
            <a:endParaRPr lang="en-US" dirty="0" smtClean="0"/>
          </a:p>
          <a:p>
            <a:endParaRPr lang="en-US" dirty="0"/>
          </a:p>
          <a:p>
            <a:r>
              <a:rPr lang="en-US" dirty="0"/>
              <a:t>The float property can have one of the following values</a:t>
            </a:r>
            <a:r>
              <a:rPr lang="en-US" dirty="0" smtClean="0"/>
              <a:t>:</a:t>
            </a:r>
            <a:endParaRPr lang="en-US" dirty="0"/>
          </a:p>
          <a:p>
            <a:r>
              <a:rPr lang="en-US" dirty="0">
                <a:solidFill>
                  <a:srgbClr val="FF0000"/>
                </a:solidFill>
              </a:rPr>
              <a:t>left </a:t>
            </a:r>
            <a:r>
              <a:rPr lang="en-US" dirty="0"/>
              <a:t>- The element floats to the left of its container</a:t>
            </a:r>
          </a:p>
          <a:p>
            <a:r>
              <a:rPr lang="en-US" dirty="0">
                <a:solidFill>
                  <a:srgbClr val="FF0000"/>
                </a:solidFill>
              </a:rPr>
              <a:t>r</a:t>
            </a:r>
            <a:r>
              <a:rPr lang="en-US" dirty="0" smtClean="0">
                <a:solidFill>
                  <a:srgbClr val="FF0000"/>
                </a:solidFill>
              </a:rPr>
              <a:t>ight </a:t>
            </a:r>
            <a:r>
              <a:rPr lang="en-US" dirty="0" smtClean="0"/>
              <a:t>- </a:t>
            </a:r>
            <a:r>
              <a:rPr lang="en-US" dirty="0"/>
              <a:t>The element floats to the right of its container</a:t>
            </a:r>
          </a:p>
          <a:p>
            <a:r>
              <a:rPr lang="en-US" dirty="0">
                <a:solidFill>
                  <a:srgbClr val="FF0000"/>
                </a:solidFill>
              </a:rPr>
              <a:t>none</a:t>
            </a:r>
            <a:r>
              <a:rPr lang="en-US" dirty="0"/>
              <a:t> - The element does not float (will be displayed just where it occurs in the </a:t>
            </a:r>
            <a:r>
              <a:rPr lang="en-US" dirty="0" smtClean="0"/>
              <a:t>text)</a:t>
            </a:r>
          </a:p>
          <a:p>
            <a:r>
              <a:rPr lang="en-US" dirty="0" smtClean="0">
                <a:solidFill>
                  <a:srgbClr val="FF0000"/>
                </a:solidFill>
              </a:rPr>
              <a:t>inherit</a:t>
            </a:r>
            <a:r>
              <a:rPr lang="en-US" dirty="0" smtClean="0"/>
              <a:t> </a:t>
            </a:r>
            <a:r>
              <a:rPr lang="en-US" dirty="0"/>
              <a:t>- The element inherits the float value of its parent</a:t>
            </a:r>
            <a:endParaRPr lang="uk-UA" dirty="0"/>
          </a:p>
        </p:txBody>
      </p:sp>
      <p:sp>
        <p:nvSpPr>
          <p:cNvPr id="6" name="TextBox 5"/>
          <p:cNvSpPr txBox="1"/>
          <p:nvPr/>
        </p:nvSpPr>
        <p:spPr>
          <a:xfrm>
            <a:off x="685800" y="2670048"/>
            <a:ext cx="1745029" cy="584775"/>
          </a:xfrm>
          <a:prstGeom prst="rect">
            <a:avLst/>
          </a:prstGeom>
          <a:solidFill>
            <a:srgbClr val="00B0F0"/>
          </a:solidFill>
          <a:ln w="57150">
            <a:solidFill>
              <a:srgbClr val="00B0F0"/>
            </a:solidFill>
          </a:ln>
        </p:spPr>
        <p:txBody>
          <a:bodyPr wrap="none" rtlCol="0">
            <a:spAutoFit/>
          </a:bodyPr>
          <a:lstStyle/>
          <a:p>
            <a:r>
              <a:rPr lang="en-US" sz="3200" dirty="0" smtClean="0"/>
              <a:t>Float Left</a:t>
            </a:r>
            <a:endParaRPr lang="uk-UA" sz="3200" dirty="0"/>
          </a:p>
        </p:txBody>
      </p:sp>
      <p:sp>
        <p:nvSpPr>
          <p:cNvPr id="7" name="TextBox 6"/>
          <p:cNvSpPr txBox="1"/>
          <p:nvPr/>
        </p:nvSpPr>
        <p:spPr>
          <a:xfrm>
            <a:off x="9653513" y="2670047"/>
            <a:ext cx="1852687" cy="584775"/>
          </a:xfrm>
          <a:prstGeom prst="rect">
            <a:avLst/>
          </a:prstGeom>
          <a:solidFill>
            <a:srgbClr val="FFC000"/>
          </a:solidFill>
          <a:ln w="57150">
            <a:solidFill>
              <a:srgbClr val="FFC000"/>
            </a:solidFill>
          </a:ln>
        </p:spPr>
        <p:txBody>
          <a:bodyPr wrap="none" rtlCol="0">
            <a:spAutoFit/>
          </a:bodyPr>
          <a:lstStyle/>
          <a:p>
            <a:pPr algn="r"/>
            <a:r>
              <a:rPr lang="en-US" sz="2800" dirty="0" smtClean="0"/>
              <a:t>Float </a:t>
            </a:r>
            <a:r>
              <a:rPr lang="en-US" sz="3200" dirty="0" smtClean="0"/>
              <a:t>Right</a:t>
            </a:r>
            <a:endParaRPr lang="uk-UA" sz="3200" dirty="0"/>
          </a:p>
        </p:txBody>
      </p:sp>
    </p:spTree>
    <p:extLst>
      <p:ext uri="{BB962C8B-B14F-4D97-AF65-F5344CB8AC3E}">
        <p14:creationId xmlns:p14="http://schemas.microsoft.com/office/powerpoint/2010/main" val="8777022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Resources</a:t>
            </a:r>
            <a:endParaRPr lang="uk-UA" dirty="0"/>
          </a:p>
        </p:txBody>
      </p:sp>
      <p:sp>
        <p:nvSpPr>
          <p:cNvPr id="3" name="Текст 2"/>
          <p:cNvSpPr>
            <a:spLocks noGrp="1"/>
          </p:cNvSpPr>
          <p:nvPr>
            <p:ph type="body" sz="quarter" idx="10"/>
          </p:nvPr>
        </p:nvSpPr>
        <p:spPr/>
        <p:txBody>
          <a:bodyPr/>
          <a:lstStyle/>
          <a:p>
            <a:pPr marL="457200" indent="-457200">
              <a:buFont typeface="+mj-lt"/>
              <a:buAutoNum type="arabicPeriod"/>
            </a:pPr>
            <a:r>
              <a:rPr lang="en-US" dirty="0">
                <a:hlinkClick r:id="rId2"/>
              </a:rPr>
              <a:t>https://</a:t>
            </a:r>
            <a:r>
              <a:rPr lang="en-US" dirty="0" smtClean="0">
                <a:hlinkClick r:id="rId2"/>
              </a:rPr>
              <a:t>www.w3schools.com/css/css_intro.asp</a:t>
            </a:r>
            <a:endParaRPr lang="en-US" dirty="0" smtClean="0"/>
          </a:p>
          <a:p>
            <a:pPr marL="457200" indent="-457200">
              <a:buFont typeface="+mj-lt"/>
              <a:buAutoNum type="arabicPeriod"/>
            </a:pPr>
            <a:r>
              <a:rPr lang="en-US" dirty="0">
                <a:hlinkClick r:id="rId3"/>
              </a:rPr>
              <a:t>https://</a:t>
            </a:r>
            <a:r>
              <a:rPr lang="en-US" dirty="0" smtClean="0">
                <a:hlinkClick r:id="rId3"/>
              </a:rPr>
              <a:t>www.w3schools.com/css/css_syntax.asp</a:t>
            </a:r>
            <a:endParaRPr lang="en-US" dirty="0" smtClean="0"/>
          </a:p>
          <a:p>
            <a:pPr marL="457200" indent="-457200">
              <a:buFont typeface="+mj-lt"/>
              <a:buAutoNum type="arabicPeriod"/>
            </a:pPr>
            <a:r>
              <a:rPr lang="en-US" dirty="0">
                <a:hlinkClick r:id="rId4"/>
              </a:rPr>
              <a:t>https://</a:t>
            </a:r>
            <a:r>
              <a:rPr lang="en-US" dirty="0" smtClean="0">
                <a:hlinkClick r:id="rId4"/>
              </a:rPr>
              <a:t>www.w3schools.com/css/css_boxmodel.asp</a:t>
            </a:r>
            <a:endParaRPr lang="en-US" dirty="0" smtClean="0"/>
          </a:p>
          <a:p>
            <a:pPr marL="457200" indent="-457200">
              <a:buFont typeface="+mj-lt"/>
              <a:buAutoNum type="arabicPeriod"/>
            </a:pPr>
            <a:r>
              <a:rPr lang="en-US" dirty="0">
                <a:hlinkClick r:id="rId5"/>
              </a:rPr>
              <a:t>https://</a:t>
            </a:r>
            <a:r>
              <a:rPr lang="en-US" dirty="0" smtClean="0">
                <a:hlinkClick r:id="rId5"/>
              </a:rPr>
              <a:t>www.w3schools.com/css/css_display_visibility.asp</a:t>
            </a:r>
            <a:endParaRPr lang="en-US" dirty="0" smtClean="0"/>
          </a:p>
          <a:p>
            <a:pPr marL="457200" indent="-457200">
              <a:buFont typeface="+mj-lt"/>
              <a:buAutoNum type="arabicPeriod"/>
            </a:pPr>
            <a:r>
              <a:rPr lang="en-US" dirty="0">
                <a:hlinkClick r:id="rId6"/>
              </a:rPr>
              <a:t>https://</a:t>
            </a:r>
            <a:r>
              <a:rPr lang="en-US" dirty="0" smtClean="0">
                <a:hlinkClick r:id="rId6"/>
              </a:rPr>
              <a:t>www.w3schools.com/css/css_positioning.asp</a:t>
            </a:r>
            <a:endParaRPr lang="en-US" dirty="0" smtClean="0"/>
          </a:p>
          <a:p>
            <a:pPr marL="457200" indent="-457200">
              <a:buFont typeface="+mj-lt"/>
              <a:buAutoNum type="arabicPeriod"/>
            </a:pPr>
            <a:r>
              <a:rPr lang="en-US" dirty="0">
                <a:hlinkClick r:id="rId7"/>
              </a:rPr>
              <a:t>https://</a:t>
            </a:r>
            <a:r>
              <a:rPr lang="en-US" dirty="0" smtClean="0">
                <a:hlinkClick r:id="rId7"/>
              </a:rPr>
              <a:t>stackoverflow.com/questions/9189810/css-display-inline-vs-inline-block</a:t>
            </a:r>
            <a:endParaRPr lang="en-US" dirty="0" smtClean="0"/>
          </a:p>
          <a:p>
            <a:pPr marL="457200" indent="-457200">
              <a:buFont typeface="+mj-lt"/>
              <a:buAutoNum type="arabicPeriod"/>
            </a:pPr>
            <a:r>
              <a:rPr lang="en-US" dirty="0">
                <a:hlinkClick r:id="rId8"/>
              </a:rPr>
              <a:t>https://www.w3schools.com/css/css_float.asp</a:t>
            </a:r>
            <a:endParaRPr lang="uk-UA" dirty="0"/>
          </a:p>
        </p:txBody>
      </p:sp>
    </p:spTree>
    <p:extLst>
      <p:ext uri="{BB962C8B-B14F-4D97-AF65-F5344CB8AC3E}">
        <p14:creationId xmlns:p14="http://schemas.microsoft.com/office/powerpoint/2010/main" val="10565834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
            </a:r>
            <a:br>
              <a:rPr lang="en-US" dirty="0" smtClean="0"/>
            </a:br>
            <a:r>
              <a:rPr lang="en-US" dirty="0"/>
              <a:t/>
            </a:r>
            <a:br>
              <a:rPr lang="en-US" dirty="0"/>
            </a:br>
            <a:r>
              <a:rPr lang="en-US" sz="13000" dirty="0" smtClean="0"/>
              <a:t>THANK YOU</a:t>
            </a:r>
            <a:endParaRPr lang="uk-UA" dirty="0"/>
          </a:p>
        </p:txBody>
      </p:sp>
      <p:sp>
        <p:nvSpPr>
          <p:cNvPr id="3" name="Текст 2"/>
          <p:cNvSpPr>
            <a:spLocks noGrp="1"/>
          </p:cNvSpPr>
          <p:nvPr>
            <p:ph type="body" sz="quarter" idx="10"/>
          </p:nvPr>
        </p:nvSpPr>
        <p:spPr/>
        <p:txBody>
          <a:bodyPr/>
          <a:lstStyle/>
          <a:p>
            <a:r>
              <a:rPr lang="en-US" dirty="0" smtClean="0"/>
              <a:t> </a:t>
            </a:r>
            <a:endParaRPr lang="uk-UA" dirty="0"/>
          </a:p>
        </p:txBody>
      </p:sp>
    </p:spTree>
    <p:extLst>
      <p:ext uri="{BB962C8B-B14F-4D97-AF65-F5344CB8AC3E}">
        <p14:creationId xmlns:p14="http://schemas.microsoft.com/office/powerpoint/2010/main" val="3894743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WHY USE </a:t>
            </a:r>
            <a:r>
              <a:rPr lang="en-US" dirty="0"/>
              <a:t>CSS?</a:t>
            </a:r>
          </a:p>
        </p:txBody>
      </p:sp>
      <p:sp>
        <p:nvSpPr>
          <p:cNvPr id="3" name="Текст 2"/>
          <p:cNvSpPr>
            <a:spLocks noGrp="1"/>
          </p:cNvSpPr>
          <p:nvPr>
            <p:ph type="body" sz="quarter" idx="10"/>
          </p:nvPr>
        </p:nvSpPr>
        <p:spPr/>
        <p:txBody>
          <a:bodyPr/>
          <a:lstStyle/>
          <a:p>
            <a:r>
              <a:rPr lang="en-US" dirty="0"/>
              <a:t>CSS is used to define styles for your web pages, including the design, layout and variations in display for different devices and screen sizes. </a:t>
            </a:r>
            <a:endParaRPr lang="en-US" dirty="0" smtClean="0"/>
          </a:p>
          <a:p>
            <a:r>
              <a:rPr lang="en-US" dirty="0"/>
              <a:t>HTML was created to </a:t>
            </a:r>
            <a:r>
              <a:rPr lang="en-US" b="1" dirty="0"/>
              <a:t>describe the content</a:t>
            </a:r>
            <a:r>
              <a:rPr lang="en-US" dirty="0"/>
              <a:t> of a web page, like:</a:t>
            </a:r>
          </a:p>
          <a:p>
            <a:r>
              <a:rPr lang="en-US" dirty="0">
                <a:solidFill>
                  <a:srgbClr val="FF0000"/>
                </a:solidFill>
              </a:rPr>
              <a:t>&lt;h1&gt;</a:t>
            </a:r>
            <a:r>
              <a:rPr lang="en-US" dirty="0"/>
              <a:t>This is a heading</a:t>
            </a:r>
            <a:r>
              <a:rPr lang="en-US" dirty="0">
                <a:solidFill>
                  <a:srgbClr val="FF0000"/>
                </a:solidFill>
              </a:rPr>
              <a:t>&lt;/h1&gt;</a:t>
            </a:r>
          </a:p>
          <a:p>
            <a:r>
              <a:rPr lang="en-US" dirty="0">
                <a:solidFill>
                  <a:srgbClr val="FF0000"/>
                </a:solidFill>
              </a:rPr>
              <a:t>&lt;p&gt;</a:t>
            </a:r>
            <a:r>
              <a:rPr lang="en-US" dirty="0"/>
              <a:t>This is a </a:t>
            </a:r>
            <a:r>
              <a:rPr lang="en-US" dirty="0" smtClean="0"/>
              <a:t>paragraph</a:t>
            </a:r>
            <a:r>
              <a:rPr lang="en-US" dirty="0" smtClean="0">
                <a:solidFill>
                  <a:srgbClr val="FF0000"/>
                </a:solidFill>
              </a:rPr>
              <a:t>&lt;/</a:t>
            </a:r>
            <a:r>
              <a:rPr lang="en-US" dirty="0">
                <a:solidFill>
                  <a:srgbClr val="FF0000"/>
                </a:solidFill>
              </a:rPr>
              <a:t>p</a:t>
            </a:r>
            <a:r>
              <a:rPr lang="en-US" dirty="0" smtClean="0">
                <a:solidFill>
                  <a:srgbClr val="FF0000"/>
                </a:solidFill>
              </a:rPr>
              <a:t>&gt;</a:t>
            </a:r>
          </a:p>
          <a:p>
            <a:r>
              <a:rPr lang="en-US" dirty="0"/>
              <a:t>When </a:t>
            </a:r>
            <a:r>
              <a:rPr lang="en-US" dirty="0" smtClean="0"/>
              <a:t>attributes </a:t>
            </a:r>
            <a:r>
              <a:rPr lang="en-US" dirty="0"/>
              <a:t>were added to the HTML 3.2 specification, it started a nightmare for web developers. </a:t>
            </a:r>
            <a:endParaRPr lang="en-US" dirty="0" smtClean="0"/>
          </a:p>
          <a:p>
            <a:r>
              <a:rPr lang="en-US" dirty="0">
                <a:solidFill>
                  <a:schemeClr val="accent2">
                    <a:lumMod val="75000"/>
                  </a:schemeClr>
                </a:solidFill>
              </a:rPr>
              <a:t>To solve this problem, </a:t>
            </a:r>
            <a:r>
              <a:rPr lang="en-US" dirty="0" smtClean="0">
                <a:solidFill>
                  <a:schemeClr val="accent2">
                    <a:lumMod val="75000"/>
                  </a:schemeClr>
                </a:solidFill>
              </a:rPr>
              <a:t>CSS was created.</a:t>
            </a:r>
            <a:endParaRPr lang="uk-UA" dirty="0">
              <a:solidFill>
                <a:schemeClr val="accent2">
                  <a:lumMod val="75000"/>
                </a:schemeClr>
              </a:solidFill>
            </a:endParaRPr>
          </a:p>
        </p:txBody>
      </p:sp>
    </p:spTree>
    <p:extLst>
      <p:ext uri="{BB962C8B-B14F-4D97-AF65-F5344CB8AC3E}">
        <p14:creationId xmlns:p14="http://schemas.microsoft.com/office/powerpoint/2010/main" val="4644936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solidFill>
                  <a:srgbClr val="00B0F0"/>
                </a:solidFill>
              </a:rPr>
              <a:t>CSS Syntax</a:t>
            </a:r>
            <a:endParaRPr lang="uk-UA" dirty="0">
              <a:solidFill>
                <a:srgbClr val="00B0F0"/>
              </a:solidFill>
            </a:endParaRPr>
          </a:p>
        </p:txBody>
      </p:sp>
      <p:sp>
        <p:nvSpPr>
          <p:cNvPr id="3" name="Текст 2"/>
          <p:cNvSpPr>
            <a:spLocks noGrp="1"/>
          </p:cNvSpPr>
          <p:nvPr>
            <p:ph type="body" sz="quarter" idx="10"/>
          </p:nvPr>
        </p:nvSpPr>
        <p:spPr>
          <a:xfrm>
            <a:off x="1051560" y="3876675"/>
            <a:ext cx="9994392" cy="1958658"/>
          </a:xfrm>
        </p:spPr>
        <p:txBody>
          <a:bodyPr/>
          <a:lstStyle/>
          <a:p>
            <a:r>
              <a:rPr lang="en-US" dirty="0"/>
              <a:t>The </a:t>
            </a:r>
            <a:r>
              <a:rPr lang="en-US" dirty="0">
                <a:solidFill>
                  <a:srgbClr val="C00000"/>
                </a:solidFill>
              </a:rPr>
              <a:t>selector</a:t>
            </a:r>
            <a:r>
              <a:rPr lang="en-US" dirty="0"/>
              <a:t> points to the HTML element you want to style.</a:t>
            </a:r>
          </a:p>
          <a:p>
            <a:r>
              <a:rPr lang="en-US" dirty="0"/>
              <a:t>The </a:t>
            </a:r>
            <a:r>
              <a:rPr lang="en-US" dirty="0">
                <a:solidFill>
                  <a:srgbClr val="C00000"/>
                </a:solidFill>
              </a:rPr>
              <a:t>declaration block </a:t>
            </a:r>
            <a:r>
              <a:rPr lang="en-US" dirty="0"/>
              <a:t>contains one or more declarations separated by semicolons.</a:t>
            </a:r>
          </a:p>
          <a:p>
            <a:r>
              <a:rPr lang="en-US" dirty="0"/>
              <a:t>Each declaration includes a CSS property </a:t>
            </a:r>
            <a:r>
              <a:rPr lang="en-US" dirty="0">
                <a:solidFill>
                  <a:srgbClr val="C00000"/>
                </a:solidFill>
              </a:rPr>
              <a:t>name</a:t>
            </a:r>
            <a:r>
              <a:rPr lang="en-US" dirty="0"/>
              <a:t> and a </a:t>
            </a:r>
            <a:r>
              <a:rPr lang="en-US" dirty="0">
                <a:solidFill>
                  <a:srgbClr val="C00000"/>
                </a:solidFill>
              </a:rPr>
              <a:t>value</a:t>
            </a:r>
            <a:r>
              <a:rPr lang="en-US" dirty="0"/>
              <a:t>, separated by a colon.</a:t>
            </a:r>
          </a:p>
          <a:p>
            <a:endParaRPr lang="uk-UA" dirty="0"/>
          </a:p>
        </p:txBody>
      </p:sp>
      <p:pic>
        <p:nvPicPr>
          <p:cNvPr id="1026" name="Picture 2" descr="CSS sele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6138" y="1984248"/>
            <a:ext cx="5419725" cy="113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6843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685801"/>
            <a:ext cx="10820400" cy="685800"/>
          </a:xfrm>
        </p:spPr>
        <p:txBody>
          <a:bodyPr/>
          <a:lstStyle/>
          <a:p>
            <a:pPr algn="ctr"/>
            <a:r>
              <a:rPr lang="en-US" dirty="0" smtClean="0">
                <a:solidFill>
                  <a:srgbClr val="00B0F0"/>
                </a:solidFill>
              </a:rPr>
              <a:t>CSS</a:t>
            </a:r>
            <a:r>
              <a:rPr lang="en-US" dirty="0" smtClean="0"/>
              <a:t> </a:t>
            </a:r>
            <a:r>
              <a:rPr lang="en-US" dirty="0" smtClean="0">
                <a:solidFill>
                  <a:srgbClr val="00B0F0"/>
                </a:solidFill>
              </a:rPr>
              <a:t>SELECTORS</a:t>
            </a:r>
            <a:endParaRPr lang="uk-UA" dirty="0">
              <a:solidFill>
                <a:srgbClr val="00B0F0"/>
              </a:solidFill>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625" y="1461897"/>
            <a:ext cx="7524750" cy="3594735"/>
          </a:xfrm>
          <a:prstGeom prst="rect">
            <a:avLst/>
          </a:prstGeom>
        </p:spPr>
      </p:pic>
      <p:sp>
        <p:nvSpPr>
          <p:cNvPr id="5" name="TextBox 4"/>
          <p:cNvSpPr txBox="1"/>
          <p:nvPr/>
        </p:nvSpPr>
        <p:spPr>
          <a:xfrm>
            <a:off x="330304" y="5365742"/>
            <a:ext cx="11318163" cy="369332"/>
          </a:xfrm>
          <a:prstGeom prst="rect">
            <a:avLst/>
          </a:prstGeom>
          <a:noFill/>
        </p:spPr>
        <p:txBody>
          <a:bodyPr wrap="none" rtlCol="0">
            <a:spAutoFit/>
          </a:bodyPr>
          <a:lstStyle/>
          <a:p>
            <a:r>
              <a:rPr lang="en-US" dirty="0"/>
              <a:t>CSS selectors are used to "find" (or select) HTML elements based on their element name, id, class, attribute, and more.</a:t>
            </a:r>
            <a:endParaRPr lang="uk-UA" dirty="0"/>
          </a:p>
        </p:txBody>
      </p:sp>
    </p:spTree>
    <p:extLst>
      <p:ext uri="{BB962C8B-B14F-4D97-AF65-F5344CB8AC3E}">
        <p14:creationId xmlns:p14="http://schemas.microsoft.com/office/powerpoint/2010/main" val="41849411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497930" y="402336"/>
            <a:ext cx="9196138" cy="644051"/>
          </a:xfrm>
        </p:spPr>
        <p:txBody>
          <a:bodyPr/>
          <a:lstStyle/>
          <a:p>
            <a:r>
              <a:rPr lang="en-US" dirty="0"/>
              <a:t>In CSS, selectors are patterns used to select the element(s) you want to style.</a:t>
            </a:r>
            <a:endParaRPr lang="en-US" dirty="0">
              <a:latin typeface="Verdana" panose="020B0604030504040204" pitchFamily="34" charset="0"/>
            </a:endParaRPr>
          </a:p>
        </p:txBody>
      </p:sp>
      <p:sp>
        <p:nvSpPr>
          <p:cNvPr id="6" name="Title 3">
            <a:extLst>
              <a:ext uri="{FF2B5EF4-FFF2-40B4-BE49-F238E27FC236}">
                <a16:creationId xmlns:a16="http://schemas.microsoft.com/office/drawing/2014/main" id="{552B119F-E694-4313-ADAC-69A9F9627046}"/>
              </a:ext>
            </a:extLst>
          </p:cNvPr>
          <p:cNvSpPr txBox="1">
            <a:spLocks/>
          </p:cNvSpPr>
          <p:nvPr/>
        </p:nvSpPr>
        <p:spPr>
          <a:xfrm>
            <a:off x="685800" y="16042"/>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endParaRPr lang="uk-UA" sz="4400" dirty="0"/>
          </a:p>
        </p:txBody>
      </p:sp>
      <p:graphicFrame>
        <p:nvGraphicFramePr>
          <p:cNvPr id="4" name="Table 3">
            <a:extLst>
              <a:ext uri="{FF2B5EF4-FFF2-40B4-BE49-F238E27FC236}">
                <a16:creationId xmlns:a16="http://schemas.microsoft.com/office/drawing/2014/main" id="{1C457400-5E12-40BB-AAB7-736095CD610B}"/>
              </a:ext>
            </a:extLst>
          </p:cNvPr>
          <p:cNvGraphicFramePr>
            <a:graphicFrameLocks noGrp="1"/>
          </p:cNvGraphicFramePr>
          <p:nvPr>
            <p:extLst>
              <p:ext uri="{D42A27DB-BD31-4B8C-83A1-F6EECF244321}">
                <p14:modId xmlns:p14="http://schemas.microsoft.com/office/powerpoint/2010/main" val="2957449980"/>
              </p:ext>
            </p:extLst>
          </p:nvPr>
        </p:nvGraphicFramePr>
        <p:xfrm>
          <a:off x="685801" y="986953"/>
          <a:ext cx="10820399" cy="4782264"/>
        </p:xfrm>
        <a:graphic>
          <a:graphicData uri="http://schemas.openxmlformats.org/drawingml/2006/table">
            <a:tbl>
              <a:tblPr/>
              <a:tblGrid>
                <a:gridCol w="2160743">
                  <a:extLst>
                    <a:ext uri="{9D8B030D-6E8A-4147-A177-3AD203B41FA5}">
                      <a16:colId xmlns:a16="http://schemas.microsoft.com/office/drawing/2014/main" val="1435374653"/>
                    </a:ext>
                  </a:extLst>
                </a:gridCol>
                <a:gridCol w="1940488">
                  <a:extLst>
                    <a:ext uri="{9D8B030D-6E8A-4147-A177-3AD203B41FA5}">
                      <a16:colId xmlns:a16="http://schemas.microsoft.com/office/drawing/2014/main" val="2949503360"/>
                    </a:ext>
                  </a:extLst>
                </a:gridCol>
                <a:gridCol w="6719168">
                  <a:extLst>
                    <a:ext uri="{9D8B030D-6E8A-4147-A177-3AD203B41FA5}">
                      <a16:colId xmlns:a16="http://schemas.microsoft.com/office/drawing/2014/main" val="1751782108"/>
                    </a:ext>
                  </a:extLst>
                </a:gridCol>
              </a:tblGrid>
              <a:tr h="275551">
                <a:tc>
                  <a:txBody>
                    <a:bodyPr/>
                    <a:lstStyle/>
                    <a:p>
                      <a:pPr algn="l" fontAlgn="t"/>
                      <a:r>
                        <a:rPr lang="en-US" sz="1600" dirty="0">
                          <a:effectLst/>
                          <a:latin typeface="Open Sans" panose="020B0606030504020204" pitchFamily="34" charset="0"/>
                          <a:ea typeface="Open Sans" panose="020B0606030504020204" pitchFamily="34" charset="0"/>
                          <a:cs typeface="Open Sans" panose="020B0606030504020204" pitchFamily="34" charset="0"/>
                        </a:rPr>
                        <a:t>Selector</a:t>
                      </a:r>
                    </a:p>
                  </a:txBody>
                  <a:tcPr marL="134362"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Open Sans" panose="020B0606030504020204" pitchFamily="34" charset="0"/>
                          <a:ea typeface="Open Sans" panose="020B0606030504020204" pitchFamily="34" charset="0"/>
                          <a:cs typeface="Open Sans" panose="020B0606030504020204" pitchFamily="34" charset="0"/>
                        </a:rPr>
                        <a:t>Example</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Open Sans" panose="020B0606030504020204" pitchFamily="34" charset="0"/>
                          <a:ea typeface="Open Sans" panose="020B0606030504020204" pitchFamily="34" charset="0"/>
                          <a:cs typeface="Open Sans" panose="020B0606030504020204" pitchFamily="34" charset="0"/>
                        </a:rPr>
                        <a:t>Example description</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39530218"/>
                  </a:ext>
                </a:extLst>
              </a:tr>
              <a:tr h="275551">
                <a:tc>
                  <a:txBody>
                    <a:bodyPr/>
                    <a:lstStyle/>
                    <a:p>
                      <a:pPr algn="l" fontAlgn="t"/>
                      <a:r>
                        <a:rPr lang="en-US" sz="1600" dirty="0">
                          <a:solidFill>
                            <a:srgbClr val="C00000"/>
                          </a:solidFill>
                          <a:effectLst/>
                          <a:latin typeface="Open Sans" panose="020B0606030504020204" pitchFamily="34" charset="0"/>
                          <a:ea typeface="Open Sans" panose="020B0606030504020204" pitchFamily="34" charset="0"/>
                          <a:cs typeface="Open Sans" panose="020B0606030504020204" pitchFamily="34" charset="0"/>
                          <a:hlinkClick r:id="rId2">
                            <a:extLst>
                              <a:ext uri="{A12FA001-AC4F-418D-AE19-62706E023703}">
                                <ahyp:hlinkClr xmlns="" xmlns:ahyp="http://schemas.microsoft.com/office/drawing/2018/hyperlinkcolor" val="tx"/>
                              </a:ext>
                            </a:extLst>
                          </a:hlinkClick>
                        </a:rPr>
                        <a:t>.</a:t>
                      </a:r>
                      <a:r>
                        <a:rPr lang="en-US" sz="1600" i="1" dirty="0">
                          <a:solidFill>
                            <a:srgbClr val="C00000"/>
                          </a:solidFill>
                          <a:effectLst/>
                          <a:latin typeface="Open Sans" panose="020B0606030504020204" pitchFamily="34" charset="0"/>
                          <a:ea typeface="Open Sans" panose="020B0606030504020204" pitchFamily="34" charset="0"/>
                          <a:cs typeface="Open Sans" panose="020B0606030504020204" pitchFamily="34" charset="0"/>
                          <a:hlinkClick r:id="rId2">
                            <a:extLst>
                              <a:ext uri="{A12FA001-AC4F-418D-AE19-62706E023703}">
                                <ahyp:hlinkClr xmlns="" xmlns:ahyp="http://schemas.microsoft.com/office/drawing/2018/hyperlinkcolor" val="tx"/>
                              </a:ext>
                            </a:extLst>
                          </a:hlinkClick>
                        </a:rPr>
                        <a:t>class</a:t>
                      </a:r>
                      <a:endParaRPr lang="en-US" sz="1600" dirty="0">
                        <a:solidFill>
                          <a:srgbClr val="C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134362"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lumMod val="95000"/>
                      </a:schemeClr>
                    </a:solidFill>
                  </a:tcPr>
                </a:tc>
                <a:tc>
                  <a:txBody>
                    <a:bodyPr/>
                    <a:lstStyle/>
                    <a:p>
                      <a:pPr algn="l" fontAlgn="t"/>
                      <a:r>
                        <a:rPr lang="en-US" sz="1600" dirty="0">
                          <a:effectLst/>
                          <a:latin typeface="Open Sans" panose="020B0606030504020204" pitchFamily="34" charset="0"/>
                          <a:ea typeface="Open Sans" panose="020B0606030504020204" pitchFamily="34" charset="0"/>
                          <a:cs typeface="Open Sans" panose="020B0606030504020204" pitchFamily="34" charset="0"/>
                        </a:rPr>
                        <a:t>.intro</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lumMod val="95000"/>
                      </a:schemeClr>
                    </a:solidFill>
                  </a:tcPr>
                </a:tc>
                <a:tc>
                  <a:txBody>
                    <a:bodyPr/>
                    <a:lstStyle/>
                    <a:p>
                      <a:pPr algn="l" fontAlgn="t"/>
                      <a:r>
                        <a:rPr lang="en-US" sz="1600" dirty="0">
                          <a:effectLst/>
                          <a:latin typeface="Open Sans" panose="020B0606030504020204" pitchFamily="34" charset="0"/>
                          <a:ea typeface="Open Sans" panose="020B0606030504020204" pitchFamily="34" charset="0"/>
                          <a:cs typeface="Open Sans" panose="020B0606030504020204" pitchFamily="34" charset="0"/>
                        </a:rPr>
                        <a:t>Selects all elements with class="intro"</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53511960"/>
                  </a:ext>
                </a:extLst>
              </a:tr>
              <a:tr h="275551">
                <a:tc>
                  <a:txBody>
                    <a:bodyPr/>
                    <a:lstStyle/>
                    <a:p>
                      <a:pPr algn="l" fontAlgn="t"/>
                      <a:r>
                        <a:rPr lang="en-US" sz="160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 xmlns:ahyp="http://schemas.microsoft.com/office/drawing/2018/hyperlinkcolor" val="tx"/>
                              </a:ext>
                            </a:extLst>
                          </a:hlinkClick>
                        </a:rPr>
                        <a:t>#</a:t>
                      </a:r>
                      <a:r>
                        <a:rPr lang="en-US" sz="1600" i="1">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 xmlns:ahyp="http://schemas.microsoft.com/office/drawing/2018/hyperlinkcolor" val="tx"/>
                              </a:ext>
                            </a:extLst>
                          </a:hlinkClick>
                        </a:rPr>
                        <a:t>id</a:t>
                      </a:r>
                      <a:endParaRPr lang="en-US" sz="160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134362"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Open Sans" panose="020B0606030504020204" pitchFamily="34" charset="0"/>
                          <a:ea typeface="Open Sans" panose="020B0606030504020204" pitchFamily="34" charset="0"/>
                          <a:cs typeface="Open Sans" panose="020B0606030504020204" pitchFamily="34" charset="0"/>
                        </a:rPr>
                        <a:t>#firstname</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dirty="0">
                          <a:effectLst/>
                          <a:latin typeface="Open Sans" panose="020B0606030504020204" pitchFamily="34" charset="0"/>
                          <a:ea typeface="Open Sans" panose="020B0606030504020204" pitchFamily="34" charset="0"/>
                          <a:cs typeface="Open Sans" panose="020B0606030504020204" pitchFamily="34" charset="0"/>
                        </a:rPr>
                        <a:t>Selects the element with id="</a:t>
                      </a:r>
                      <a:r>
                        <a:rPr lang="en-US" sz="1600" dirty="0" err="1">
                          <a:effectLst/>
                          <a:latin typeface="Open Sans" panose="020B0606030504020204" pitchFamily="34" charset="0"/>
                          <a:ea typeface="Open Sans" panose="020B0606030504020204" pitchFamily="34" charset="0"/>
                          <a:cs typeface="Open Sans" panose="020B0606030504020204" pitchFamily="34" charset="0"/>
                        </a:rPr>
                        <a:t>firstname</a:t>
                      </a:r>
                      <a:r>
                        <a:rPr lang="en-US" sz="1600" dirty="0">
                          <a:effectLst/>
                          <a:latin typeface="Open Sans" panose="020B0606030504020204" pitchFamily="34" charset="0"/>
                          <a:ea typeface="Open Sans" panose="020B0606030504020204" pitchFamily="34" charset="0"/>
                          <a:cs typeface="Open Sans" panose="020B0606030504020204" pitchFamily="34" charset="0"/>
                        </a:rPr>
                        <a:t>"</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13815728"/>
                  </a:ext>
                </a:extLst>
              </a:tr>
              <a:tr h="275551">
                <a:tc>
                  <a:txBody>
                    <a:bodyPr/>
                    <a:lstStyle/>
                    <a:p>
                      <a:pPr algn="l" fontAlgn="t"/>
                      <a:r>
                        <a:rPr lang="en-US" sz="1600" dirty="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4">
                            <a:extLst>
                              <a:ext uri="{A12FA001-AC4F-418D-AE19-62706E023703}">
                                <ahyp:hlinkClr xmlns="" xmlns:ahyp="http://schemas.microsoft.com/office/drawing/2018/hyperlinkcolor" val="tx"/>
                              </a:ext>
                            </a:extLst>
                          </a:hlinkClick>
                        </a:rPr>
                        <a:t>*</a:t>
                      </a:r>
                      <a:endParaRPr lang="en-US" sz="1600" dirty="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134362"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latin typeface="Open Sans" panose="020B0606030504020204" pitchFamily="34" charset="0"/>
                          <a:ea typeface="Open Sans" panose="020B0606030504020204" pitchFamily="34" charset="0"/>
                          <a:cs typeface="Open Sans" panose="020B0606030504020204" pitchFamily="34" charset="0"/>
                        </a:rPr>
                        <a:t>*</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latin typeface="Open Sans" panose="020B0606030504020204" pitchFamily="34" charset="0"/>
                          <a:ea typeface="Open Sans" panose="020B0606030504020204" pitchFamily="34" charset="0"/>
                          <a:cs typeface="Open Sans" panose="020B0606030504020204" pitchFamily="34" charset="0"/>
                        </a:rPr>
                        <a:t>Selects all elements</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61405956"/>
                  </a:ext>
                </a:extLst>
              </a:tr>
              <a:tr h="275551">
                <a:tc>
                  <a:txBody>
                    <a:bodyPr/>
                    <a:lstStyle/>
                    <a:p>
                      <a:pPr algn="l" fontAlgn="t"/>
                      <a:r>
                        <a:rPr lang="en-US" sz="1600" i="1" dirty="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5">
                            <a:extLst>
                              <a:ext uri="{A12FA001-AC4F-418D-AE19-62706E023703}">
                                <ahyp:hlinkClr xmlns="" xmlns:ahyp="http://schemas.microsoft.com/office/drawing/2018/hyperlinkcolor" val="tx"/>
                              </a:ext>
                            </a:extLst>
                          </a:hlinkClick>
                        </a:rPr>
                        <a:t>element</a:t>
                      </a:r>
                      <a:endParaRPr lang="en-US" sz="1600" dirty="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134362"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Open Sans" panose="020B0606030504020204" pitchFamily="34" charset="0"/>
                          <a:ea typeface="Open Sans" panose="020B0606030504020204" pitchFamily="34" charset="0"/>
                          <a:cs typeface="Open Sans" panose="020B0606030504020204" pitchFamily="34" charset="0"/>
                        </a:rPr>
                        <a:t>p</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Open Sans" panose="020B0606030504020204" pitchFamily="34" charset="0"/>
                          <a:ea typeface="Open Sans" panose="020B0606030504020204" pitchFamily="34" charset="0"/>
                          <a:cs typeface="Open Sans" panose="020B0606030504020204" pitchFamily="34" charset="0"/>
                        </a:rPr>
                        <a:t>Selects all &lt;p&gt; elements</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68373855"/>
                  </a:ext>
                </a:extLst>
              </a:tr>
              <a:tr h="275551">
                <a:tc>
                  <a:txBody>
                    <a:bodyPr/>
                    <a:lstStyle/>
                    <a:p>
                      <a:pPr algn="l" fontAlgn="t"/>
                      <a:r>
                        <a:rPr lang="en-US" sz="1600" i="1">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6">
                            <a:extLst>
                              <a:ext uri="{A12FA001-AC4F-418D-AE19-62706E023703}">
                                <ahyp:hlinkClr xmlns="" xmlns:ahyp="http://schemas.microsoft.com/office/drawing/2018/hyperlinkcolor" val="tx"/>
                              </a:ext>
                            </a:extLst>
                          </a:hlinkClick>
                        </a:rPr>
                        <a:t>element,element</a:t>
                      </a:r>
                      <a:endParaRPr lang="en-US" sz="160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134362"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dirty="0">
                          <a:effectLst/>
                          <a:latin typeface="Open Sans" panose="020B0606030504020204" pitchFamily="34" charset="0"/>
                          <a:ea typeface="Open Sans" panose="020B0606030504020204" pitchFamily="34" charset="0"/>
                          <a:cs typeface="Open Sans" panose="020B0606030504020204" pitchFamily="34" charset="0"/>
                        </a:rPr>
                        <a:t>div, p</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latin typeface="Open Sans" panose="020B0606030504020204" pitchFamily="34" charset="0"/>
                          <a:ea typeface="Open Sans" panose="020B0606030504020204" pitchFamily="34" charset="0"/>
                          <a:cs typeface="Open Sans" panose="020B0606030504020204" pitchFamily="34" charset="0"/>
                        </a:rPr>
                        <a:t>Selects all &lt;div&gt; elements and all &lt;p&gt; elements</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875067850"/>
                  </a:ext>
                </a:extLst>
              </a:tr>
              <a:tr h="275551">
                <a:tc>
                  <a:txBody>
                    <a:bodyPr/>
                    <a:lstStyle/>
                    <a:p>
                      <a:pPr algn="l" fontAlgn="t"/>
                      <a:r>
                        <a:rPr lang="en-US" sz="1600" i="1">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7">
                            <a:extLst>
                              <a:ext uri="{A12FA001-AC4F-418D-AE19-62706E023703}">
                                <ahyp:hlinkClr xmlns="" xmlns:ahyp="http://schemas.microsoft.com/office/drawing/2018/hyperlinkcolor" val="tx"/>
                              </a:ext>
                            </a:extLst>
                          </a:hlinkClick>
                        </a:rPr>
                        <a:t>element</a:t>
                      </a:r>
                      <a:r>
                        <a:rPr lang="en-US" sz="160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7">
                            <a:extLst>
                              <a:ext uri="{A12FA001-AC4F-418D-AE19-62706E023703}">
                                <ahyp:hlinkClr xmlns="" xmlns:ahyp="http://schemas.microsoft.com/office/drawing/2018/hyperlinkcolor" val="tx"/>
                              </a:ext>
                            </a:extLst>
                          </a:hlinkClick>
                        </a:rPr>
                        <a:t> </a:t>
                      </a:r>
                      <a:r>
                        <a:rPr lang="en-US" sz="1600" i="1">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7">
                            <a:extLst>
                              <a:ext uri="{A12FA001-AC4F-418D-AE19-62706E023703}">
                                <ahyp:hlinkClr xmlns="" xmlns:ahyp="http://schemas.microsoft.com/office/drawing/2018/hyperlinkcolor" val="tx"/>
                              </a:ext>
                            </a:extLst>
                          </a:hlinkClick>
                        </a:rPr>
                        <a:t>element</a:t>
                      </a:r>
                      <a:endParaRPr lang="en-US" sz="160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134362"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Open Sans" panose="020B0606030504020204" pitchFamily="34" charset="0"/>
                          <a:ea typeface="Open Sans" panose="020B0606030504020204" pitchFamily="34" charset="0"/>
                          <a:cs typeface="Open Sans" panose="020B0606030504020204" pitchFamily="34" charset="0"/>
                        </a:rPr>
                        <a:t>div p</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Open Sans" panose="020B0606030504020204" pitchFamily="34" charset="0"/>
                          <a:ea typeface="Open Sans" panose="020B0606030504020204" pitchFamily="34" charset="0"/>
                          <a:cs typeface="Open Sans" panose="020B0606030504020204" pitchFamily="34" charset="0"/>
                        </a:rPr>
                        <a:t>Selects all &lt;p&gt; elements inside &lt;div&gt; elements</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03823194"/>
                  </a:ext>
                </a:extLst>
              </a:tr>
              <a:tr h="275551">
                <a:tc>
                  <a:txBody>
                    <a:bodyPr/>
                    <a:lstStyle/>
                    <a:p>
                      <a:pPr algn="l" fontAlgn="t"/>
                      <a:r>
                        <a:rPr lang="en-US" sz="1600" i="1" dirty="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8">
                            <a:extLst>
                              <a:ext uri="{A12FA001-AC4F-418D-AE19-62706E023703}">
                                <ahyp:hlinkClr xmlns="" xmlns:ahyp="http://schemas.microsoft.com/office/drawing/2018/hyperlinkcolor" val="tx"/>
                              </a:ext>
                            </a:extLst>
                          </a:hlinkClick>
                        </a:rPr>
                        <a:t>element</a:t>
                      </a:r>
                      <a:r>
                        <a:rPr lang="en-US" sz="1600" dirty="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8">
                            <a:extLst>
                              <a:ext uri="{A12FA001-AC4F-418D-AE19-62706E023703}">
                                <ahyp:hlinkClr xmlns="" xmlns:ahyp="http://schemas.microsoft.com/office/drawing/2018/hyperlinkcolor" val="tx"/>
                              </a:ext>
                            </a:extLst>
                          </a:hlinkClick>
                        </a:rPr>
                        <a:t>&gt;</a:t>
                      </a:r>
                      <a:r>
                        <a:rPr lang="en-US" sz="1600" i="1" dirty="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8">
                            <a:extLst>
                              <a:ext uri="{A12FA001-AC4F-418D-AE19-62706E023703}">
                                <ahyp:hlinkClr xmlns="" xmlns:ahyp="http://schemas.microsoft.com/office/drawing/2018/hyperlinkcolor" val="tx"/>
                              </a:ext>
                            </a:extLst>
                          </a:hlinkClick>
                        </a:rPr>
                        <a:t>element</a:t>
                      </a:r>
                      <a:endParaRPr lang="en-US" sz="1600" dirty="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134362"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dirty="0">
                          <a:effectLst/>
                          <a:latin typeface="Open Sans" panose="020B0606030504020204" pitchFamily="34" charset="0"/>
                          <a:ea typeface="Open Sans" panose="020B0606030504020204" pitchFamily="34" charset="0"/>
                          <a:cs typeface="Open Sans" panose="020B0606030504020204" pitchFamily="34" charset="0"/>
                        </a:rPr>
                        <a:t>div &gt; p</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latin typeface="Open Sans" panose="020B0606030504020204" pitchFamily="34" charset="0"/>
                          <a:ea typeface="Open Sans" panose="020B0606030504020204" pitchFamily="34" charset="0"/>
                          <a:cs typeface="Open Sans" panose="020B0606030504020204" pitchFamily="34" charset="0"/>
                        </a:rPr>
                        <a:t>Selects all &lt;p&gt; elements where the parent is a &lt;div&gt; element</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748366786"/>
                  </a:ext>
                </a:extLst>
              </a:tr>
              <a:tr h="275551">
                <a:tc>
                  <a:txBody>
                    <a:bodyPr/>
                    <a:lstStyle/>
                    <a:p>
                      <a:pPr algn="l" fontAlgn="t"/>
                      <a:r>
                        <a:rPr lang="en-US" sz="1600" i="1">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9">
                            <a:extLst>
                              <a:ext uri="{A12FA001-AC4F-418D-AE19-62706E023703}">
                                <ahyp:hlinkClr xmlns="" xmlns:ahyp="http://schemas.microsoft.com/office/drawing/2018/hyperlinkcolor" val="tx"/>
                              </a:ext>
                            </a:extLst>
                          </a:hlinkClick>
                        </a:rPr>
                        <a:t>element</a:t>
                      </a:r>
                      <a:r>
                        <a:rPr lang="en-US" sz="160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9">
                            <a:extLst>
                              <a:ext uri="{A12FA001-AC4F-418D-AE19-62706E023703}">
                                <ahyp:hlinkClr xmlns="" xmlns:ahyp="http://schemas.microsoft.com/office/drawing/2018/hyperlinkcolor" val="tx"/>
                              </a:ext>
                            </a:extLst>
                          </a:hlinkClick>
                        </a:rPr>
                        <a:t>+</a:t>
                      </a:r>
                      <a:r>
                        <a:rPr lang="en-US" sz="1600" i="1">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9">
                            <a:extLst>
                              <a:ext uri="{A12FA001-AC4F-418D-AE19-62706E023703}">
                                <ahyp:hlinkClr xmlns="" xmlns:ahyp="http://schemas.microsoft.com/office/drawing/2018/hyperlinkcolor" val="tx"/>
                              </a:ext>
                            </a:extLst>
                          </a:hlinkClick>
                        </a:rPr>
                        <a:t>element</a:t>
                      </a:r>
                      <a:endParaRPr lang="en-US" sz="160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134362"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Open Sans" panose="020B0606030504020204" pitchFamily="34" charset="0"/>
                          <a:ea typeface="Open Sans" panose="020B0606030504020204" pitchFamily="34" charset="0"/>
                          <a:cs typeface="Open Sans" panose="020B0606030504020204" pitchFamily="34" charset="0"/>
                        </a:rPr>
                        <a:t>div + p</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Open Sans" panose="020B0606030504020204" pitchFamily="34" charset="0"/>
                          <a:ea typeface="Open Sans" panose="020B0606030504020204" pitchFamily="34" charset="0"/>
                          <a:cs typeface="Open Sans" panose="020B0606030504020204" pitchFamily="34" charset="0"/>
                        </a:rPr>
                        <a:t>Selects all &lt;p&gt; elements that are placed immediately after &lt;div&gt; elements</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74051108"/>
                  </a:ext>
                </a:extLst>
              </a:tr>
              <a:tr h="275551">
                <a:tc>
                  <a:txBody>
                    <a:bodyPr/>
                    <a:lstStyle/>
                    <a:p>
                      <a:pPr algn="l" fontAlgn="t"/>
                      <a:r>
                        <a:rPr lang="en-US" sz="1600" i="1">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10">
                            <a:extLst>
                              <a:ext uri="{A12FA001-AC4F-418D-AE19-62706E023703}">
                                <ahyp:hlinkClr xmlns="" xmlns:ahyp="http://schemas.microsoft.com/office/drawing/2018/hyperlinkcolor" val="tx"/>
                              </a:ext>
                            </a:extLst>
                          </a:hlinkClick>
                        </a:rPr>
                        <a:t>element1</a:t>
                      </a:r>
                      <a:r>
                        <a:rPr lang="en-US" sz="160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10">
                            <a:extLst>
                              <a:ext uri="{A12FA001-AC4F-418D-AE19-62706E023703}">
                                <ahyp:hlinkClr xmlns="" xmlns:ahyp="http://schemas.microsoft.com/office/drawing/2018/hyperlinkcolor" val="tx"/>
                              </a:ext>
                            </a:extLst>
                          </a:hlinkClick>
                        </a:rPr>
                        <a:t>~</a:t>
                      </a:r>
                      <a:r>
                        <a:rPr lang="en-US" sz="1600" i="1">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10">
                            <a:extLst>
                              <a:ext uri="{A12FA001-AC4F-418D-AE19-62706E023703}">
                                <ahyp:hlinkClr xmlns="" xmlns:ahyp="http://schemas.microsoft.com/office/drawing/2018/hyperlinkcolor" val="tx"/>
                              </a:ext>
                            </a:extLst>
                          </a:hlinkClick>
                        </a:rPr>
                        <a:t>element2</a:t>
                      </a:r>
                      <a:endParaRPr lang="en-US" sz="160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134362"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dirty="0">
                          <a:effectLst/>
                          <a:latin typeface="Open Sans" panose="020B0606030504020204" pitchFamily="34" charset="0"/>
                          <a:ea typeface="Open Sans" panose="020B0606030504020204" pitchFamily="34" charset="0"/>
                          <a:cs typeface="Open Sans" panose="020B0606030504020204" pitchFamily="34" charset="0"/>
                        </a:rPr>
                        <a:t>p ~ ul</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latin typeface="Open Sans" panose="020B0606030504020204" pitchFamily="34" charset="0"/>
                          <a:ea typeface="Open Sans" panose="020B0606030504020204" pitchFamily="34" charset="0"/>
                          <a:cs typeface="Open Sans" panose="020B0606030504020204" pitchFamily="34" charset="0"/>
                        </a:rPr>
                        <a:t>Selects every &lt;ul&gt; element that are preceded by a &lt;p&gt; element</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472358790"/>
                  </a:ext>
                </a:extLst>
              </a:tr>
              <a:tr h="275551">
                <a:tc>
                  <a:txBody>
                    <a:bodyPr/>
                    <a:lstStyle/>
                    <a:p>
                      <a:pPr algn="l" fontAlgn="t"/>
                      <a:r>
                        <a:rPr lang="en-US" sz="160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11">
                            <a:extLst>
                              <a:ext uri="{A12FA001-AC4F-418D-AE19-62706E023703}">
                                <ahyp:hlinkClr xmlns="" xmlns:ahyp="http://schemas.microsoft.com/office/drawing/2018/hyperlinkcolor" val="tx"/>
                              </a:ext>
                            </a:extLst>
                          </a:hlinkClick>
                        </a:rPr>
                        <a:t>[</a:t>
                      </a:r>
                      <a:r>
                        <a:rPr lang="en-US" sz="1600" i="1">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11">
                            <a:extLst>
                              <a:ext uri="{A12FA001-AC4F-418D-AE19-62706E023703}">
                                <ahyp:hlinkClr xmlns="" xmlns:ahyp="http://schemas.microsoft.com/office/drawing/2018/hyperlinkcolor" val="tx"/>
                              </a:ext>
                            </a:extLst>
                          </a:hlinkClick>
                        </a:rPr>
                        <a:t>attribute</a:t>
                      </a:r>
                      <a:r>
                        <a:rPr lang="en-US" sz="160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11">
                            <a:extLst>
                              <a:ext uri="{A12FA001-AC4F-418D-AE19-62706E023703}">
                                <ahyp:hlinkClr xmlns="" xmlns:ahyp="http://schemas.microsoft.com/office/drawing/2018/hyperlinkcolor" val="tx"/>
                              </a:ext>
                            </a:extLst>
                          </a:hlinkClick>
                        </a:rPr>
                        <a:t>]</a:t>
                      </a:r>
                      <a:endParaRPr lang="en-US" sz="160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134362"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Open Sans" panose="020B0606030504020204" pitchFamily="34" charset="0"/>
                          <a:ea typeface="Open Sans" panose="020B0606030504020204" pitchFamily="34" charset="0"/>
                          <a:cs typeface="Open Sans" panose="020B0606030504020204" pitchFamily="34" charset="0"/>
                        </a:rPr>
                        <a:t>[target]</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Open Sans" panose="020B0606030504020204" pitchFamily="34" charset="0"/>
                          <a:ea typeface="Open Sans" panose="020B0606030504020204" pitchFamily="34" charset="0"/>
                          <a:cs typeface="Open Sans" panose="020B0606030504020204" pitchFamily="34" charset="0"/>
                        </a:rPr>
                        <a:t>Selects all elements with a target attribute</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35144646"/>
                  </a:ext>
                </a:extLst>
              </a:tr>
              <a:tr h="275551">
                <a:tc>
                  <a:txBody>
                    <a:bodyPr/>
                    <a:lstStyle/>
                    <a:p>
                      <a:pPr algn="l" fontAlgn="t"/>
                      <a:r>
                        <a:rPr lang="en-US" sz="1600" dirty="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12">
                            <a:extLst>
                              <a:ext uri="{A12FA001-AC4F-418D-AE19-62706E023703}">
                                <ahyp:hlinkClr xmlns="" xmlns:ahyp="http://schemas.microsoft.com/office/drawing/2018/hyperlinkcolor" val="tx"/>
                              </a:ext>
                            </a:extLst>
                          </a:hlinkClick>
                        </a:rPr>
                        <a:t>[</a:t>
                      </a:r>
                      <a:r>
                        <a:rPr lang="en-US" sz="1600" i="1" dirty="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12">
                            <a:extLst>
                              <a:ext uri="{A12FA001-AC4F-418D-AE19-62706E023703}">
                                <ahyp:hlinkClr xmlns="" xmlns:ahyp="http://schemas.microsoft.com/office/drawing/2018/hyperlinkcolor" val="tx"/>
                              </a:ext>
                            </a:extLst>
                          </a:hlinkClick>
                        </a:rPr>
                        <a:t>attribute</a:t>
                      </a:r>
                      <a:r>
                        <a:rPr lang="en-US" sz="1600" dirty="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12">
                            <a:extLst>
                              <a:ext uri="{A12FA001-AC4F-418D-AE19-62706E023703}">
                                <ahyp:hlinkClr xmlns="" xmlns:ahyp="http://schemas.microsoft.com/office/drawing/2018/hyperlinkcolor" val="tx"/>
                              </a:ext>
                            </a:extLst>
                          </a:hlinkClick>
                        </a:rPr>
                        <a:t>=</a:t>
                      </a:r>
                      <a:r>
                        <a:rPr lang="en-US" sz="1600" i="1" dirty="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12">
                            <a:extLst>
                              <a:ext uri="{A12FA001-AC4F-418D-AE19-62706E023703}">
                                <ahyp:hlinkClr xmlns="" xmlns:ahyp="http://schemas.microsoft.com/office/drawing/2018/hyperlinkcolor" val="tx"/>
                              </a:ext>
                            </a:extLst>
                          </a:hlinkClick>
                        </a:rPr>
                        <a:t>value</a:t>
                      </a:r>
                      <a:r>
                        <a:rPr lang="en-US" sz="1600" dirty="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hlinkClick r:id="rId12">
                            <a:extLst>
                              <a:ext uri="{A12FA001-AC4F-418D-AE19-62706E023703}">
                                <ahyp:hlinkClr xmlns="" xmlns:ahyp="http://schemas.microsoft.com/office/drawing/2018/hyperlinkcolor" val="tx"/>
                              </a:ext>
                            </a:extLst>
                          </a:hlinkClick>
                        </a:rPr>
                        <a:t>]</a:t>
                      </a:r>
                      <a:endParaRPr lang="en-US" sz="1600" dirty="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134362"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600" dirty="0">
                          <a:effectLst/>
                          <a:latin typeface="Open Sans" panose="020B0606030504020204" pitchFamily="34" charset="0"/>
                          <a:ea typeface="Open Sans" panose="020B0606030504020204" pitchFamily="34" charset="0"/>
                          <a:cs typeface="Open Sans" panose="020B0606030504020204" pitchFamily="34" charset="0"/>
                        </a:rPr>
                        <a:t>[target=_blank]</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600" dirty="0">
                          <a:effectLst/>
                          <a:latin typeface="Open Sans" panose="020B0606030504020204" pitchFamily="34" charset="0"/>
                          <a:ea typeface="Open Sans" panose="020B0606030504020204" pitchFamily="34" charset="0"/>
                          <a:cs typeface="Open Sans" panose="020B0606030504020204" pitchFamily="34" charset="0"/>
                        </a:rPr>
                        <a:t>Selects all elements with target="_blank"</a:t>
                      </a:r>
                    </a:p>
                  </a:txBody>
                  <a:tcPr marL="67181" marR="67181" marT="67181" marB="6718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3158122719"/>
                  </a:ext>
                </a:extLst>
              </a:tr>
            </a:tbl>
          </a:graphicData>
        </a:graphic>
      </p:graphicFrame>
    </p:spTree>
    <p:extLst>
      <p:ext uri="{BB962C8B-B14F-4D97-AF65-F5344CB8AC3E}">
        <p14:creationId xmlns:p14="http://schemas.microsoft.com/office/powerpoint/2010/main" val="19841316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The element Selector</a:t>
            </a:r>
          </a:p>
        </p:txBody>
      </p:sp>
      <p:sp>
        <p:nvSpPr>
          <p:cNvPr id="3" name="Текст 2"/>
          <p:cNvSpPr>
            <a:spLocks noGrp="1"/>
          </p:cNvSpPr>
          <p:nvPr>
            <p:ph type="body" sz="quarter" idx="10"/>
          </p:nvPr>
        </p:nvSpPr>
        <p:spPr>
          <a:xfrm>
            <a:off x="685800" y="2057400"/>
            <a:ext cx="10820400" cy="365760"/>
          </a:xfrm>
        </p:spPr>
        <p:txBody>
          <a:bodyPr/>
          <a:lstStyle/>
          <a:p>
            <a:r>
              <a:rPr lang="en-US" dirty="0"/>
              <a:t>The element selector selects elements based on the element name</a:t>
            </a:r>
            <a:r>
              <a:rPr lang="en-US" dirty="0" smtClean="0"/>
              <a:t>.</a:t>
            </a:r>
          </a:p>
          <a:p>
            <a:r>
              <a:rPr lang="en-US" dirty="0"/>
              <a:t>Select and style all </a:t>
            </a:r>
            <a:r>
              <a:rPr lang="en-US" dirty="0" smtClean="0">
                <a:solidFill>
                  <a:srgbClr val="C00000"/>
                </a:solidFill>
              </a:rPr>
              <a:t>&lt;div&gt; </a:t>
            </a:r>
            <a:r>
              <a:rPr lang="en-US" dirty="0"/>
              <a:t>elements</a:t>
            </a:r>
            <a:r>
              <a:rPr lang="en-US" dirty="0" smtClean="0"/>
              <a:t>:</a:t>
            </a:r>
          </a:p>
          <a:p>
            <a:endParaRPr lang="en-US" dirty="0" smtClean="0"/>
          </a:p>
          <a:p>
            <a:r>
              <a:rPr lang="en-US" dirty="0" smtClean="0">
                <a:solidFill>
                  <a:srgbClr val="C00000"/>
                </a:solidFill>
              </a:rPr>
              <a:t>div</a:t>
            </a:r>
            <a:r>
              <a:rPr lang="en-US" dirty="0" smtClean="0"/>
              <a:t> { </a:t>
            </a:r>
            <a:br>
              <a:rPr lang="en-US" dirty="0" smtClean="0"/>
            </a:br>
            <a:r>
              <a:rPr lang="en-US" dirty="0" smtClean="0"/>
              <a:t>  </a:t>
            </a:r>
            <a:r>
              <a:rPr lang="en-US" dirty="0" smtClean="0">
                <a:solidFill>
                  <a:srgbClr val="C00000"/>
                </a:solidFill>
              </a:rPr>
              <a:t>background-color</a:t>
            </a:r>
            <a:r>
              <a:rPr lang="en-US" dirty="0" smtClean="0"/>
              <a:t>: </a:t>
            </a:r>
            <a:r>
              <a:rPr lang="en-US" dirty="0" smtClean="0">
                <a:solidFill>
                  <a:srgbClr val="FFC000"/>
                </a:solidFill>
              </a:rPr>
              <a:t>yellow</a:t>
            </a:r>
            <a:r>
              <a:rPr lang="en-US" dirty="0" smtClean="0"/>
              <a:t>;</a:t>
            </a:r>
            <a:br>
              <a:rPr lang="en-US" dirty="0" smtClean="0"/>
            </a:br>
            <a:r>
              <a:rPr lang="en-US" dirty="0" smtClean="0"/>
              <a:t>}</a:t>
            </a:r>
            <a:endParaRPr lang="uk-UA" dirty="0"/>
          </a:p>
        </p:txBody>
      </p:sp>
    </p:spTree>
    <p:extLst>
      <p:ext uri="{BB962C8B-B14F-4D97-AF65-F5344CB8AC3E}">
        <p14:creationId xmlns:p14="http://schemas.microsoft.com/office/powerpoint/2010/main" val="40670742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The id Selector</a:t>
            </a:r>
          </a:p>
        </p:txBody>
      </p:sp>
      <p:sp>
        <p:nvSpPr>
          <p:cNvPr id="3" name="Текст 2"/>
          <p:cNvSpPr>
            <a:spLocks noGrp="1"/>
          </p:cNvSpPr>
          <p:nvPr>
            <p:ph type="body" sz="quarter" idx="10"/>
          </p:nvPr>
        </p:nvSpPr>
        <p:spPr/>
        <p:txBody>
          <a:bodyPr/>
          <a:lstStyle/>
          <a:p>
            <a:r>
              <a:rPr lang="en-US" dirty="0"/>
              <a:t>The id selector uses the id attribute of an HTML element to select a specific element.</a:t>
            </a:r>
          </a:p>
          <a:p>
            <a:r>
              <a:rPr lang="en-US" dirty="0"/>
              <a:t>The id of an element should be unique within a page, so the id selector is used to select one unique </a:t>
            </a:r>
            <a:r>
              <a:rPr lang="en-US" dirty="0" smtClean="0"/>
              <a:t>element.</a:t>
            </a:r>
            <a:endParaRPr lang="en-US" dirty="0"/>
          </a:p>
          <a:p>
            <a:r>
              <a:rPr lang="es-ES" dirty="0" smtClean="0">
                <a:solidFill>
                  <a:srgbClr val="C00000"/>
                </a:solidFill>
              </a:rPr>
              <a:t>#</a:t>
            </a:r>
            <a:r>
              <a:rPr lang="es-ES" dirty="0" smtClean="0">
                <a:solidFill>
                  <a:srgbClr val="C00000"/>
                </a:solidFill>
              </a:rPr>
              <a:t>menu</a:t>
            </a:r>
            <a:r>
              <a:rPr lang="es-ES" dirty="0"/>
              <a:t> {</a:t>
            </a:r>
            <a:br>
              <a:rPr lang="es-ES" dirty="0"/>
            </a:br>
            <a:r>
              <a:rPr lang="es-ES" dirty="0"/>
              <a:t>  </a:t>
            </a:r>
            <a:r>
              <a:rPr lang="es-ES" dirty="0">
                <a:solidFill>
                  <a:srgbClr val="C00000"/>
                </a:solidFill>
              </a:rPr>
              <a:t>text-align:</a:t>
            </a:r>
            <a:r>
              <a:rPr lang="es-ES" dirty="0"/>
              <a:t> </a:t>
            </a:r>
            <a:r>
              <a:rPr lang="es-ES" dirty="0">
                <a:solidFill>
                  <a:srgbClr val="0070C0"/>
                </a:solidFill>
              </a:rPr>
              <a:t>center</a:t>
            </a:r>
            <a:r>
              <a:rPr lang="es-ES" dirty="0"/>
              <a:t>;</a:t>
            </a:r>
            <a:br>
              <a:rPr lang="es-ES" dirty="0"/>
            </a:br>
            <a:r>
              <a:rPr lang="es-ES" dirty="0"/>
              <a:t>  </a:t>
            </a:r>
            <a:r>
              <a:rPr lang="es-ES" dirty="0">
                <a:solidFill>
                  <a:srgbClr val="C00000"/>
                </a:solidFill>
              </a:rPr>
              <a:t>color</a:t>
            </a:r>
            <a:r>
              <a:rPr lang="es-ES" dirty="0"/>
              <a:t>: </a:t>
            </a:r>
            <a:r>
              <a:rPr lang="es-ES" dirty="0">
                <a:solidFill>
                  <a:srgbClr val="0070C0"/>
                </a:solidFill>
              </a:rPr>
              <a:t>red</a:t>
            </a:r>
            <a:r>
              <a:rPr lang="es-ES" dirty="0"/>
              <a:t>;</a:t>
            </a:r>
            <a:br>
              <a:rPr lang="es-ES" dirty="0"/>
            </a:br>
            <a:r>
              <a:rPr lang="es-ES" dirty="0"/>
              <a:t>}</a:t>
            </a:r>
            <a:endParaRPr lang="uk-UA" dirty="0"/>
          </a:p>
        </p:txBody>
      </p:sp>
    </p:spTree>
    <p:extLst>
      <p:ext uri="{BB962C8B-B14F-4D97-AF65-F5344CB8AC3E}">
        <p14:creationId xmlns:p14="http://schemas.microsoft.com/office/powerpoint/2010/main" val="3293027859"/>
      </p:ext>
    </p:extLst>
  </p:cSld>
  <p:clrMapOvr>
    <a:masterClrMapping/>
  </p:clrMapOvr>
  <p:timing>
    <p:tnLst>
      <p:par>
        <p:cTn id="1" dur="indefinite" restart="never" nodeType="tmRoot"/>
      </p:par>
    </p:tnLst>
  </p:timing>
</p:sld>
</file>

<file path=ppt/theme/theme1.xml><?xml version="1.0" encoding="utf-8"?>
<a:theme xmlns:a="http://schemas.openxmlformats.org/drawingml/2006/main" name="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444DEE5D-51F1-4029-8FDB-DB417F7B394A}"/>
    </a:ext>
  </a:extLst>
</a:theme>
</file>

<file path=ppt/theme/theme2.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B3A1340B-3A1B-4156-ADE3-51DF6C2C795D}">
  <ds:schemaRefs>
    <ds:schemaRef ds:uri="835f28f2-30f1-4728-84d2-86d96e143488"/>
    <ds:schemaRef ds:uri="http://purl.org/dc/elements/1.1/"/>
    <ds:schemaRef ds:uri="http://schemas.microsoft.com/office/2006/metadata/properties"/>
    <ds:schemaRef ds:uri="http://schemas.openxmlformats.org/package/2006/metadata/core-properties"/>
    <ds:schemaRef ds:uri="http://schemas.microsoft.com/office/infopath/2007/PartnerControls"/>
    <ds:schemaRef ds:uri="http://purl.org/dc/terms/"/>
    <ds:schemaRef ds:uri="http://schemas.microsoft.com/office/2006/documentManagement/types"/>
    <ds:schemaRef ds:uri="341e6018-ac0a-4dfb-8409-db9e0d25502e"/>
    <ds:schemaRef ds:uri="http://www.w3.org/XML/1998/namespace"/>
    <ds:schemaRef ds:uri="http://purl.org/dc/dcmitype/"/>
  </ds:schemaRefs>
</ds:datastoreItem>
</file>

<file path=customXml/itemProps3.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346</TotalTime>
  <Words>1218</Words>
  <Application>Microsoft Office PowerPoint</Application>
  <PresentationFormat>Широкоэкранный</PresentationFormat>
  <Paragraphs>191</Paragraphs>
  <Slides>32</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2</vt:i4>
      </vt:variant>
      <vt:variant>
        <vt:lpstr>Заголовки слайдов</vt:lpstr>
      </vt:variant>
      <vt:variant>
        <vt:i4>32</vt:i4>
      </vt:variant>
    </vt:vector>
  </HeadingPairs>
  <TitlesOfParts>
    <vt:vector size="40" baseType="lpstr">
      <vt:lpstr>Proxima Nova Black</vt:lpstr>
      <vt:lpstr>Open Sans</vt:lpstr>
      <vt:lpstr>Calibri</vt:lpstr>
      <vt:lpstr>Arial</vt:lpstr>
      <vt:lpstr>Wingdings</vt:lpstr>
      <vt:lpstr>Verdana</vt:lpstr>
      <vt:lpstr>DARK THEME</vt:lpstr>
      <vt:lpstr>LIGHT-THEME</vt:lpstr>
      <vt:lpstr>   CSS Basics</vt:lpstr>
      <vt:lpstr>AGENDA</vt:lpstr>
      <vt:lpstr>CSS INTRODUCTION </vt:lpstr>
      <vt:lpstr>WHY USE CSS?</vt:lpstr>
      <vt:lpstr>CSS Syntax</vt:lpstr>
      <vt:lpstr>CSS SELECTORS</vt:lpstr>
      <vt:lpstr>Презентация PowerPoint</vt:lpstr>
      <vt:lpstr>The element Selector</vt:lpstr>
      <vt:lpstr>The id Selector</vt:lpstr>
      <vt:lpstr>The class Selector</vt:lpstr>
      <vt:lpstr>Three Ways to Insert CSS</vt:lpstr>
      <vt:lpstr>External Style Sheet</vt:lpstr>
      <vt:lpstr>Internal Style Sheet</vt:lpstr>
      <vt:lpstr>Inline Styles </vt:lpstr>
      <vt:lpstr>Cascading Order</vt:lpstr>
      <vt:lpstr>CSS Box Model</vt:lpstr>
      <vt:lpstr>The CSS Box Model</vt:lpstr>
      <vt:lpstr>CSS Layout</vt:lpstr>
      <vt:lpstr>The display Property </vt:lpstr>
      <vt:lpstr>Block-level Elements </vt:lpstr>
      <vt:lpstr>Inline Elements </vt:lpstr>
      <vt:lpstr>Display: inline-block </vt:lpstr>
      <vt:lpstr>CSS POSITION</vt:lpstr>
      <vt:lpstr>The position Property </vt:lpstr>
      <vt:lpstr>position: static; </vt:lpstr>
      <vt:lpstr>position: relative; </vt:lpstr>
      <vt:lpstr>position: fixed; </vt:lpstr>
      <vt:lpstr>position: absolute; </vt:lpstr>
      <vt:lpstr>position: sticky; </vt:lpstr>
      <vt:lpstr>FLOAT  </vt:lpstr>
      <vt:lpstr>Resources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Користувач Windows</cp:lastModifiedBy>
  <cp:revision>32</cp:revision>
  <dcterms:created xsi:type="dcterms:W3CDTF">2018-12-11T16:43:22Z</dcterms:created>
  <dcterms:modified xsi:type="dcterms:W3CDTF">2019-07-20T17:15:31Z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