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notesMasterIdLst>
    <p:notesMasterId r:id="rId39"/>
  </p:notesMasterIdLst>
  <p:sldIdLst>
    <p:sldId id="257" r:id="rId6"/>
    <p:sldId id="287" r:id="rId7"/>
    <p:sldId id="260" r:id="rId8"/>
    <p:sldId id="261" r:id="rId9"/>
    <p:sldId id="262"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9" r:id="rId31"/>
    <p:sldId id="285" r:id="rId32"/>
    <p:sldId id="290" r:id="rId33"/>
    <p:sldId id="291" r:id="rId34"/>
    <p:sldId id="286" r:id="rId35"/>
    <p:sldId id="288" r:id="rId36"/>
    <p:sldId id="281" r:id="rId37"/>
    <p:sldId id="259" r:id="rId38"/>
  </p:sldIdLst>
  <p:sldSz cx="12192000" cy="6858000"/>
  <p:notesSz cx="6858000" cy="9144000"/>
  <p:embeddedFontLst>
    <p:embeddedFont>
      <p:font typeface="Calibri" panose="020F0502020204030204" pitchFamily="34" charset="0"/>
      <p:regular r:id="rId40"/>
      <p:bold r:id="rId41"/>
      <p:italic r:id="rId42"/>
      <p:boldItalic r:id="rId43"/>
    </p:embeddedFont>
    <p:embeddedFont>
      <p:font typeface="Open Sans" panose="020B0604020202020204" charset="0"/>
      <p:regular r:id="rId44"/>
      <p:bold r:id="rId45"/>
      <p:italic r:id="rId46"/>
      <p:boldItalic r:id="rId47"/>
    </p:embeddedFont>
    <p:embeddedFont>
      <p:font typeface="Proxima Nova Black" panose="020B0604020202020204" charset="0"/>
      <p:bold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957" autoAdjust="0"/>
  </p:normalViewPr>
  <p:slideViewPr>
    <p:cSldViewPr snapToGrid="0">
      <p:cViewPr varScale="1">
        <p:scale>
          <a:sx n="72" d="100"/>
          <a:sy n="72" d="100"/>
        </p:scale>
        <p:origin x="660" y="78"/>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3.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96B71-FB09-4A17-9B69-1CE66E40948A}" type="datetimeFigureOut">
              <a:rPr lang="ru-RU" smtClean="0"/>
              <a:t>18.08.2019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617BE-4216-44D5-99B1-830FDC815AC8}" type="slidenum">
              <a:rPr lang="ru-RU" smtClean="0"/>
              <a:t>‹#›</a:t>
            </a:fld>
            <a:endParaRPr lang="ru-RU"/>
          </a:p>
        </p:txBody>
      </p:sp>
    </p:spTree>
    <p:extLst>
      <p:ext uri="{BB962C8B-B14F-4D97-AF65-F5344CB8AC3E}">
        <p14:creationId xmlns:p14="http://schemas.microsoft.com/office/powerpoint/2010/main" val="117794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err="1">
                <a:solidFill>
                  <a:schemeClr val="tx1"/>
                </a:solidFill>
                <a:effectLst/>
                <a:latin typeface="+mn-lt"/>
                <a:ea typeface="+mn-ea"/>
                <a:cs typeface="+mn-cs"/>
              </a:rPr>
              <a:t>TypeScript</a:t>
            </a:r>
            <a:r>
              <a:rPr lang="ru-RU" sz="1200" b="0" i="0" kern="1200" dirty="0">
                <a:solidFill>
                  <a:schemeClr val="tx1"/>
                </a:solidFill>
                <a:effectLst/>
                <a:latin typeface="+mn-lt"/>
                <a:ea typeface="+mn-ea"/>
                <a:cs typeface="+mn-cs"/>
              </a:rPr>
              <a:t> представляет язык программирования на основе </a:t>
            </a:r>
            <a:r>
              <a:rPr lang="ru-RU" sz="1200" b="0" i="0" kern="1200" dirty="0" err="1">
                <a:solidFill>
                  <a:schemeClr val="tx1"/>
                </a:solidFill>
                <a:effectLst/>
                <a:latin typeface="+mn-lt"/>
                <a:ea typeface="+mn-ea"/>
                <a:cs typeface="+mn-cs"/>
              </a:rPr>
              <a:t>JavaScript</a:t>
            </a:r>
            <a:r>
              <a:rPr lang="ru-RU" sz="1200" b="0" i="0" kern="1200" dirty="0">
                <a:solidFill>
                  <a:schemeClr val="tx1"/>
                </a:solidFill>
                <a:effectLst/>
                <a:latin typeface="+mn-lt"/>
                <a:ea typeface="+mn-ea"/>
                <a:cs typeface="+mn-cs"/>
              </a:rPr>
              <a:t>.</a:t>
            </a:r>
          </a:p>
          <a:p>
            <a:r>
              <a:rPr lang="ru-RU" sz="1200" b="0" i="0" kern="1200" dirty="0">
                <a:solidFill>
                  <a:schemeClr val="tx1"/>
                </a:solidFill>
                <a:effectLst/>
                <a:latin typeface="+mn-lt"/>
                <a:ea typeface="+mn-ea"/>
                <a:cs typeface="+mn-cs"/>
              </a:rPr>
              <a:t>Развитие </a:t>
            </a:r>
            <a:r>
              <a:rPr lang="ru-RU" sz="1200" b="0" i="0" kern="1200" dirty="0" err="1">
                <a:solidFill>
                  <a:schemeClr val="tx1"/>
                </a:solidFill>
                <a:effectLst/>
                <a:latin typeface="+mn-lt"/>
                <a:ea typeface="+mn-ea"/>
                <a:cs typeface="+mn-cs"/>
              </a:rPr>
              <a:t>TypeScript</a:t>
            </a:r>
            <a:r>
              <a:rPr lang="ru-RU" sz="1200" b="0" i="0" kern="1200" dirty="0">
                <a:solidFill>
                  <a:schemeClr val="tx1"/>
                </a:solidFill>
                <a:effectLst/>
                <a:latin typeface="+mn-lt"/>
                <a:ea typeface="+mn-ea"/>
                <a:cs typeface="+mn-cs"/>
              </a:rPr>
              <a:t> началось в конце 2012 года. Хотя он зародился в компании </a:t>
            </a:r>
            <a:r>
              <a:rPr lang="ru-RU" sz="1200" b="0" i="0" kern="1200" dirty="0" err="1">
                <a:solidFill>
                  <a:schemeClr val="tx1"/>
                </a:solidFill>
                <a:effectLst/>
                <a:latin typeface="+mn-lt"/>
                <a:ea typeface="+mn-ea"/>
                <a:cs typeface="+mn-cs"/>
              </a:rPr>
              <a:t>Microsoft</a:t>
            </a:r>
            <a:r>
              <a:rPr lang="ru-RU" sz="1200" b="0" i="0" kern="1200" dirty="0">
                <a:solidFill>
                  <a:schemeClr val="tx1"/>
                </a:solidFill>
                <a:effectLst/>
                <a:latin typeface="+mn-lt"/>
                <a:ea typeface="+mn-ea"/>
                <a:cs typeface="+mn-cs"/>
              </a:rPr>
              <a:t>, и его фактическим создателем является программист Андерс </a:t>
            </a:r>
            <a:r>
              <a:rPr lang="ru-RU" sz="1200" b="0" i="0" kern="1200" dirty="0" err="1">
                <a:solidFill>
                  <a:schemeClr val="tx1"/>
                </a:solidFill>
                <a:effectLst/>
                <a:latin typeface="+mn-lt"/>
                <a:ea typeface="+mn-ea"/>
                <a:cs typeface="+mn-cs"/>
              </a:rPr>
              <a:t>Хейлсберг</a:t>
            </a:r>
            <a:r>
              <a:rPr lang="ru-RU" sz="1200" b="0" i="0" kern="1200" dirty="0">
                <a:solidFill>
                  <a:schemeClr val="tx1"/>
                </a:solidFill>
                <a:effectLst/>
                <a:latin typeface="+mn-lt"/>
                <a:ea typeface="+mn-ea"/>
                <a:cs typeface="+mn-cs"/>
              </a:rPr>
              <a:t>, так же известный как создатель таких языков как </a:t>
            </a:r>
            <a:r>
              <a:rPr lang="ru-RU" sz="1200" b="0" i="0" kern="1200" dirty="0" err="1">
                <a:solidFill>
                  <a:schemeClr val="tx1"/>
                </a:solidFill>
                <a:effectLst/>
                <a:latin typeface="+mn-lt"/>
                <a:ea typeface="+mn-ea"/>
                <a:cs typeface="+mn-cs"/>
              </a:rPr>
              <a:t>Delphi</a:t>
            </a:r>
            <a:r>
              <a:rPr lang="ru-RU" sz="1200" b="0" i="0" kern="1200" dirty="0">
                <a:solidFill>
                  <a:schemeClr val="tx1"/>
                </a:solidFill>
                <a:effectLst/>
                <a:latin typeface="+mn-lt"/>
                <a:ea typeface="+mn-ea"/>
                <a:cs typeface="+mn-cs"/>
              </a:rPr>
              <a:t>, C#, но данный проект сразу стал развиваться как </a:t>
            </a:r>
            <a:r>
              <a:rPr lang="ru-RU" sz="1200" b="0" i="0" kern="1200" dirty="0" err="1">
                <a:solidFill>
                  <a:schemeClr val="tx1"/>
                </a:solidFill>
                <a:effectLst/>
                <a:latin typeface="+mn-lt"/>
                <a:ea typeface="+mn-ea"/>
                <a:cs typeface="+mn-cs"/>
              </a:rPr>
              <a:t>OpenSource</a:t>
            </a:r>
            <a:r>
              <a:rPr lang="ru-RU" sz="1200" b="0" i="0" kern="1200" dirty="0">
                <a:solidFill>
                  <a:schemeClr val="tx1"/>
                </a:solidFill>
                <a:effectLst/>
                <a:latin typeface="+mn-lt"/>
                <a:ea typeface="+mn-ea"/>
                <a:cs typeface="+mn-cs"/>
              </a:rPr>
              <a:t>. И уже с самого начала новый язык стал быстро распространяться в силу своей гибкости и производительности. Немало проектов, которые были написаны на </a:t>
            </a:r>
            <a:r>
              <a:rPr lang="ru-RU" sz="1200" b="0" i="0" kern="1200" dirty="0" err="1">
                <a:solidFill>
                  <a:schemeClr val="tx1"/>
                </a:solidFill>
                <a:effectLst/>
                <a:latin typeface="+mn-lt"/>
                <a:ea typeface="+mn-ea"/>
                <a:cs typeface="+mn-cs"/>
              </a:rPr>
              <a:t>JavaScript</a:t>
            </a:r>
            <a:r>
              <a:rPr lang="ru-RU" sz="1200" b="0" i="0" kern="1200" dirty="0">
                <a:solidFill>
                  <a:schemeClr val="tx1"/>
                </a:solidFill>
                <a:effectLst/>
                <a:latin typeface="+mn-lt"/>
                <a:ea typeface="+mn-ea"/>
                <a:cs typeface="+mn-cs"/>
              </a:rPr>
              <a:t>, стали переноситься на </a:t>
            </a:r>
            <a:r>
              <a:rPr lang="ru-RU" sz="1200" b="0" i="0" kern="1200" dirty="0" err="1">
                <a:solidFill>
                  <a:schemeClr val="tx1"/>
                </a:solidFill>
                <a:effectLst/>
                <a:latin typeface="+mn-lt"/>
                <a:ea typeface="+mn-ea"/>
                <a:cs typeface="+mn-cs"/>
              </a:rPr>
              <a:t>TypeScript</a:t>
            </a:r>
            <a:r>
              <a:rPr lang="ru-RU" sz="1200" b="0" i="0" kern="1200" dirty="0">
                <a:solidFill>
                  <a:schemeClr val="tx1"/>
                </a:solidFill>
                <a:effectLst/>
                <a:latin typeface="+mn-lt"/>
                <a:ea typeface="+mn-ea"/>
                <a:cs typeface="+mn-cs"/>
              </a:rPr>
              <a:t>. Популярность и актуальность идей нового языка привела к тому, что ряд из этих идей в последующем станут частью нового стандарта </a:t>
            </a:r>
            <a:r>
              <a:rPr lang="ru-RU" sz="1200" b="0" i="0" kern="1200" dirty="0" err="1">
                <a:solidFill>
                  <a:schemeClr val="tx1"/>
                </a:solidFill>
                <a:effectLst/>
                <a:latin typeface="+mn-lt"/>
                <a:ea typeface="+mn-ea"/>
                <a:cs typeface="+mn-cs"/>
              </a:rPr>
              <a:t>JavaScript</a:t>
            </a:r>
            <a:r>
              <a:rPr lang="ru-RU" sz="1200" b="0" i="0" kern="1200" dirty="0">
                <a:solidFill>
                  <a:schemeClr val="tx1"/>
                </a:solidFill>
                <a:effectLst/>
                <a:latin typeface="+mn-lt"/>
                <a:ea typeface="+mn-ea"/>
                <a:cs typeface="+mn-cs"/>
              </a:rPr>
              <a:t>. А новая версия одного из популярнейших фреймворков для </a:t>
            </a:r>
            <a:r>
              <a:rPr lang="ru-RU" sz="1200" b="0" i="0" kern="1200" dirty="0" err="1">
                <a:solidFill>
                  <a:schemeClr val="tx1"/>
                </a:solidFill>
                <a:effectLst/>
                <a:latin typeface="+mn-lt"/>
                <a:ea typeface="+mn-ea"/>
                <a:cs typeface="+mn-cs"/>
              </a:rPr>
              <a:t>Web</a:t>
            </a:r>
            <a:r>
              <a:rPr lang="ru-RU" sz="1200" b="0" i="0" kern="1200" dirty="0">
                <a:solidFill>
                  <a:schemeClr val="tx1"/>
                </a:solidFill>
                <a:effectLst/>
                <a:latin typeface="+mn-lt"/>
                <a:ea typeface="+mn-ea"/>
                <a:cs typeface="+mn-cs"/>
              </a:rPr>
              <a:t> - </a:t>
            </a:r>
            <a:r>
              <a:rPr lang="ru-RU" sz="1200" b="0" i="0" kern="1200" dirty="0" err="1">
                <a:solidFill>
                  <a:schemeClr val="tx1"/>
                </a:solidFill>
                <a:effectLst/>
                <a:latin typeface="+mn-lt"/>
                <a:ea typeface="+mn-ea"/>
                <a:cs typeface="+mn-cs"/>
              </a:rPr>
              <a:t>Angular</a:t>
            </a:r>
            <a:r>
              <a:rPr lang="ru-RU" sz="1200" b="0" i="0" kern="1200" dirty="0">
                <a:solidFill>
                  <a:schemeClr val="tx1"/>
                </a:solidFill>
                <a:effectLst/>
                <a:latin typeface="+mn-lt"/>
                <a:ea typeface="+mn-ea"/>
                <a:cs typeface="+mn-cs"/>
              </a:rPr>
              <a:t> 2/4/5/6 полностью написана на </a:t>
            </a:r>
            <a:r>
              <a:rPr lang="ru-RU" sz="1200" b="0" i="0" kern="1200" dirty="0" err="1">
                <a:solidFill>
                  <a:schemeClr val="tx1"/>
                </a:solidFill>
                <a:effectLst/>
                <a:latin typeface="+mn-lt"/>
                <a:ea typeface="+mn-ea"/>
                <a:cs typeface="+mn-cs"/>
              </a:rPr>
              <a:t>TypeScript</a:t>
            </a:r>
            <a:r>
              <a:rPr lang="ru-RU" sz="1200" b="0" i="0" kern="1200" dirty="0">
                <a:solidFill>
                  <a:schemeClr val="tx1"/>
                </a:solidFill>
                <a:effectLst/>
                <a:latin typeface="+mn-lt"/>
                <a:ea typeface="+mn-ea"/>
                <a:cs typeface="+mn-cs"/>
              </a:rPr>
              <a:t> совместно компаниями </a:t>
            </a:r>
            <a:r>
              <a:rPr lang="ru-RU" sz="1200" b="0" i="0" kern="1200" dirty="0" err="1">
                <a:solidFill>
                  <a:schemeClr val="tx1"/>
                </a:solidFill>
                <a:effectLst/>
                <a:latin typeface="+mn-lt"/>
                <a:ea typeface="+mn-ea"/>
                <a:cs typeface="+mn-cs"/>
              </a:rPr>
              <a:t>Microsoft</a:t>
            </a:r>
            <a:r>
              <a:rPr lang="ru-RU" sz="1200" b="0" i="0" kern="1200" dirty="0">
                <a:solidFill>
                  <a:schemeClr val="tx1"/>
                </a:solidFill>
                <a:effectLst/>
                <a:latin typeface="+mn-lt"/>
                <a:ea typeface="+mn-ea"/>
                <a:cs typeface="+mn-cs"/>
              </a:rPr>
              <a:t> и </a:t>
            </a:r>
            <a:r>
              <a:rPr lang="ru-RU" sz="1200" b="0" i="0" kern="1200" dirty="0" err="1">
                <a:solidFill>
                  <a:schemeClr val="tx1"/>
                </a:solidFill>
                <a:effectLst/>
                <a:latin typeface="+mn-lt"/>
                <a:ea typeface="+mn-ea"/>
                <a:cs typeface="+mn-cs"/>
              </a:rPr>
              <a:t>Google</a:t>
            </a:r>
            <a:r>
              <a:rPr lang="ru-RU" sz="1200" b="0" i="0" kern="1200">
                <a:solidFill>
                  <a:schemeClr val="tx1"/>
                </a:solidFill>
                <a:effectLst/>
                <a:latin typeface="+mn-lt"/>
                <a:ea typeface="+mn-ea"/>
                <a:cs typeface="+mn-cs"/>
              </a:rPr>
              <a:t>.</a:t>
            </a:r>
          </a:p>
        </p:txBody>
      </p:sp>
      <p:sp>
        <p:nvSpPr>
          <p:cNvPr id="4" name="Номер слайда 3"/>
          <p:cNvSpPr>
            <a:spLocks noGrp="1"/>
          </p:cNvSpPr>
          <p:nvPr>
            <p:ph type="sldNum" sz="quarter" idx="5"/>
          </p:nvPr>
        </p:nvSpPr>
        <p:spPr/>
        <p:txBody>
          <a:bodyPr/>
          <a:lstStyle/>
          <a:p>
            <a:fld id="{94C617BE-4216-44D5-99B1-830FDC815AC8}" type="slidenum">
              <a:rPr lang="ru-RU" smtClean="0"/>
              <a:t>3</a:t>
            </a:fld>
            <a:endParaRPr lang="ru-RU"/>
          </a:p>
        </p:txBody>
      </p:sp>
    </p:spTree>
    <p:extLst>
      <p:ext uri="{BB962C8B-B14F-4D97-AF65-F5344CB8AC3E}">
        <p14:creationId xmlns:p14="http://schemas.microsoft.com/office/powerpoint/2010/main" val="4132820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94C617BE-4216-44D5-99B1-830FDC815AC8}" type="slidenum">
              <a:rPr lang="ru-RU" smtClean="0"/>
              <a:t>31</a:t>
            </a:fld>
            <a:endParaRPr lang="ru-RU"/>
          </a:p>
        </p:txBody>
      </p:sp>
    </p:spTree>
    <p:extLst>
      <p:ext uri="{BB962C8B-B14F-4D97-AF65-F5344CB8AC3E}">
        <p14:creationId xmlns:p14="http://schemas.microsoft.com/office/powerpoint/2010/main" val="4088632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a:t>Click icon to add chart</a:t>
            </a:r>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a:t>Click icon to add chart</a:t>
            </a:r>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hyperlink" Target="https://www.tutorialsteacher.com/typescript" TargetMode="External"/><Relationship Id="rId2" Type="http://schemas.openxmlformats.org/officeDocument/2006/relationships/hyperlink" Target="https://metanit.com/web/typescript" TargetMode="Externa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latin typeface="Proxima Nova Black" panose="02000506030000020004" pitchFamily="2" charset="0"/>
              </a:rPr>
            </a:br>
            <a:br>
              <a:rPr lang="en-US" dirty="0">
                <a:latin typeface="Proxima Nova Black" panose="02000506030000020004" pitchFamily="2" charset="0"/>
              </a:rPr>
            </a:br>
            <a:r>
              <a:rPr lang="en-US" dirty="0">
                <a:latin typeface="Proxima Nova Black" panose="02000506030000020004" pitchFamily="2" charset="0"/>
              </a:rPr>
              <a:t> TYPESCRIPT</a:t>
            </a:r>
          </a:p>
        </p:txBody>
      </p:sp>
      <p:sp>
        <p:nvSpPr>
          <p:cNvPr id="3" name="Text Placeholder 2"/>
          <p:cNvSpPr>
            <a:spLocks noGrp="1"/>
          </p:cNvSpPr>
          <p:nvPr>
            <p:ph type="body" sz="quarter" idx="10"/>
          </p:nvPr>
        </p:nvSpPr>
        <p:spPr/>
        <p:txBody>
          <a:bodyPr/>
          <a:lstStyle/>
          <a:p>
            <a:r>
              <a:rPr lang="en-US" dirty="0"/>
              <a:t>by </a:t>
            </a:r>
            <a:r>
              <a:rPr lang="en-US" dirty="0" err="1"/>
              <a:t>Ihor</a:t>
            </a:r>
            <a:r>
              <a:rPr lang="en-US" dirty="0"/>
              <a:t> </a:t>
            </a:r>
            <a:r>
              <a:rPr lang="en-US" dirty="0" err="1"/>
              <a:t>Kalyta</a:t>
            </a:r>
            <a:endParaRPr lang="en-US" dirty="0"/>
          </a:p>
        </p:txBody>
      </p:sp>
    </p:spTree>
    <p:extLst>
      <p:ext uri="{BB962C8B-B14F-4D97-AF65-F5344CB8AC3E}">
        <p14:creationId xmlns:p14="http://schemas.microsoft.com/office/powerpoint/2010/main" val="155275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0E761F-EF3D-4B2F-96DF-16D22443623F}"/>
              </a:ext>
            </a:extLst>
          </p:cNvPr>
          <p:cNvSpPr>
            <a:spLocks noGrp="1"/>
          </p:cNvSpPr>
          <p:nvPr>
            <p:ph type="title"/>
          </p:nvPr>
        </p:nvSpPr>
        <p:spPr/>
        <p:txBody>
          <a:bodyPr/>
          <a:lstStyle/>
          <a:p>
            <a:r>
              <a:rPr lang="en-US" dirty="0"/>
              <a:t>TypeScript Data Type</a:t>
            </a:r>
            <a:br>
              <a:rPr lang="en-US" dirty="0"/>
            </a:br>
            <a:endParaRPr lang="ru-RU" dirty="0"/>
          </a:p>
        </p:txBody>
      </p:sp>
      <p:sp>
        <p:nvSpPr>
          <p:cNvPr id="3" name="Текст 2">
            <a:extLst>
              <a:ext uri="{FF2B5EF4-FFF2-40B4-BE49-F238E27FC236}">
                <a16:creationId xmlns:a16="http://schemas.microsoft.com/office/drawing/2014/main" id="{7BDDEFD0-20E6-47F0-943F-B3DF2687D568}"/>
              </a:ext>
            </a:extLst>
          </p:cNvPr>
          <p:cNvSpPr>
            <a:spLocks noGrp="1"/>
          </p:cNvSpPr>
          <p:nvPr>
            <p:ph type="body" sz="quarter" idx="10"/>
          </p:nvPr>
        </p:nvSpPr>
        <p:spPr/>
        <p:txBody>
          <a:bodyPr/>
          <a:lstStyle/>
          <a:p>
            <a:r>
              <a:rPr lang="en-US" sz="2400" dirty="0"/>
              <a:t>TypeScript is a strongly typed language, and each variable and constant in it has a specific type. </a:t>
            </a:r>
          </a:p>
          <a:p>
            <a:r>
              <a:rPr lang="en-US" sz="2400" dirty="0"/>
              <a:t>At the same time, unlike </a:t>
            </a:r>
            <a:r>
              <a:rPr lang="en-US" sz="2400" dirty="0" err="1"/>
              <a:t>javascript</a:t>
            </a:r>
            <a:r>
              <a:rPr lang="en-US" sz="2400" dirty="0"/>
              <a:t>, we cannot dynamically change the previously specified variable type.</a:t>
            </a:r>
          </a:p>
          <a:p>
            <a:r>
              <a:rPr lang="en-US" sz="2400" dirty="0"/>
              <a:t>We can specify the type using </a:t>
            </a:r>
            <a:r>
              <a:rPr lang="en-US" sz="2400" dirty="0">
                <a:solidFill>
                  <a:srgbClr val="FF0000"/>
                </a:solidFill>
              </a:rPr>
              <a:t>:Type </a:t>
            </a:r>
            <a:r>
              <a:rPr lang="en-US" sz="2400" dirty="0"/>
              <a:t>after the name of the variable, parameter or property.</a:t>
            </a:r>
          </a:p>
          <a:p>
            <a:endParaRPr lang="ru-RU" sz="2400" dirty="0"/>
          </a:p>
        </p:txBody>
      </p:sp>
    </p:spTree>
    <p:extLst>
      <p:ext uri="{BB962C8B-B14F-4D97-AF65-F5344CB8AC3E}">
        <p14:creationId xmlns:p14="http://schemas.microsoft.com/office/powerpoint/2010/main" val="1074000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EEC7D1-A0A1-4D08-92CA-3DC05108B5E9}"/>
              </a:ext>
            </a:extLst>
          </p:cNvPr>
          <p:cNvSpPr>
            <a:spLocks noGrp="1"/>
          </p:cNvSpPr>
          <p:nvPr>
            <p:ph type="title"/>
          </p:nvPr>
        </p:nvSpPr>
        <p:spPr>
          <a:xfrm>
            <a:off x="685800" y="685801"/>
            <a:ext cx="10820400" cy="69573"/>
          </a:xfrm>
        </p:spPr>
        <p:txBody>
          <a:bodyPr/>
          <a:lstStyle/>
          <a:p>
            <a:r>
              <a:rPr lang="en-US" dirty="0"/>
              <a:t> </a:t>
            </a:r>
            <a:endParaRPr lang="ru-RU" dirty="0"/>
          </a:p>
        </p:txBody>
      </p:sp>
      <p:sp>
        <p:nvSpPr>
          <p:cNvPr id="3" name="Текст 2">
            <a:extLst>
              <a:ext uri="{FF2B5EF4-FFF2-40B4-BE49-F238E27FC236}">
                <a16:creationId xmlns:a16="http://schemas.microsoft.com/office/drawing/2014/main" id="{279D195D-976B-4DA1-A6C0-5109B3A1CCAE}"/>
              </a:ext>
            </a:extLst>
          </p:cNvPr>
          <p:cNvSpPr>
            <a:spLocks noGrp="1"/>
          </p:cNvSpPr>
          <p:nvPr>
            <p:ph type="body" sz="quarter" idx="10"/>
          </p:nvPr>
        </p:nvSpPr>
        <p:spPr>
          <a:xfrm>
            <a:off x="685800" y="755374"/>
            <a:ext cx="10820400" cy="4982817"/>
          </a:xfrm>
        </p:spPr>
        <p:txBody>
          <a:bodyPr/>
          <a:lstStyle/>
          <a:p>
            <a:r>
              <a:rPr lang="en-US" sz="2400" dirty="0">
                <a:solidFill>
                  <a:srgbClr val="FF0000"/>
                </a:solidFill>
              </a:rPr>
              <a:t>TypeScript</a:t>
            </a:r>
            <a:r>
              <a:rPr lang="en-US" sz="2400" dirty="0"/>
              <a:t> has the following basic types:</a:t>
            </a:r>
          </a:p>
          <a:p>
            <a:pPr marL="342900" indent="-342900">
              <a:buFont typeface="Arial" panose="020B0604020202020204" pitchFamily="34" charset="0"/>
              <a:buChar char="•"/>
            </a:pPr>
            <a:r>
              <a:rPr lang="ru-RU" b="1" dirty="0" err="1"/>
              <a:t>Boolea</a:t>
            </a:r>
            <a:r>
              <a:rPr lang="en-US" b="1" dirty="0"/>
              <a:t>n</a:t>
            </a:r>
            <a:endParaRPr lang="ru-RU" dirty="0"/>
          </a:p>
          <a:p>
            <a:pPr marL="342900" indent="-342900">
              <a:buFont typeface="Arial" panose="020B0604020202020204" pitchFamily="34" charset="0"/>
              <a:buChar char="•"/>
            </a:pPr>
            <a:r>
              <a:rPr lang="ru-RU" b="1" dirty="0" err="1"/>
              <a:t>Number</a:t>
            </a:r>
            <a:endParaRPr lang="ru-RU" dirty="0"/>
          </a:p>
          <a:p>
            <a:pPr marL="342900" indent="-342900">
              <a:buFont typeface="Arial" panose="020B0604020202020204" pitchFamily="34" charset="0"/>
              <a:buChar char="•"/>
            </a:pPr>
            <a:r>
              <a:rPr lang="ru-RU" b="1" dirty="0" err="1"/>
              <a:t>Strin</a:t>
            </a:r>
            <a:r>
              <a:rPr lang="en-US" b="1" dirty="0"/>
              <a:t>g</a:t>
            </a:r>
            <a:endParaRPr lang="ru-RU" dirty="0"/>
          </a:p>
          <a:p>
            <a:pPr marL="342900" indent="-342900">
              <a:buFont typeface="Arial" panose="020B0604020202020204" pitchFamily="34" charset="0"/>
              <a:buChar char="•"/>
            </a:pPr>
            <a:r>
              <a:rPr lang="ru-RU" b="1" dirty="0" err="1"/>
              <a:t>Array</a:t>
            </a:r>
            <a:endParaRPr lang="ru-RU" dirty="0"/>
          </a:p>
          <a:p>
            <a:pPr marL="342900" indent="-342900">
              <a:buFont typeface="Arial" panose="020B0604020202020204" pitchFamily="34" charset="0"/>
              <a:buChar char="•"/>
            </a:pPr>
            <a:r>
              <a:rPr lang="ru-RU" b="1" dirty="0" err="1"/>
              <a:t>Tuple</a:t>
            </a:r>
            <a:endParaRPr lang="ru-RU" dirty="0"/>
          </a:p>
          <a:p>
            <a:pPr marL="342900" indent="-342900">
              <a:buFont typeface="Arial" panose="020B0604020202020204" pitchFamily="34" charset="0"/>
              <a:buChar char="•"/>
            </a:pPr>
            <a:r>
              <a:rPr lang="ru-RU" b="1" dirty="0" err="1"/>
              <a:t>Enum</a:t>
            </a:r>
            <a:endParaRPr lang="ru-RU" dirty="0"/>
          </a:p>
          <a:p>
            <a:pPr marL="342900" indent="-342900">
              <a:buFont typeface="Arial" panose="020B0604020202020204" pitchFamily="34" charset="0"/>
              <a:buChar char="•"/>
            </a:pPr>
            <a:r>
              <a:rPr lang="ru-RU" b="1" dirty="0" err="1"/>
              <a:t>Any</a:t>
            </a:r>
            <a:endParaRPr lang="ru-RU" dirty="0"/>
          </a:p>
          <a:p>
            <a:pPr marL="342900" indent="-342900">
              <a:buFont typeface="Arial" panose="020B0604020202020204" pitchFamily="34" charset="0"/>
              <a:buChar char="•"/>
            </a:pPr>
            <a:r>
              <a:rPr lang="ru-RU" b="1" dirty="0" err="1"/>
              <a:t>Null</a:t>
            </a:r>
            <a:r>
              <a:rPr lang="ru-RU" b="1" dirty="0"/>
              <a:t> </a:t>
            </a:r>
            <a:r>
              <a:rPr lang="en-US" b="1" dirty="0"/>
              <a:t>&amp;</a:t>
            </a:r>
            <a:r>
              <a:rPr lang="ru-RU" b="1" dirty="0"/>
              <a:t> </a:t>
            </a:r>
            <a:r>
              <a:rPr lang="ru-RU" b="1" dirty="0" err="1"/>
              <a:t>undefined</a:t>
            </a:r>
            <a:endParaRPr lang="ru-RU" dirty="0"/>
          </a:p>
          <a:p>
            <a:pPr marL="342900" indent="-342900">
              <a:buFont typeface="Arial" panose="020B0604020202020204" pitchFamily="34" charset="0"/>
              <a:buChar char="•"/>
            </a:pPr>
            <a:r>
              <a:rPr lang="ru-RU" b="1" dirty="0" err="1"/>
              <a:t>Void</a:t>
            </a:r>
            <a:endParaRPr lang="en-US" b="1" dirty="0"/>
          </a:p>
          <a:p>
            <a:pPr marL="342900" indent="-342900">
              <a:buFont typeface="Arial" panose="020B0604020202020204" pitchFamily="34" charset="0"/>
              <a:buChar char="•"/>
            </a:pPr>
            <a:r>
              <a:rPr lang="ru-RU" b="1" dirty="0" err="1"/>
              <a:t>Never</a:t>
            </a:r>
            <a:endParaRPr lang="ru-RU" dirty="0"/>
          </a:p>
        </p:txBody>
      </p:sp>
    </p:spTree>
    <p:extLst>
      <p:ext uri="{BB962C8B-B14F-4D97-AF65-F5344CB8AC3E}">
        <p14:creationId xmlns:p14="http://schemas.microsoft.com/office/powerpoint/2010/main" val="2595310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67955F-94C8-4A3B-8C41-E45F691415AB}"/>
              </a:ext>
            </a:extLst>
          </p:cNvPr>
          <p:cNvSpPr>
            <a:spLocks noGrp="1"/>
          </p:cNvSpPr>
          <p:nvPr>
            <p:ph type="title"/>
          </p:nvPr>
        </p:nvSpPr>
        <p:spPr/>
        <p:txBody>
          <a:bodyPr/>
          <a:lstStyle/>
          <a:p>
            <a:r>
              <a:rPr lang="en-US" dirty="0"/>
              <a:t>Data Type - Boolean</a:t>
            </a:r>
            <a:br>
              <a:rPr lang="en-US" dirty="0"/>
            </a:br>
            <a:endParaRPr lang="ru-RU" dirty="0"/>
          </a:p>
        </p:txBody>
      </p:sp>
      <p:sp>
        <p:nvSpPr>
          <p:cNvPr id="3" name="Текст 2">
            <a:extLst>
              <a:ext uri="{FF2B5EF4-FFF2-40B4-BE49-F238E27FC236}">
                <a16:creationId xmlns:a16="http://schemas.microsoft.com/office/drawing/2014/main" id="{9239CF51-3597-4B3B-B681-21A64BB42C10}"/>
              </a:ext>
            </a:extLst>
          </p:cNvPr>
          <p:cNvSpPr>
            <a:spLocks noGrp="1"/>
          </p:cNvSpPr>
          <p:nvPr>
            <p:ph type="body" sz="quarter" idx="10"/>
          </p:nvPr>
        </p:nvSpPr>
        <p:spPr/>
        <p:txBody>
          <a:bodyPr/>
          <a:lstStyle/>
          <a:p>
            <a:r>
              <a:rPr lang="en-US" sz="2200" dirty="0"/>
              <a:t>The Boolean type represents a logical value of </a:t>
            </a:r>
            <a:r>
              <a:rPr lang="en-US" sz="2200" dirty="0">
                <a:solidFill>
                  <a:srgbClr val="FF0000"/>
                </a:solidFill>
              </a:rPr>
              <a:t>true</a:t>
            </a:r>
            <a:r>
              <a:rPr lang="en-US" sz="2200" dirty="0"/>
              <a:t> or </a:t>
            </a:r>
            <a:r>
              <a:rPr lang="en-US" sz="2200" dirty="0">
                <a:solidFill>
                  <a:srgbClr val="FF0000"/>
                </a:solidFill>
              </a:rPr>
              <a:t>false</a:t>
            </a:r>
            <a:r>
              <a:rPr lang="en-US" sz="2200" dirty="0"/>
              <a:t>:</a:t>
            </a:r>
          </a:p>
          <a:p>
            <a:r>
              <a:rPr lang="en-US" sz="2200" dirty="0">
                <a:solidFill>
                  <a:srgbClr val="0070C0"/>
                </a:solidFill>
              </a:rPr>
              <a:t>let</a:t>
            </a:r>
            <a:r>
              <a:rPr lang="en-US" sz="2200" dirty="0"/>
              <a:t> </a:t>
            </a:r>
            <a:r>
              <a:rPr lang="en-US" sz="2200" dirty="0" err="1"/>
              <a:t>isPresent</a:t>
            </a:r>
            <a:r>
              <a:rPr lang="en-US" sz="2200" dirty="0"/>
              <a:t>: </a:t>
            </a:r>
            <a:r>
              <a:rPr lang="en-US" sz="2200" dirty="0" err="1">
                <a:solidFill>
                  <a:srgbClr val="0070C0"/>
                </a:solidFill>
              </a:rPr>
              <a:t>boolean</a:t>
            </a:r>
            <a:r>
              <a:rPr lang="en-US" sz="2200" dirty="0"/>
              <a:t> = true;</a:t>
            </a:r>
          </a:p>
          <a:p>
            <a:endParaRPr lang="en-US" sz="2200" dirty="0"/>
          </a:p>
          <a:p>
            <a:r>
              <a:rPr lang="en-US" sz="2200" dirty="0"/>
              <a:t>Note that, Boolean with an upper case B is different from </a:t>
            </a:r>
            <a:r>
              <a:rPr lang="en-US" sz="2200" dirty="0" err="1"/>
              <a:t>boolean</a:t>
            </a:r>
            <a:r>
              <a:rPr lang="en-US" sz="2200" dirty="0"/>
              <a:t> with a lower case b. Upper case Boolean is an object type whereas lower case </a:t>
            </a:r>
            <a:r>
              <a:rPr lang="en-US" sz="2200" dirty="0" err="1"/>
              <a:t>boolean</a:t>
            </a:r>
            <a:r>
              <a:rPr lang="en-US" sz="2200" dirty="0"/>
              <a:t> is a primitive type. It is always recommended to use </a:t>
            </a:r>
            <a:r>
              <a:rPr lang="en-US" sz="2200" dirty="0" err="1"/>
              <a:t>boolean</a:t>
            </a:r>
            <a:r>
              <a:rPr lang="en-US" sz="2200" dirty="0"/>
              <a:t>, the primitive type in your programs.</a:t>
            </a:r>
          </a:p>
          <a:p>
            <a:r>
              <a:rPr lang="en-US" sz="2200" dirty="0"/>
              <a:t>This is because, while JavaScript coerces an object to its primitive type, the TypeScript type system does not. TypeScript treats it like an object type.</a:t>
            </a:r>
            <a:endParaRPr lang="ru-RU" sz="2200" dirty="0"/>
          </a:p>
        </p:txBody>
      </p:sp>
    </p:spTree>
    <p:extLst>
      <p:ext uri="{BB962C8B-B14F-4D97-AF65-F5344CB8AC3E}">
        <p14:creationId xmlns:p14="http://schemas.microsoft.com/office/powerpoint/2010/main" val="2018055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ED0239-1EC5-4B8C-AF27-1D51F4907165}"/>
              </a:ext>
            </a:extLst>
          </p:cNvPr>
          <p:cNvSpPr>
            <a:spLocks noGrp="1"/>
          </p:cNvSpPr>
          <p:nvPr>
            <p:ph type="title"/>
          </p:nvPr>
        </p:nvSpPr>
        <p:spPr/>
        <p:txBody>
          <a:bodyPr/>
          <a:lstStyle/>
          <a:p>
            <a:r>
              <a:rPr lang="en-US" dirty="0"/>
              <a:t>Data Type - Array</a:t>
            </a:r>
            <a:br>
              <a:rPr lang="en-US" dirty="0"/>
            </a:br>
            <a:endParaRPr lang="ru-RU" dirty="0"/>
          </a:p>
        </p:txBody>
      </p:sp>
      <p:sp>
        <p:nvSpPr>
          <p:cNvPr id="3" name="Текст 2">
            <a:extLst>
              <a:ext uri="{FF2B5EF4-FFF2-40B4-BE49-F238E27FC236}">
                <a16:creationId xmlns:a16="http://schemas.microsoft.com/office/drawing/2014/main" id="{C0C3C9E6-5CB6-4A6E-B5E2-E934C3AC9B83}"/>
              </a:ext>
            </a:extLst>
          </p:cNvPr>
          <p:cNvSpPr>
            <a:spLocks noGrp="1"/>
          </p:cNvSpPr>
          <p:nvPr>
            <p:ph type="body" sz="quarter" idx="10"/>
          </p:nvPr>
        </p:nvSpPr>
        <p:spPr>
          <a:xfrm>
            <a:off x="685800" y="1537252"/>
            <a:ext cx="10820400" cy="3949148"/>
          </a:xfrm>
        </p:spPr>
        <p:txBody>
          <a:bodyPr/>
          <a:lstStyle/>
          <a:p>
            <a:r>
              <a:rPr lang="en-US" dirty="0"/>
              <a:t>An array is a special type of data type which can store multiple values of different data types sequentially using a special syntax.</a:t>
            </a:r>
          </a:p>
          <a:p>
            <a:r>
              <a:rPr lang="en-US" dirty="0"/>
              <a:t>TypeScript supports arrays, similar to JavaScript. There are two ways to declare an array:</a:t>
            </a:r>
          </a:p>
          <a:p>
            <a:r>
              <a:rPr lang="en-US" dirty="0"/>
              <a:t>1. Using square brackets :</a:t>
            </a:r>
          </a:p>
          <a:p>
            <a:r>
              <a:rPr lang="en-US" dirty="0">
                <a:solidFill>
                  <a:srgbClr val="0070C0"/>
                </a:solidFill>
              </a:rPr>
              <a:t>let</a:t>
            </a:r>
            <a:r>
              <a:rPr lang="en-US" dirty="0"/>
              <a:t> fruits: </a:t>
            </a:r>
            <a:r>
              <a:rPr lang="en-US" dirty="0">
                <a:solidFill>
                  <a:srgbClr val="0070C0"/>
                </a:solidFill>
              </a:rPr>
              <a:t>string[] </a:t>
            </a:r>
            <a:r>
              <a:rPr lang="en-US" dirty="0"/>
              <a:t>= ['Apple', 'Orange', 'Banana’];</a:t>
            </a:r>
          </a:p>
          <a:p>
            <a:endParaRPr lang="en-US" dirty="0"/>
          </a:p>
          <a:p>
            <a:r>
              <a:rPr lang="en-US" dirty="0"/>
              <a:t>2. Using a generic array type, Array&lt;</a:t>
            </a:r>
            <a:r>
              <a:rPr lang="en-US" dirty="0" err="1"/>
              <a:t>elementType</a:t>
            </a:r>
            <a:r>
              <a:rPr lang="en-US" dirty="0"/>
              <a:t>&gt; :</a:t>
            </a:r>
          </a:p>
          <a:p>
            <a:r>
              <a:rPr lang="en-US" dirty="0">
                <a:solidFill>
                  <a:srgbClr val="0070C0"/>
                </a:solidFill>
              </a:rPr>
              <a:t>let</a:t>
            </a:r>
            <a:r>
              <a:rPr lang="en-US" dirty="0"/>
              <a:t> fruits: </a:t>
            </a:r>
            <a:r>
              <a:rPr lang="en-US" dirty="0">
                <a:solidFill>
                  <a:srgbClr val="0070C0"/>
                </a:solidFill>
              </a:rPr>
              <a:t>Array&lt;string&gt; </a:t>
            </a:r>
            <a:r>
              <a:rPr lang="en-US" dirty="0"/>
              <a:t>= ['Apple', 'Orange', 'Banana’];</a:t>
            </a:r>
          </a:p>
          <a:p>
            <a:endParaRPr lang="en-US" dirty="0"/>
          </a:p>
          <a:p>
            <a:r>
              <a:rPr lang="en-US" dirty="0"/>
              <a:t>Both methods produce the same output.</a:t>
            </a:r>
          </a:p>
          <a:p>
            <a:endParaRPr lang="ru-RU" dirty="0"/>
          </a:p>
        </p:txBody>
      </p:sp>
    </p:spTree>
    <p:extLst>
      <p:ext uri="{BB962C8B-B14F-4D97-AF65-F5344CB8AC3E}">
        <p14:creationId xmlns:p14="http://schemas.microsoft.com/office/powerpoint/2010/main" val="2271369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82842C-8772-4743-B1FB-9641658C1A68}"/>
              </a:ext>
            </a:extLst>
          </p:cNvPr>
          <p:cNvSpPr>
            <a:spLocks noGrp="1"/>
          </p:cNvSpPr>
          <p:nvPr>
            <p:ph type="title"/>
          </p:nvPr>
        </p:nvSpPr>
        <p:spPr/>
        <p:txBody>
          <a:bodyPr/>
          <a:lstStyle/>
          <a:p>
            <a:r>
              <a:rPr lang="en-US" dirty="0"/>
              <a:t>Data Type - Tuple</a:t>
            </a:r>
            <a:br>
              <a:rPr lang="en-US" dirty="0"/>
            </a:br>
            <a:endParaRPr lang="ru-RU" dirty="0"/>
          </a:p>
        </p:txBody>
      </p:sp>
      <p:sp>
        <p:nvSpPr>
          <p:cNvPr id="3" name="Текст 2">
            <a:extLst>
              <a:ext uri="{FF2B5EF4-FFF2-40B4-BE49-F238E27FC236}">
                <a16:creationId xmlns:a16="http://schemas.microsoft.com/office/drawing/2014/main" id="{F374E2BC-C4AF-4D18-A2A8-B830826DA07F}"/>
              </a:ext>
            </a:extLst>
          </p:cNvPr>
          <p:cNvSpPr>
            <a:spLocks noGrp="1"/>
          </p:cNvSpPr>
          <p:nvPr>
            <p:ph type="body" sz="quarter" idx="10"/>
          </p:nvPr>
        </p:nvSpPr>
        <p:spPr/>
        <p:txBody>
          <a:bodyPr/>
          <a:lstStyle/>
          <a:p>
            <a:r>
              <a:rPr lang="en-US" dirty="0"/>
              <a:t>Tuple is a new data type which includes two set of values of different data types.</a:t>
            </a:r>
          </a:p>
          <a:p>
            <a:endParaRPr lang="en-US" dirty="0"/>
          </a:p>
          <a:p>
            <a:r>
              <a:rPr lang="en-US" dirty="0">
                <a:solidFill>
                  <a:srgbClr val="0070C0"/>
                </a:solidFill>
              </a:rPr>
              <a:t>var</a:t>
            </a:r>
            <a:r>
              <a:rPr lang="en-US" dirty="0"/>
              <a:t> </a:t>
            </a:r>
            <a:r>
              <a:rPr lang="en-US" dirty="0" err="1"/>
              <a:t>empId</a:t>
            </a:r>
            <a:r>
              <a:rPr lang="en-US" dirty="0"/>
              <a:t>: </a:t>
            </a:r>
            <a:r>
              <a:rPr lang="en-US" dirty="0">
                <a:solidFill>
                  <a:srgbClr val="0070C0"/>
                </a:solidFill>
              </a:rPr>
              <a:t>number</a:t>
            </a:r>
            <a:r>
              <a:rPr lang="en-US" dirty="0"/>
              <a:t> = 1;</a:t>
            </a:r>
          </a:p>
          <a:p>
            <a:r>
              <a:rPr lang="en-US" dirty="0">
                <a:solidFill>
                  <a:srgbClr val="0070C0"/>
                </a:solidFill>
              </a:rPr>
              <a:t>var</a:t>
            </a:r>
            <a:r>
              <a:rPr lang="en-US" dirty="0"/>
              <a:t> </a:t>
            </a:r>
            <a:r>
              <a:rPr lang="en-US" dirty="0" err="1"/>
              <a:t>empName</a:t>
            </a:r>
            <a:r>
              <a:rPr lang="en-US" dirty="0"/>
              <a:t>: </a:t>
            </a:r>
            <a:r>
              <a:rPr lang="en-US" dirty="0">
                <a:solidFill>
                  <a:srgbClr val="0070C0"/>
                </a:solidFill>
              </a:rPr>
              <a:t>string</a:t>
            </a:r>
            <a:r>
              <a:rPr lang="en-US" dirty="0"/>
              <a:t> = "Steve";        </a:t>
            </a:r>
          </a:p>
          <a:p>
            <a:endParaRPr lang="en-US" dirty="0"/>
          </a:p>
          <a:p>
            <a:r>
              <a:rPr lang="en-US" dirty="0">
                <a:solidFill>
                  <a:srgbClr val="00B050"/>
                </a:solidFill>
              </a:rPr>
              <a:t>//</a:t>
            </a:r>
            <a:r>
              <a:rPr lang="en-US" dirty="0"/>
              <a:t> </a:t>
            </a:r>
            <a:r>
              <a:rPr lang="en-US" dirty="0">
                <a:solidFill>
                  <a:srgbClr val="00B050"/>
                </a:solidFill>
              </a:rPr>
              <a:t>Tuple type variable </a:t>
            </a:r>
          </a:p>
          <a:p>
            <a:r>
              <a:rPr lang="en-US" dirty="0">
                <a:solidFill>
                  <a:srgbClr val="0070C0"/>
                </a:solidFill>
              </a:rPr>
              <a:t>var</a:t>
            </a:r>
            <a:r>
              <a:rPr lang="en-US" dirty="0"/>
              <a:t> employee: [</a:t>
            </a:r>
            <a:r>
              <a:rPr lang="en-US" dirty="0">
                <a:solidFill>
                  <a:srgbClr val="0070C0"/>
                </a:solidFill>
              </a:rPr>
              <a:t>number</a:t>
            </a:r>
            <a:r>
              <a:rPr lang="en-US" dirty="0"/>
              <a:t>, </a:t>
            </a:r>
            <a:r>
              <a:rPr lang="en-US" dirty="0">
                <a:solidFill>
                  <a:srgbClr val="0070C0"/>
                </a:solidFill>
              </a:rPr>
              <a:t>string</a:t>
            </a:r>
            <a:r>
              <a:rPr lang="en-US" dirty="0"/>
              <a:t>] = [1, "Steve"];</a:t>
            </a:r>
          </a:p>
          <a:p>
            <a:r>
              <a:rPr lang="en-US" dirty="0"/>
              <a:t>employee[0]; </a:t>
            </a:r>
            <a:r>
              <a:rPr lang="en-US" dirty="0">
                <a:solidFill>
                  <a:srgbClr val="00B050"/>
                </a:solidFill>
              </a:rPr>
              <a:t>// returns 1</a:t>
            </a:r>
          </a:p>
          <a:p>
            <a:r>
              <a:rPr lang="en-US" dirty="0"/>
              <a:t>employee[1]; </a:t>
            </a:r>
            <a:r>
              <a:rPr lang="en-US" dirty="0">
                <a:solidFill>
                  <a:srgbClr val="00B050"/>
                </a:solidFill>
              </a:rPr>
              <a:t>// returns "Steve"</a:t>
            </a:r>
          </a:p>
          <a:p>
            <a:endParaRPr lang="ru-RU" dirty="0"/>
          </a:p>
        </p:txBody>
      </p:sp>
    </p:spTree>
    <p:extLst>
      <p:ext uri="{BB962C8B-B14F-4D97-AF65-F5344CB8AC3E}">
        <p14:creationId xmlns:p14="http://schemas.microsoft.com/office/powerpoint/2010/main" val="4285854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83D946-DA19-4805-BEAA-15A59AE8FCEB}"/>
              </a:ext>
            </a:extLst>
          </p:cNvPr>
          <p:cNvSpPr>
            <a:spLocks noGrp="1"/>
          </p:cNvSpPr>
          <p:nvPr>
            <p:ph type="title"/>
          </p:nvPr>
        </p:nvSpPr>
        <p:spPr/>
        <p:txBody>
          <a:bodyPr/>
          <a:lstStyle/>
          <a:p>
            <a:r>
              <a:rPr lang="en-US" dirty="0"/>
              <a:t>Data Type - </a:t>
            </a:r>
            <a:r>
              <a:rPr lang="en-US" dirty="0" err="1"/>
              <a:t>Enum</a:t>
            </a:r>
            <a:br>
              <a:rPr lang="en-US" dirty="0"/>
            </a:br>
            <a:endParaRPr lang="ru-RU" dirty="0"/>
          </a:p>
        </p:txBody>
      </p:sp>
      <p:sp>
        <p:nvSpPr>
          <p:cNvPr id="3" name="Текст 2">
            <a:extLst>
              <a:ext uri="{FF2B5EF4-FFF2-40B4-BE49-F238E27FC236}">
                <a16:creationId xmlns:a16="http://schemas.microsoft.com/office/drawing/2014/main" id="{533B0C43-2E30-4DE0-820A-D0E33C8A5833}"/>
              </a:ext>
            </a:extLst>
          </p:cNvPr>
          <p:cNvSpPr>
            <a:spLocks noGrp="1"/>
          </p:cNvSpPr>
          <p:nvPr>
            <p:ph type="body" sz="quarter" idx="10"/>
          </p:nvPr>
        </p:nvSpPr>
        <p:spPr/>
        <p:txBody>
          <a:bodyPr/>
          <a:lstStyle/>
          <a:p>
            <a:r>
              <a:rPr lang="en-US" dirty="0" err="1"/>
              <a:t>Enums</a:t>
            </a:r>
            <a:r>
              <a:rPr lang="en-US" dirty="0"/>
              <a:t> allow us to declare a set of named constants i.e. a collection of related values that can be numeric or string values.</a:t>
            </a:r>
          </a:p>
          <a:p>
            <a:r>
              <a:rPr lang="en-US" dirty="0"/>
              <a:t>There are three types of </a:t>
            </a:r>
            <a:r>
              <a:rPr lang="en-US" dirty="0" err="1"/>
              <a:t>enums</a:t>
            </a:r>
            <a:r>
              <a:rPr lang="en-US" dirty="0"/>
              <a:t>:</a:t>
            </a:r>
          </a:p>
          <a:p>
            <a:pPr marL="457200" indent="-457200">
              <a:buFont typeface="+mj-lt"/>
              <a:buAutoNum type="arabicPeriod"/>
            </a:pPr>
            <a:r>
              <a:rPr lang="en-US" dirty="0"/>
              <a:t>Numeric </a:t>
            </a:r>
            <a:r>
              <a:rPr lang="en-US" dirty="0" err="1"/>
              <a:t>enum</a:t>
            </a:r>
            <a:endParaRPr lang="en-US" dirty="0"/>
          </a:p>
          <a:p>
            <a:pPr marL="457200" indent="-457200">
              <a:buFont typeface="+mj-lt"/>
              <a:buAutoNum type="arabicPeriod"/>
            </a:pPr>
            <a:r>
              <a:rPr lang="en-US" dirty="0"/>
              <a:t>String </a:t>
            </a:r>
            <a:r>
              <a:rPr lang="en-US" dirty="0" err="1"/>
              <a:t>enum</a:t>
            </a:r>
            <a:endParaRPr lang="en-US" dirty="0"/>
          </a:p>
          <a:p>
            <a:pPr marL="457200" indent="-457200">
              <a:buFont typeface="+mj-lt"/>
              <a:buAutoNum type="arabicPeriod"/>
            </a:pPr>
            <a:r>
              <a:rPr lang="en-US" dirty="0"/>
              <a:t>Heterogeneous </a:t>
            </a:r>
            <a:r>
              <a:rPr lang="en-US" dirty="0" err="1"/>
              <a:t>enum</a:t>
            </a:r>
            <a:endParaRPr lang="en-US" dirty="0"/>
          </a:p>
          <a:p>
            <a:endParaRPr lang="ru-RU" dirty="0"/>
          </a:p>
        </p:txBody>
      </p:sp>
      <p:sp>
        <p:nvSpPr>
          <p:cNvPr id="5" name="TextBox 4">
            <a:extLst>
              <a:ext uri="{FF2B5EF4-FFF2-40B4-BE49-F238E27FC236}">
                <a16:creationId xmlns:a16="http://schemas.microsoft.com/office/drawing/2014/main" id="{E0D2497E-E6E2-4443-BF7C-328E374594DD}"/>
              </a:ext>
            </a:extLst>
          </p:cNvPr>
          <p:cNvSpPr txBox="1"/>
          <p:nvPr/>
        </p:nvSpPr>
        <p:spPr>
          <a:xfrm>
            <a:off x="7129669" y="2894737"/>
            <a:ext cx="2149178" cy="1938992"/>
          </a:xfrm>
          <a:prstGeom prst="rect">
            <a:avLst/>
          </a:prstGeom>
          <a:noFill/>
        </p:spPr>
        <p:txBody>
          <a:bodyPr wrap="none" rtlCol="0">
            <a:spAutoFit/>
          </a:bodyPr>
          <a:lstStyle/>
          <a:p>
            <a:r>
              <a:rPr lang="en-US" sz="2000" dirty="0" err="1"/>
              <a:t>enum</a:t>
            </a:r>
            <a:r>
              <a:rPr lang="en-US" sz="2000" dirty="0"/>
              <a:t> </a:t>
            </a:r>
            <a:r>
              <a:rPr lang="en-US" sz="2000" dirty="0" err="1"/>
              <a:t>PrintMedia</a:t>
            </a:r>
            <a:r>
              <a:rPr lang="en-US" sz="2000" dirty="0"/>
              <a:t> {</a:t>
            </a:r>
          </a:p>
          <a:p>
            <a:r>
              <a:rPr lang="en-US" sz="2000" dirty="0"/>
              <a:t>    Newspaper = 1,</a:t>
            </a:r>
          </a:p>
          <a:p>
            <a:r>
              <a:rPr lang="en-US" sz="2000" dirty="0"/>
              <a:t>    Newsletter = 5,</a:t>
            </a:r>
          </a:p>
          <a:p>
            <a:r>
              <a:rPr lang="en-US" sz="2000" dirty="0"/>
              <a:t>    Magazine = 5,</a:t>
            </a:r>
          </a:p>
          <a:p>
            <a:r>
              <a:rPr lang="en-US" sz="2000" dirty="0"/>
              <a:t>    Book = 10</a:t>
            </a:r>
          </a:p>
          <a:p>
            <a:r>
              <a:rPr lang="en-US" sz="2000" dirty="0"/>
              <a:t>}</a:t>
            </a:r>
            <a:endParaRPr lang="ru-RU" sz="2000" dirty="0"/>
          </a:p>
        </p:txBody>
      </p:sp>
    </p:spTree>
    <p:extLst>
      <p:ext uri="{BB962C8B-B14F-4D97-AF65-F5344CB8AC3E}">
        <p14:creationId xmlns:p14="http://schemas.microsoft.com/office/powerpoint/2010/main" val="3044643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B0EA45-D61C-4807-9730-2D7D80200E4C}"/>
              </a:ext>
            </a:extLst>
          </p:cNvPr>
          <p:cNvSpPr>
            <a:spLocks noGrp="1"/>
          </p:cNvSpPr>
          <p:nvPr>
            <p:ph type="title"/>
          </p:nvPr>
        </p:nvSpPr>
        <p:spPr/>
        <p:txBody>
          <a:bodyPr/>
          <a:lstStyle/>
          <a:p>
            <a:r>
              <a:rPr lang="en-US" dirty="0"/>
              <a:t>Data Type - Any</a:t>
            </a:r>
            <a:br>
              <a:rPr lang="en-US" dirty="0"/>
            </a:br>
            <a:endParaRPr lang="ru-RU" dirty="0"/>
          </a:p>
        </p:txBody>
      </p:sp>
      <p:sp>
        <p:nvSpPr>
          <p:cNvPr id="3" name="Текст 2">
            <a:extLst>
              <a:ext uri="{FF2B5EF4-FFF2-40B4-BE49-F238E27FC236}">
                <a16:creationId xmlns:a16="http://schemas.microsoft.com/office/drawing/2014/main" id="{8AC097CC-3C57-4BE7-9B04-F7DB47A0BA2D}"/>
              </a:ext>
            </a:extLst>
          </p:cNvPr>
          <p:cNvSpPr>
            <a:spLocks noGrp="1"/>
          </p:cNvSpPr>
          <p:nvPr>
            <p:ph type="body" sz="quarter" idx="10"/>
          </p:nvPr>
        </p:nvSpPr>
        <p:spPr/>
        <p:txBody>
          <a:bodyPr/>
          <a:lstStyle/>
          <a:p>
            <a:r>
              <a:rPr lang="en-US" dirty="0"/>
              <a:t>Type </a:t>
            </a:r>
            <a:r>
              <a:rPr lang="en-US" dirty="0">
                <a:solidFill>
                  <a:srgbClr val="FF0000"/>
                </a:solidFill>
              </a:rPr>
              <a:t>Any</a:t>
            </a:r>
            <a:r>
              <a:rPr lang="en-US" dirty="0"/>
              <a:t> describes data whose type may not be known at the time of writing the application.</a:t>
            </a:r>
          </a:p>
          <a:p>
            <a:endParaRPr lang="en-US" dirty="0"/>
          </a:p>
          <a:p>
            <a:r>
              <a:rPr lang="en-US" dirty="0">
                <a:solidFill>
                  <a:srgbClr val="0070C0"/>
                </a:solidFill>
              </a:rPr>
              <a:t>let</a:t>
            </a:r>
            <a:r>
              <a:rPr lang="en-US" dirty="0"/>
              <a:t> </a:t>
            </a:r>
            <a:r>
              <a:rPr lang="en-US" dirty="0" err="1"/>
              <a:t>someVar</a:t>
            </a:r>
            <a:r>
              <a:rPr lang="en-US" dirty="0"/>
              <a:t>: </a:t>
            </a:r>
            <a:r>
              <a:rPr lang="en-US" dirty="0">
                <a:solidFill>
                  <a:srgbClr val="0070C0"/>
                </a:solidFill>
              </a:rPr>
              <a:t>any</a:t>
            </a:r>
            <a:r>
              <a:rPr lang="en-US" dirty="0"/>
              <a:t> = "hello";</a:t>
            </a:r>
          </a:p>
          <a:p>
            <a:r>
              <a:rPr lang="en-US" dirty="0">
                <a:solidFill>
                  <a:srgbClr val="0070C0"/>
                </a:solidFill>
              </a:rPr>
              <a:t>console.log</a:t>
            </a:r>
            <a:r>
              <a:rPr lang="en-US" dirty="0"/>
              <a:t>(</a:t>
            </a:r>
            <a:r>
              <a:rPr lang="en-US" dirty="0" err="1"/>
              <a:t>someVar</a:t>
            </a:r>
            <a:r>
              <a:rPr lang="en-US" dirty="0"/>
              <a:t>);   </a:t>
            </a:r>
            <a:r>
              <a:rPr lang="en-US" dirty="0">
                <a:solidFill>
                  <a:srgbClr val="00B050"/>
                </a:solidFill>
              </a:rPr>
              <a:t>// ‘’Hello’’</a:t>
            </a:r>
          </a:p>
          <a:p>
            <a:r>
              <a:rPr lang="en-US" dirty="0" err="1"/>
              <a:t>someVar</a:t>
            </a:r>
            <a:r>
              <a:rPr lang="en-US" dirty="0"/>
              <a:t> = 20; </a:t>
            </a:r>
          </a:p>
          <a:p>
            <a:r>
              <a:rPr lang="en-US" dirty="0"/>
              <a:t>console.log(</a:t>
            </a:r>
            <a:r>
              <a:rPr lang="en-US" dirty="0" err="1"/>
              <a:t>someVar</a:t>
            </a:r>
            <a:r>
              <a:rPr lang="en-US" dirty="0"/>
              <a:t>);   </a:t>
            </a:r>
            <a:r>
              <a:rPr lang="en-US" dirty="0">
                <a:solidFill>
                  <a:srgbClr val="00B050"/>
                </a:solidFill>
              </a:rPr>
              <a:t>// 20</a:t>
            </a:r>
            <a:endParaRPr lang="ru-RU" dirty="0">
              <a:solidFill>
                <a:srgbClr val="00B050"/>
              </a:solidFill>
            </a:endParaRPr>
          </a:p>
        </p:txBody>
      </p:sp>
      <p:sp>
        <p:nvSpPr>
          <p:cNvPr id="4" name="TextBox 3">
            <a:extLst>
              <a:ext uri="{FF2B5EF4-FFF2-40B4-BE49-F238E27FC236}">
                <a16:creationId xmlns:a16="http://schemas.microsoft.com/office/drawing/2014/main" id="{7CB14DA2-6899-4991-B002-24EE3FA82DB2}"/>
              </a:ext>
            </a:extLst>
          </p:cNvPr>
          <p:cNvSpPr txBox="1"/>
          <p:nvPr/>
        </p:nvSpPr>
        <p:spPr>
          <a:xfrm>
            <a:off x="5433391" y="3154018"/>
            <a:ext cx="4253947" cy="1446550"/>
          </a:xfrm>
          <a:prstGeom prst="rect">
            <a:avLst/>
          </a:prstGeom>
          <a:noFill/>
        </p:spPr>
        <p:txBody>
          <a:bodyPr wrap="square" rtlCol="0">
            <a:spAutoFit/>
          </a:bodyPr>
          <a:lstStyle/>
          <a:p>
            <a:r>
              <a:rPr lang="en-US" sz="2200" dirty="0">
                <a:solidFill>
                  <a:srgbClr val="0070C0"/>
                </a:solidFill>
              </a:rPr>
              <a:t>let</a:t>
            </a:r>
            <a:r>
              <a:rPr lang="en-US" sz="2200" dirty="0"/>
              <a:t> </a:t>
            </a:r>
            <a:r>
              <a:rPr lang="en-US" sz="2200" dirty="0" err="1"/>
              <a:t>arr</a:t>
            </a:r>
            <a:r>
              <a:rPr lang="en-US" sz="2200" dirty="0"/>
              <a:t>: </a:t>
            </a:r>
            <a:r>
              <a:rPr lang="en-US" sz="2200" dirty="0">
                <a:solidFill>
                  <a:srgbClr val="0070C0"/>
                </a:solidFill>
              </a:rPr>
              <a:t>any[] </a:t>
            </a:r>
            <a:r>
              <a:rPr lang="en-US" sz="2200" dirty="0"/>
              <a:t>= ["John", 212, true]; </a:t>
            </a:r>
          </a:p>
          <a:p>
            <a:r>
              <a:rPr lang="en-US" sz="2200" dirty="0" err="1"/>
              <a:t>arr.</a:t>
            </a:r>
            <a:r>
              <a:rPr lang="en-US" sz="2200" dirty="0" err="1">
                <a:solidFill>
                  <a:srgbClr val="0070C0"/>
                </a:solidFill>
              </a:rPr>
              <a:t>push</a:t>
            </a:r>
            <a:r>
              <a:rPr lang="en-US" sz="2200" dirty="0"/>
              <a:t>("Smith"); </a:t>
            </a:r>
          </a:p>
          <a:p>
            <a:r>
              <a:rPr lang="en-US" sz="2200" dirty="0">
                <a:solidFill>
                  <a:srgbClr val="0070C0"/>
                </a:solidFill>
              </a:rPr>
              <a:t>console.log</a:t>
            </a:r>
            <a:r>
              <a:rPr lang="en-US" sz="2200" dirty="0"/>
              <a:t>(</a:t>
            </a:r>
            <a:r>
              <a:rPr lang="en-US" sz="2200" dirty="0" err="1"/>
              <a:t>arr</a:t>
            </a:r>
            <a:r>
              <a:rPr lang="en-US" sz="2200" dirty="0"/>
              <a:t>); //Output: [ 'John', 212, true, 'Smith' ] </a:t>
            </a:r>
            <a:endParaRPr lang="ru-RU" sz="2200" dirty="0"/>
          </a:p>
        </p:txBody>
      </p:sp>
    </p:spTree>
    <p:extLst>
      <p:ext uri="{BB962C8B-B14F-4D97-AF65-F5344CB8AC3E}">
        <p14:creationId xmlns:p14="http://schemas.microsoft.com/office/powerpoint/2010/main" val="1233733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CEB7FF-2252-49ED-979A-8CA3572C96D9}"/>
              </a:ext>
            </a:extLst>
          </p:cNvPr>
          <p:cNvSpPr>
            <a:spLocks noGrp="1"/>
          </p:cNvSpPr>
          <p:nvPr>
            <p:ph type="title"/>
          </p:nvPr>
        </p:nvSpPr>
        <p:spPr/>
        <p:txBody>
          <a:bodyPr/>
          <a:lstStyle/>
          <a:p>
            <a:r>
              <a:rPr lang="en-US" dirty="0"/>
              <a:t>Data Type - Void</a:t>
            </a:r>
            <a:br>
              <a:rPr lang="en-US" dirty="0"/>
            </a:br>
            <a:endParaRPr lang="ru-RU" dirty="0"/>
          </a:p>
        </p:txBody>
      </p:sp>
      <p:sp>
        <p:nvSpPr>
          <p:cNvPr id="3" name="Текст 2">
            <a:extLst>
              <a:ext uri="{FF2B5EF4-FFF2-40B4-BE49-F238E27FC236}">
                <a16:creationId xmlns:a16="http://schemas.microsoft.com/office/drawing/2014/main" id="{C6028433-8395-463A-8B8C-1638684E551D}"/>
              </a:ext>
            </a:extLst>
          </p:cNvPr>
          <p:cNvSpPr>
            <a:spLocks noGrp="1"/>
          </p:cNvSpPr>
          <p:nvPr>
            <p:ph type="body" sz="quarter" idx="10"/>
          </p:nvPr>
        </p:nvSpPr>
        <p:spPr/>
        <p:txBody>
          <a:bodyPr/>
          <a:lstStyle/>
          <a:p>
            <a:r>
              <a:rPr lang="en-US" dirty="0"/>
              <a:t>Similar to languages like Java, </a:t>
            </a:r>
            <a:r>
              <a:rPr lang="en-US" dirty="0">
                <a:solidFill>
                  <a:srgbClr val="FF0000"/>
                </a:solidFill>
              </a:rPr>
              <a:t>void</a:t>
            </a:r>
            <a:r>
              <a:rPr lang="en-US" dirty="0"/>
              <a:t> is used where there is no data type. For example, in return type of functions that do not return any value.</a:t>
            </a:r>
          </a:p>
          <a:p>
            <a:r>
              <a:rPr lang="en-US" dirty="0">
                <a:solidFill>
                  <a:srgbClr val="0070C0"/>
                </a:solidFill>
              </a:rPr>
              <a:t>function</a:t>
            </a:r>
            <a:r>
              <a:rPr lang="en-US" dirty="0"/>
              <a:t> </a:t>
            </a:r>
            <a:r>
              <a:rPr lang="en-US" dirty="0" err="1"/>
              <a:t>sayHi</a:t>
            </a:r>
            <a:r>
              <a:rPr lang="en-US" dirty="0"/>
              <a:t>(): </a:t>
            </a:r>
            <a:r>
              <a:rPr lang="en-US" dirty="0">
                <a:solidFill>
                  <a:srgbClr val="0070C0"/>
                </a:solidFill>
              </a:rPr>
              <a:t>void</a:t>
            </a:r>
            <a:r>
              <a:rPr lang="en-US" dirty="0"/>
              <a:t> { </a:t>
            </a:r>
          </a:p>
          <a:p>
            <a:r>
              <a:rPr lang="en-US" dirty="0"/>
              <a:t>    </a:t>
            </a:r>
            <a:r>
              <a:rPr lang="en-US" dirty="0">
                <a:solidFill>
                  <a:srgbClr val="0070C0"/>
                </a:solidFill>
              </a:rPr>
              <a:t>console.log</a:t>
            </a:r>
            <a:r>
              <a:rPr lang="en-US" dirty="0"/>
              <a:t>('Hi!')</a:t>
            </a:r>
          </a:p>
          <a:p>
            <a:r>
              <a:rPr lang="en-US" dirty="0"/>
              <a:t>} </a:t>
            </a:r>
          </a:p>
          <a:p>
            <a:endParaRPr lang="en-US" dirty="0"/>
          </a:p>
          <a:p>
            <a:r>
              <a:rPr lang="en-US" dirty="0">
                <a:solidFill>
                  <a:srgbClr val="0070C0"/>
                </a:solidFill>
              </a:rPr>
              <a:t>let</a:t>
            </a:r>
            <a:r>
              <a:rPr lang="en-US" dirty="0"/>
              <a:t> speech: </a:t>
            </a:r>
            <a:r>
              <a:rPr lang="en-US" dirty="0">
                <a:solidFill>
                  <a:srgbClr val="0070C0"/>
                </a:solidFill>
              </a:rPr>
              <a:t>void</a:t>
            </a:r>
            <a:r>
              <a:rPr lang="en-US" dirty="0"/>
              <a:t> = </a:t>
            </a:r>
            <a:r>
              <a:rPr lang="en-US" dirty="0" err="1"/>
              <a:t>sayHi</a:t>
            </a:r>
            <a:r>
              <a:rPr lang="en-US" dirty="0"/>
              <a:t>(); </a:t>
            </a:r>
          </a:p>
          <a:p>
            <a:r>
              <a:rPr lang="en-US" dirty="0">
                <a:solidFill>
                  <a:srgbClr val="0070C0"/>
                </a:solidFill>
              </a:rPr>
              <a:t>console.log</a:t>
            </a:r>
            <a:r>
              <a:rPr lang="en-US" dirty="0"/>
              <a:t>(speech); </a:t>
            </a:r>
            <a:r>
              <a:rPr lang="en-US" dirty="0">
                <a:solidFill>
                  <a:srgbClr val="00B050"/>
                </a:solidFill>
              </a:rPr>
              <a:t>// undefined</a:t>
            </a:r>
            <a:endParaRPr lang="ru-RU" dirty="0">
              <a:solidFill>
                <a:srgbClr val="00B050"/>
              </a:solidFill>
            </a:endParaRPr>
          </a:p>
        </p:txBody>
      </p:sp>
    </p:spTree>
    <p:extLst>
      <p:ext uri="{BB962C8B-B14F-4D97-AF65-F5344CB8AC3E}">
        <p14:creationId xmlns:p14="http://schemas.microsoft.com/office/powerpoint/2010/main" val="2630732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D71B21-7CAC-4C68-8EA6-AC6CD434D79A}"/>
              </a:ext>
            </a:extLst>
          </p:cNvPr>
          <p:cNvSpPr>
            <a:spLocks noGrp="1"/>
          </p:cNvSpPr>
          <p:nvPr>
            <p:ph type="title"/>
          </p:nvPr>
        </p:nvSpPr>
        <p:spPr/>
        <p:txBody>
          <a:bodyPr/>
          <a:lstStyle/>
          <a:p>
            <a:r>
              <a:rPr lang="en-US" dirty="0"/>
              <a:t>Data Type - Never</a:t>
            </a:r>
            <a:br>
              <a:rPr lang="en-US" dirty="0"/>
            </a:br>
            <a:endParaRPr lang="ru-RU" dirty="0"/>
          </a:p>
        </p:txBody>
      </p:sp>
      <p:sp>
        <p:nvSpPr>
          <p:cNvPr id="3" name="Текст 2">
            <a:extLst>
              <a:ext uri="{FF2B5EF4-FFF2-40B4-BE49-F238E27FC236}">
                <a16:creationId xmlns:a16="http://schemas.microsoft.com/office/drawing/2014/main" id="{460F4235-4DBF-4537-9FD5-29561F57AA30}"/>
              </a:ext>
            </a:extLst>
          </p:cNvPr>
          <p:cNvSpPr>
            <a:spLocks noGrp="1"/>
          </p:cNvSpPr>
          <p:nvPr>
            <p:ph type="body" sz="quarter" idx="10"/>
          </p:nvPr>
        </p:nvSpPr>
        <p:spPr/>
        <p:txBody>
          <a:bodyPr/>
          <a:lstStyle/>
          <a:p>
            <a:r>
              <a:rPr lang="en-US" dirty="0">
                <a:solidFill>
                  <a:srgbClr val="FF0000"/>
                </a:solidFill>
              </a:rPr>
              <a:t>Never </a:t>
            </a:r>
            <a:r>
              <a:rPr lang="en-US" dirty="0"/>
              <a:t>indicates the values that will never occur. The </a:t>
            </a:r>
            <a:r>
              <a:rPr lang="en-US" dirty="0">
                <a:solidFill>
                  <a:srgbClr val="FF0000"/>
                </a:solidFill>
              </a:rPr>
              <a:t>never</a:t>
            </a:r>
            <a:r>
              <a:rPr lang="en-US" dirty="0"/>
              <a:t> type is used when you are sure that something is never going to occur. For example, a function which will not return to its end point or always throws an exception.</a:t>
            </a:r>
          </a:p>
          <a:p>
            <a:endParaRPr lang="en-US" dirty="0"/>
          </a:p>
          <a:p>
            <a:r>
              <a:rPr lang="en-US" dirty="0">
                <a:solidFill>
                  <a:srgbClr val="0070C0"/>
                </a:solidFill>
              </a:rPr>
              <a:t>function</a:t>
            </a:r>
            <a:r>
              <a:rPr lang="en-US" dirty="0"/>
              <a:t> </a:t>
            </a:r>
            <a:r>
              <a:rPr lang="en-US" dirty="0" err="1"/>
              <a:t>throwError</a:t>
            </a:r>
            <a:r>
              <a:rPr lang="en-US" dirty="0"/>
              <a:t>(</a:t>
            </a:r>
            <a:r>
              <a:rPr lang="en-US" dirty="0" err="1"/>
              <a:t>errorMsg</a:t>
            </a:r>
            <a:r>
              <a:rPr lang="en-US" dirty="0"/>
              <a:t>: </a:t>
            </a:r>
            <a:r>
              <a:rPr lang="en-US" dirty="0">
                <a:solidFill>
                  <a:srgbClr val="0070C0"/>
                </a:solidFill>
              </a:rPr>
              <a:t>string</a:t>
            </a:r>
            <a:r>
              <a:rPr lang="en-US" dirty="0"/>
              <a:t>): </a:t>
            </a:r>
            <a:r>
              <a:rPr lang="en-US" dirty="0">
                <a:solidFill>
                  <a:srgbClr val="0070C0"/>
                </a:solidFill>
              </a:rPr>
              <a:t>never</a:t>
            </a:r>
            <a:r>
              <a:rPr lang="en-US" dirty="0"/>
              <a:t> { </a:t>
            </a:r>
          </a:p>
          <a:p>
            <a:r>
              <a:rPr lang="en-US" dirty="0"/>
              <a:t>            </a:t>
            </a:r>
            <a:r>
              <a:rPr lang="en-US" dirty="0">
                <a:solidFill>
                  <a:srgbClr val="0070C0"/>
                </a:solidFill>
              </a:rPr>
              <a:t>throw new </a:t>
            </a:r>
            <a:r>
              <a:rPr lang="en-US" dirty="0"/>
              <a:t>Error(</a:t>
            </a:r>
            <a:r>
              <a:rPr lang="en-US" dirty="0" err="1"/>
              <a:t>errorMsg</a:t>
            </a:r>
            <a:r>
              <a:rPr lang="en-US" dirty="0"/>
              <a:t>); </a:t>
            </a:r>
          </a:p>
          <a:p>
            <a:r>
              <a:rPr lang="en-US" dirty="0"/>
              <a:t>} </a:t>
            </a:r>
            <a:endParaRPr lang="ru-RU" dirty="0"/>
          </a:p>
        </p:txBody>
      </p:sp>
    </p:spTree>
    <p:extLst>
      <p:ext uri="{BB962C8B-B14F-4D97-AF65-F5344CB8AC3E}">
        <p14:creationId xmlns:p14="http://schemas.microsoft.com/office/powerpoint/2010/main" val="3305866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7C08D3-8B77-4395-9A74-FA1D8081DB2A}"/>
              </a:ext>
            </a:extLst>
          </p:cNvPr>
          <p:cNvSpPr>
            <a:spLocks noGrp="1"/>
          </p:cNvSpPr>
          <p:nvPr>
            <p:ph type="title"/>
          </p:nvPr>
        </p:nvSpPr>
        <p:spPr/>
        <p:txBody>
          <a:bodyPr/>
          <a:lstStyle/>
          <a:p>
            <a:r>
              <a:rPr lang="en-US" dirty="0"/>
              <a:t>Union</a:t>
            </a:r>
            <a:endParaRPr lang="ru-RU" dirty="0"/>
          </a:p>
        </p:txBody>
      </p:sp>
      <p:sp>
        <p:nvSpPr>
          <p:cNvPr id="3" name="Текст 2">
            <a:extLst>
              <a:ext uri="{FF2B5EF4-FFF2-40B4-BE49-F238E27FC236}">
                <a16:creationId xmlns:a16="http://schemas.microsoft.com/office/drawing/2014/main" id="{A8A63644-1B06-4A8E-A935-8537892A1F07}"/>
              </a:ext>
            </a:extLst>
          </p:cNvPr>
          <p:cNvSpPr>
            <a:spLocks noGrp="1"/>
          </p:cNvSpPr>
          <p:nvPr>
            <p:ph type="body" sz="quarter" idx="10"/>
          </p:nvPr>
        </p:nvSpPr>
        <p:spPr/>
        <p:txBody>
          <a:bodyPr/>
          <a:lstStyle/>
          <a:p>
            <a:r>
              <a:rPr lang="en-US" dirty="0"/>
              <a:t>Union allow you to define a variable that can store the value of two or more types:</a:t>
            </a:r>
          </a:p>
          <a:p>
            <a:r>
              <a:rPr lang="en-US" dirty="0">
                <a:solidFill>
                  <a:srgbClr val="0070C0"/>
                </a:solidFill>
              </a:rPr>
              <a:t>let</a:t>
            </a:r>
            <a:r>
              <a:rPr lang="en-US" dirty="0"/>
              <a:t> id : </a:t>
            </a:r>
            <a:r>
              <a:rPr lang="en-US" dirty="0">
                <a:solidFill>
                  <a:srgbClr val="0070C0"/>
                </a:solidFill>
              </a:rPr>
              <a:t>number</a:t>
            </a:r>
            <a:r>
              <a:rPr lang="en-US" dirty="0"/>
              <a:t> | </a:t>
            </a:r>
            <a:r>
              <a:rPr lang="en-US" dirty="0">
                <a:solidFill>
                  <a:srgbClr val="0070C0"/>
                </a:solidFill>
              </a:rPr>
              <a:t>string</a:t>
            </a:r>
            <a:r>
              <a:rPr lang="en-US" dirty="0"/>
              <a:t>;</a:t>
            </a:r>
          </a:p>
          <a:p>
            <a:r>
              <a:rPr lang="en-US" dirty="0"/>
              <a:t>id = "1345dgg5";</a:t>
            </a:r>
          </a:p>
          <a:p>
            <a:r>
              <a:rPr lang="en-US" dirty="0">
                <a:solidFill>
                  <a:srgbClr val="0070C0"/>
                </a:solidFill>
              </a:rPr>
              <a:t>console.log</a:t>
            </a:r>
            <a:r>
              <a:rPr lang="en-US" dirty="0"/>
              <a:t>(id); </a:t>
            </a:r>
            <a:r>
              <a:rPr lang="en-US" dirty="0">
                <a:solidFill>
                  <a:srgbClr val="00B050"/>
                </a:solidFill>
              </a:rPr>
              <a:t>// 1345dgg5</a:t>
            </a:r>
          </a:p>
          <a:p>
            <a:r>
              <a:rPr lang="en-US" dirty="0"/>
              <a:t>id = 234;</a:t>
            </a:r>
          </a:p>
          <a:p>
            <a:r>
              <a:rPr lang="en-US" dirty="0">
                <a:solidFill>
                  <a:srgbClr val="0070C0"/>
                </a:solidFill>
              </a:rPr>
              <a:t>console.log</a:t>
            </a:r>
            <a:r>
              <a:rPr lang="en-US" dirty="0"/>
              <a:t>(id);  </a:t>
            </a:r>
            <a:r>
              <a:rPr lang="en-US" dirty="0">
                <a:solidFill>
                  <a:srgbClr val="00B050"/>
                </a:solidFill>
              </a:rPr>
              <a:t>// 234</a:t>
            </a:r>
            <a:endParaRPr lang="ru-RU" dirty="0">
              <a:solidFill>
                <a:srgbClr val="00B050"/>
              </a:solidFill>
            </a:endParaRPr>
          </a:p>
        </p:txBody>
      </p:sp>
    </p:spTree>
    <p:extLst>
      <p:ext uri="{BB962C8B-B14F-4D97-AF65-F5344CB8AC3E}">
        <p14:creationId xmlns:p14="http://schemas.microsoft.com/office/powerpoint/2010/main" val="368272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A455B5-C443-4B5D-A2EC-FA2ED09A86CB}"/>
              </a:ext>
            </a:extLst>
          </p:cNvPr>
          <p:cNvSpPr>
            <a:spLocks noGrp="1"/>
          </p:cNvSpPr>
          <p:nvPr>
            <p:ph type="title"/>
          </p:nvPr>
        </p:nvSpPr>
        <p:spPr/>
        <p:txBody>
          <a:bodyPr/>
          <a:lstStyle/>
          <a:p>
            <a:r>
              <a:rPr lang="en-US" dirty="0"/>
              <a:t>Agenda</a:t>
            </a:r>
            <a:endParaRPr lang="ru-RU" dirty="0"/>
          </a:p>
        </p:txBody>
      </p:sp>
      <p:sp>
        <p:nvSpPr>
          <p:cNvPr id="3" name="Текст 2">
            <a:extLst>
              <a:ext uri="{FF2B5EF4-FFF2-40B4-BE49-F238E27FC236}">
                <a16:creationId xmlns:a16="http://schemas.microsoft.com/office/drawing/2014/main" id="{51C5052E-8E31-4B65-95FD-CF33463DD01D}"/>
              </a:ext>
            </a:extLst>
          </p:cNvPr>
          <p:cNvSpPr>
            <a:spLocks noGrp="1"/>
          </p:cNvSpPr>
          <p:nvPr>
            <p:ph type="body" sz="quarter" idx="10"/>
          </p:nvPr>
        </p:nvSpPr>
        <p:spPr>
          <a:xfrm>
            <a:off x="685800" y="1537252"/>
            <a:ext cx="10820400" cy="3949148"/>
          </a:xfrm>
        </p:spPr>
        <p:txBody>
          <a:bodyPr/>
          <a:lstStyle/>
          <a:p>
            <a:pPr marL="342900" indent="-342900">
              <a:buFont typeface="Arial" panose="020B0604020202020204" pitchFamily="34" charset="0"/>
              <a:buChar char="•"/>
            </a:pPr>
            <a:r>
              <a:rPr lang="en-US" dirty="0"/>
              <a:t>What is TypeScript ?</a:t>
            </a:r>
          </a:p>
          <a:p>
            <a:pPr marL="342900" indent="-342900">
              <a:buFont typeface="Arial" panose="020B0604020202020204" pitchFamily="34" charset="0"/>
              <a:buChar char="•"/>
            </a:pPr>
            <a:r>
              <a:rPr lang="en-US" dirty="0"/>
              <a:t>Setup</a:t>
            </a:r>
          </a:p>
          <a:p>
            <a:pPr marL="342900" indent="-342900">
              <a:buFont typeface="Arial" panose="020B0604020202020204" pitchFamily="34" charset="0"/>
              <a:buChar char="•"/>
            </a:pPr>
            <a:r>
              <a:rPr lang="en-US" dirty="0"/>
              <a:t>First TypeScript Program</a:t>
            </a:r>
          </a:p>
          <a:p>
            <a:pPr marL="342900" indent="-342900">
              <a:buFont typeface="Arial" panose="020B0604020202020204" pitchFamily="34" charset="0"/>
              <a:buChar char="•"/>
            </a:pPr>
            <a:r>
              <a:rPr lang="en-US" dirty="0"/>
              <a:t>Data Type </a:t>
            </a:r>
          </a:p>
          <a:p>
            <a:pPr marL="342900" indent="-342900">
              <a:buFont typeface="Arial" panose="020B0604020202020204" pitchFamily="34" charset="0"/>
              <a:buChar char="•"/>
            </a:pPr>
            <a:r>
              <a:rPr lang="en-US" dirty="0"/>
              <a:t>Variable</a:t>
            </a:r>
          </a:p>
          <a:p>
            <a:pPr marL="342900" indent="-342900">
              <a:buFont typeface="Arial" panose="020B0604020202020204" pitchFamily="34" charset="0"/>
              <a:buChar char="•"/>
            </a:pPr>
            <a:r>
              <a:rPr lang="en-US" dirty="0"/>
              <a:t>Union</a:t>
            </a:r>
          </a:p>
          <a:p>
            <a:pPr marL="342900" indent="-342900">
              <a:buFont typeface="Arial" panose="020B0604020202020204" pitchFamily="34" charset="0"/>
              <a:buChar char="•"/>
            </a:pPr>
            <a:r>
              <a:rPr lang="en-US" dirty="0"/>
              <a:t>Type Aliases</a:t>
            </a:r>
          </a:p>
          <a:p>
            <a:pPr marL="342900" indent="-342900">
              <a:buFont typeface="Arial" panose="020B0604020202020204" pitchFamily="34" charset="0"/>
              <a:buChar char="•"/>
            </a:pPr>
            <a:r>
              <a:rPr lang="en-US" dirty="0"/>
              <a:t>Type Assertion</a:t>
            </a:r>
          </a:p>
          <a:p>
            <a:pPr marL="342900" indent="-342900">
              <a:buFont typeface="Arial" panose="020B0604020202020204" pitchFamily="34" charset="0"/>
              <a:buChar char="•"/>
            </a:pPr>
            <a:r>
              <a:rPr lang="en-US" dirty="0"/>
              <a:t>Functions</a:t>
            </a:r>
          </a:p>
          <a:p>
            <a:pPr marL="342900" indent="-342900">
              <a:buFont typeface="Arial" panose="020B0604020202020204" pitchFamily="34" charset="0"/>
              <a:buChar char="•"/>
            </a:pPr>
            <a:r>
              <a:rPr lang="en-US" dirty="0"/>
              <a:t>Classes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ru-RU" dirty="0"/>
          </a:p>
        </p:txBody>
      </p:sp>
    </p:spTree>
    <p:extLst>
      <p:ext uri="{BB962C8B-B14F-4D97-AF65-F5344CB8AC3E}">
        <p14:creationId xmlns:p14="http://schemas.microsoft.com/office/powerpoint/2010/main" val="3226612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BC2FF4-2567-4EB2-B2FE-BD2A6B78C68D}"/>
              </a:ext>
            </a:extLst>
          </p:cNvPr>
          <p:cNvSpPr>
            <a:spLocks noGrp="1"/>
          </p:cNvSpPr>
          <p:nvPr>
            <p:ph type="title"/>
          </p:nvPr>
        </p:nvSpPr>
        <p:spPr/>
        <p:txBody>
          <a:bodyPr/>
          <a:lstStyle/>
          <a:p>
            <a:r>
              <a:rPr lang="en-US" dirty="0"/>
              <a:t>Type Aliases</a:t>
            </a:r>
            <a:endParaRPr lang="ru-RU" dirty="0"/>
          </a:p>
        </p:txBody>
      </p:sp>
      <p:sp>
        <p:nvSpPr>
          <p:cNvPr id="3" name="Текст 2">
            <a:extLst>
              <a:ext uri="{FF2B5EF4-FFF2-40B4-BE49-F238E27FC236}">
                <a16:creationId xmlns:a16="http://schemas.microsoft.com/office/drawing/2014/main" id="{8917EEBD-E2A2-4670-B914-F9E8C1F7D50B}"/>
              </a:ext>
            </a:extLst>
          </p:cNvPr>
          <p:cNvSpPr>
            <a:spLocks noGrp="1"/>
          </p:cNvSpPr>
          <p:nvPr>
            <p:ph type="body" sz="quarter" idx="10"/>
          </p:nvPr>
        </p:nvSpPr>
        <p:spPr>
          <a:xfrm>
            <a:off x="685800" y="1749287"/>
            <a:ext cx="10820400" cy="3737113"/>
          </a:xfrm>
        </p:spPr>
        <p:txBody>
          <a:bodyPr/>
          <a:lstStyle/>
          <a:p>
            <a:r>
              <a:rPr lang="en-US" dirty="0"/>
              <a:t>TypeScript allows you to define type aliases using the </a:t>
            </a:r>
            <a:r>
              <a:rPr lang="en-US" dirty="0">
                <a:solidFill>
                  <a:srgbClr val="FF0000"/>
                </a:solidFill>
              </a:rPr>
              <a:t>type</a:t>
            </a:r>
            <a:r>
              <a:rPr lang="en-US" dirty="0"/>
              <a:t> keyword:</a:t>
            </a:r>
          </a:p>
          <a:p>
            <a:endParaRPr lang="en-US" dirty="0"/>
          </a:p>
          <a:p>
            <a:r>
              <a:rPr lang="en-US" dirty="0">
                <a:solidFill>
                  <a:srgbClr val="FF0000"/>
                </a:solidFill>
              </a:rPr>
              <a:t>type</a:t>
            </a:r>
            <a:r>
              <a:rPr lang="en-US" dirty="0"/>
              <a:t> </a:t>
            </a:r>
            <a:r>
              <a:rPr lang="en-US" dirty="0" err="1"/>
              <a:t>stringOrNumberType</a:t>
            </a:r>
            <a:r>
              <a:rPr lang="en-US" dirty="0"/>
              <a:t> = </a:t>
            </a:r>
            <a:r>
              <a:rPr lang="en-US" dirty="0">
                <a:solidFill>
                  <a:srgbClr val="0070C0"/>
                </a:solidFill>
              </a:rPr>
              <a:t>number</a:t>
            </a:r>
            <a:r>
              <a:rPr lang="en-US" dirty="0"/>
              <a:t> | </a:t>
            </a:r>
            <a:r>
              <a:rPr lang="en-US" dirty="0">
                <a:solidFill>
                  <a:srgbClr val="0070C0"/>
                </a:solidFill>
              </a:rPr>
              <a:t>string</a:t>
            </a:r>
            <a:r>
              <a:rPr lang="en-US" dirty="0"/>
              <a:t>;</a:t>
            </a:r>
          </a:p>
          <a:p>
            <a:r>
              <a:rPr lang="en-US" dirty="0">
                <a:solidFill>
                  <a:srgbClr val="0070C0"/>
                </a:solidFill>
              </a:rPr>
              <a:t>let</a:t>
            </a:r>
            <a:r>
              <a:rPr lang="en-US" dirty="0"/>
              <a:t> sum: </a:t>
            </a:r>
            <a:r>
              <a:rPr lang="en-US" dirty="0" err="1"/>
              <a:t>stringOrNumberType</a:t>
            </a:r>
            <a:r>
              <a:rPr lang="en-US" dirty="0"/>
              <a:t> = 36;</a:t>
            </a:r>
          </a:p>
          <a:p>
            <a:r>
              <a:rPr lang="en-US" dirty="0">
                <a:solidFill>
                  <a:srgbClr val="0070C0"/>
                </a:solidFill>
              </a:rPr>
              <a:t>if</a:t>
            </a:r>
            <a:r>
              <a:rPr lang="en-US" dirty="0"/>
              <a:t> (</a:t>
            </a:r>
            <a:r>
              <a:rPr lang="en-US" dirty="0" err="1">
                <a:solidFill>
                  <a:srgbClr val="0070C0"/>
                </a:solidFill>
              </a:rPr>
              <a:t>typeof</a:t>
            </a:r>
            <a:r>
              <a:rPr lang="en-US" dirty="0"/>
              <a:t> sum === "number") {</a:t>
            </a:r>
          </a:p>
          <a:p>
            <a:r>
              <a:rPr lang="en-US" dirty="0"/>
              <a:t>    </a:t>
            </a:r>
            <a:r>
              <a:rPr lang="en-US" dirty="0">
                <a:solidFill>
                  <a:srgbClr val="0070C0"/>
                </a:solidFill>
              </a:rPr>
              <a:t>console.log</a:t>
            </a:r>
            <a:r>
              <a:rPr lang="en-US" dirty="0"/>
              <a:t>(sum / 6); </a:t>
            </a:r>
            <a:r>
              <a:rPr lang="en-US" dirty="0">
                <a:solidFill>
                  <a:srgbClr val="00B050"/>
                </a:solidFill>
              </a:rPr>
              <a:t>// 6</a:t>
            </a:r>
          </a:p>
          <a:p>
            <a:r>
              <a:rPr lang="en-US" dirty="0"/>
              <a:t>}</a:t>
            </a:r>
          </a:p>
          <a:p>
            <a:endParaRPr lang="en-US" dirty="0"/>
          </a:p>
          <a:p>
            <a:r>
              <a:rPr lang="en-US" dirty="0"/>
              <a:t>We can use the alias in the same way as the data type.</a:t>
            </a:r>
            <a:endParaRPr lang="ru-RU" dirty="0"/>
          </a:p>
        </p:txBody>
      </p:sp>
    </p:spTree>
    <p:extLst>
      <p:ext uri="{BB962C8B-B14F-4D97-AF65-F5344CB8AC3E}">
        <p14:creationId xmlns:p14="http://schemas.microsoft.com/office/powerpoint/2010/main" val="3189073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3D5066-4EC3-46E3-A45B-93B4DFB08BA9}"/>
              </a:ext>
            </a:extLst>
          </p:cNvPr>
          <p:cNvSpPr>
            <a:spLocks noGrp="1"/>
          </p:cNvSpPr>
          <p:nvPr>
            <p:ph type="title"/>
          </p:nvPr>
        </p:nvSpPr>
        <p:spPr/>
        <p:txBody>
          <a:bodyPr/>
          <a:lstStyle/>
          <a:p>
            <a:r>
              <a:rPr lang="en-US" dirty="0"/>
              <a:t>Type Assertion</a:t>
            </a:r>
            <a:br>
              <a:rPr lang="en-US" dirty="0"/>
            </a:br>
            <a:endParaRPr lang="ru-RU" dirty="0"/>
          </a:p>
        </p:txBody>
      </p:sp>
      <p:sp>
        <p:nvSpPr>
          <p:cNvPr id="3" name="Текст 2">
            <a:extLst>
              <a:ext uri="{FF2B5EF4-FFF2-40B4-BE49-F238E27FC236}">
                <a16:creationId xmlns:a16="http://schemas.microsoft.com/office/drawing/2014/main" id="{7BE67F08-1222-4F08-BC7A-2A6E500C79EB}"/>
              </a:ext>
            </a:extLst>
          </p:cNvPr>
          <p:cNvSpPr>
            <a:spLocks noGrp="1"/>
          </p:cNvSpPr>
          <p:nvPr>
            <p:ph type="body" sz="quarter" idx="10"/>
          </p:nvPr>
        </p:nvSpPr>
        <p:spPr/>
        <p:txBody>
          <a:bodyPr/>
          <a:lstStyle/>
          <a:p>
            <a:r>
              <a:rPr lang="en-US" dirty="0"/>
              <a:t>Type assertion allows you to set the type of a value and tell the compiler not to infer it. </a:t>
            </a:r>
          </a:p>
          <a:p>
            <a:endParaRPr lang="en-US" dirty="0"/>
          </a:p>
          <a:p>
            <a:r>
              <a:rPr lang="en-US" dirty="0">
                <a:solidFill>
                  <a:srgbClr val="0070C0"/>
                </a:solidFill>
              </a:rPr>
              <a:t>let</a:t>
            </a:r>
            <a:r>
              <a:rPr lang="en-US" dirty="0"/>
              <a:t> code: </a:t>
            </a:r>
            <a:r>
              <a:rPr lang="en-US" dirty="0">
                <a:solidFill>
                  <a:srgbClr val="0070C0"/>
                </a:solidFill>
              </a:rPr>
              <a:t>any</a:t>
            </a:r>
            <a:r>
              <a:rPr lang="en-US" dirty="0"/>
              <a:t> = 123; </a:t>
            </a:r>
          </a:p>
          <a:p>
            <a:r>
              <a:rPr lang="en-US" dirty="0">
                <a:solidFill>
                  <a:srgbClr val="0070C0"/>
                </a:solidFill>
              </a:rPr>
              <a:t>let</a:t>
            </a:r>
            <a:r>
              <a:rPr lang="en-US" dirty="0"/>
              <a:t> </a:t>
            </a:r>
            <a:r>
              <a:rPr lang="en-US" dirty="0" err="1"/>
              <a:t>employeeCode</a:t>
            </a:r>
            <a:r>
              <a:rPr lang="en-US" dirty="0"/>
              <a:t> = &lt;</a:t>
            </a:r>
            <a:r>
              <a:rPr lang="en-US" dirty="0">
                <a:solidFill>
                  <a:srgbClr val="0070C0"/>
                </a:solidFill>
              </a:rPr>
              <a:t>number</a:t>
            </a:r>
            <a:r>
              <a:rPr lang="en-US" dirty="0"/>
              <a:t>&gt; code; </a:t>
            </a:r>
          </a:p>
          <a:p>
            <a:r>
              <a:rPr lang="en-US" dirty="0"/>
              <a:t>console.log(</a:t>
            </a:r>
            <a:r>
              <a:rPr lang="en-US" dirty="0" err="1">
                <a:solidFill>
                  <a:srgbClr val="0070C0"/>
                </a:solidFill>
              </a:rPr>
              <a:t>typeof</a:t>
            </a:r>
            <a:r>
              <a:rPr lang="en-US" dirty="0"/>
              <a:t>(</a:t>
            </a:r>
            <a:r>
              <a:rPr lang="en-US" dirty="0" err="1"/>
              <a:t>employeeCode</a:t>
            </a:r>
            <a:r>
              <a:rPr lang="en-US" dirty="0"/>
              <a:t>)); </a:t>
            </a:r>
            <a:r>
              <a:rPr lang="en-US" dirty="0">
                <a:solidFill>
                  <a:srgbClr val="00B050"/>
                </a:solidFill>
              </a:rPr>
              <a:t>//Output: number</a:t>
            </a:r>
            <a:endParaRPr lang="ru-RU" dirty="0">
              <a:solidFill>
                <a:srgbClr val="00B050"/>
              </a:solidFill>
            </a:endParaRPr>
          </a:p>
        </p:txBody>
      </p:sp>
    </p:spTree>
    <p:extLst>
      <p:ext uri="{BB962C8B-B14F-4D97-AF65-F5344CB8AC3E}">
        <p14:creationId xmlns:p14="http://schemas.microsoft.com/office/powerpoint/2010/main" val="874548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1A044F-65C9-451A-8573-54D037B0BC7B}"/>
              </a:ext>
            </a:extLst>
          </p:cNvPr>
          <p:cNvSpPr>
            <a:spLocks noGrp="1"/>
          </p:cNvSpPr>
          <p:nvPr>
            <p:ph type="title"/>
          </p:nvPr>
        </p:nvSpPr>
        <p:spPr>
          <a:xfrm>
            <a:off x="685800" y="685801"/>
            <a:ext cx="10820400" cy="96077"/>
          </a:xfrm>
        </p:spPr>
        <p:txBody>
          <a:bodyPr/>
          <a:lstStyle/>
          <a:p>
            <a:r>
              <a:rPr lang="en-US" dirty="0"/>
              <a:t> </a:t>
            </a:r>
            <a:endParaRPr lang="ru-RU" dirty="0"/>
          </a:p>
        </p:txBody>
      </p:sp>
      <p:sp>
        <p:nvSpPr>
          <p:cNvPr id="3" name="Текст 2">
            <a:extLst>
              <a:ext uri="{FF2B5EF4-FFF2-40B4-BE49-F238E27FC236}">
                <a16:creationId xmlns:a16="http://schemas.microsoft.com/office/drawing/2014/main" id="{F8C6F246-7A47-4418-A44F-F02C2AA730D6}"/>
              </a:ext>
            </a:extLst>
          </p:cNvPr>
          <p:cNvSpPr>
            <a:spLocks noGrp="1"/>
          </p:cNvSpPr>
          <p:nvPr>
            <p:ph type="body" sz="quarter" idx="10"/>
          </p:nvPr>
        </p:nvSpPr>
        <p:spPr>
          <a:xfrm>
            <a:off x="685800" y="901148"/>
            <a:ext cx="10820400" cy="4585252"/>
          </a:xfrm>
        </p:spPr>
        <p:txBody>
          <a:bodyPr/>
          <a:lstStyle/>
          <a:p>
            <a:r>
              <a:rPr lang="en-US" dirty="0"/>
              <a:t>There are two ways to do type assertion in TypeScript:</a:t>
            </a:r>
          </a:p>
          <a:p>
            <a:pPr marL="457200" indent="-457200">
              <a:buFont typeface="+mj-lt"/>
              <a:buAutoNum type="arabicPeriod"/>
            </a:pPr>
            <a:r>
              <a:rPr lang="en-US" dirty="0"/>
              <a:t>Using the angular bracket &lt;&gt; syntax. So far in this section, we have used angular brackets to show type assertion:</a:t>
            </a:r>
          </a:p>
          <a:p>
            <a:endParaRPr lang="en-US" dirty="0"/>
          </a:p>
          <a:p>
            <a:pPr lvl="1"/>
            <a:r>
              <a:rPr lang="en-US" sz="2000" dirty="0">
                <a:solidFill>
                  <a:srgbClr val="0070C0"/>
                </a:solidFill>
              </a:rPr>
              <a:t>let</a:t>
            </a:r>
            <a:r>
              <a:rPr lang="en-US" sz="2000" dirty="0"/>
              <a:t> code: </a:t>
            </a:r>
            <a:r>
              <a:rPr lang="en-US" sz="2000" dirty="0">
                <a:solidFill>
                  <a:srgbClr val="0070C0"/>
                </a:solidFill>
              </a:rPr>
              <a:t>any</a:t>
            </a:r>
            <a:r>
              <a:rPr lang="en-US" sz="2000" dirty="0"/>
              <a:t> = 123; </a:t>
            </a:r>
          </a:p>
          <a:p>
            <a:pPr lvl="1"/>
            <a:r>
              <a:rPr lang="en-US" sz="2000" dirty="0">
                <a:solidFill>
                  <a:srgbClr val="0070C0"/>
                </a:solidFill>
              </a:rPr>
              <a:t>let</a:t>
            </a:r>
            <a:r>
              <a:rPr lang="en-US" sz="2000" dirty="0"/>
              <a:t> </a:t>
            </a:r>
            <a:r>
              <a:rPr lang="en-US" sz="2000" dirty="0" err="1"/>
              <a:t>employeeCode</a:t>
            </a:r>
            <a:r>
              <a:rPr lang="en-US" sz="2000" dirty="0"/>
              <a:t> = &lt;</a:t>
            </a:r>
            <a:r>
              <a:rPr lang="en-US" sz="2000" dirty="0">
                <a:solidFill>
                  <a:srgbClr val="0070C0"/>
                </a:solidFill>
              </a:rPr>
              <a:t>number</a:t>
            </a:r>
            <a:r>
              <a:rPr lang="en-US" sz="2000" dirty="0"/>
              <a:t>&gt; code; </a:t>
            </a:r>
          </a:p>
          <a:p>
            <a:endParaRPr lang="en-US" dirty="0"/>
          </a:p>
          <a:p>
            <a:r>
              <a:rPr lang="en-US" dirty="0"/>
              <a:t>2.   Using</a:t>
            </a:r>
            <a:r>
              <a:rPr lang="en-US" dirty="0">
                <a:solidFill>
                  <a:srgbClr val="0070C0"/>
                </a:solidFill>
              </a:rPr>
              <a:t> as </a:t>
            </a:r>
            <a:r>
              <a:rPr lang="en-US" dirty="0"/>
              <a:t>keyword:</a:t>
            </a:r>
          </a:p>
          <a:p>
            <a:endParaRPr lang="en-US" dirty="0"/>
          </a:p>
          <a:p>
            <a:pPr lvl="1"/>
            <a:r>
              <a:rPr lang="en-US" sz="2000" dirty="0">
                <a:solidFill>
                  <a:srgbClr val="0070C0"/>
                </a:solidFill>
              </a:rPr>
              <a:t>let</a:t>
            </a:r>
            <a:r>
              <a:rPr lang="en-US" sz="2000" dirty="0"/>
              <a:t> code: </a:t>
            </a:r>
            <a:r>
              <a:rPr lang="en-US" sz="2000" dirty="0">
                <a:solidFill>
                  <a:srgbClr val="0070C0"/>
                </a:solidFill>
              </a:rPr>
              <a:t>any</a:t>
            </a:r>
            <a:r>
              <a:rPr lang="en-US" sz="2000" dirty="0"/>
              <a:t> = 123; </a:t>
            </a:r>
          </a:p>
          <a:p>
            <a:pPr lvl="1"/>
            <a:r>
              <a:rPr lang="en-US" sz="2000" dirty="0">
                <a:solidFill>
                  <a:srgbClr val="0070C0"/>
                </a:solidFill>
              </a:rPr>
              <a:t>let </a:t>
            </a:r>
            <a:r>
              <a:rPr lang="en-US" sz="2000" dirty="0" err="1"/>
              <a:t>employeeCode</a:t>
            </a:r>
            <a:r>
              <a:rPr lang="en-US" sz="2000" dirty="0"/>
              <a:t> = code </a:t>
            </a:r>
            <a:r>
              <a:rPr lang="en-US" sz="2000" dirty="0">
                <a:solidFill>
                  <a:srgbClr val="0070C0"/>
                </a:solidFill>
              </a:rPr>
              <a:t>as number</a:t>
            </a:r>
            <a:r>
              <a:rPr lang="en-US" sz="2000" dirty="0"/>
              <a:t>;</a:t>
            </a:r>
            <a:endParaRPr lang="ru-RU" sz="2000" dirty="0"/>
          </a:p>
        </p:txBody>
      </p:sp>
    </p:spTree>
    <p:extLst>
      <p:ext uri="{BB962C8B-B14F-4D97-AF65-F5344CB8AC3E}">
        <p14:creationId xmlns:p14="http://schemas.microsoft.com/office/powerpoint/2010/main" val="3624254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3CC679-9E61-4127-813D-E7569B2D6789}"/>
              </a:ext>
            </a:extLst>
          </p:cNvPr>
          <p:cNvSpPr>
            <a:spLocks noGrp="1"/>
          </p:cNvSpPr>
          <p:nvPr>
            <p:ph type="title"/>
          </p:nvPr>
        </p:nvSpPr>
        <p:spPr/>
        <p:txBody>
          <a:bodyPr/>
          <a:lstStyle/>
          <a:p>
            <a:r>
              <a:rPr lang="en-US" dirty="0"/>
              <a:t>TypeScript - Function</a:t>
            </a:r>
            <a:br>
              <a:rPr lang="en-US" dirty="0"/>
            </a:br>
            <a:endParaRPr lang="ru-RU" dirty="0"/>
          </a:p>
        </p:txBody>
      </p:sp>
      <p:sp>
        <p:nvSpPr>
          <p:cNvPr id="3" name="Текст 2">
            <a:extLst>
              <a:ext uri="{FF2B5EF4-FFF2-40B4-BE49-F238E27FC236}">
                <a16:creationId xmlns:a16="http://schemas.microsoft.com/office/drawing/2014/main" id="{8ECD2592-7236-4500-8754-16FF2DA31E96}"/>
              </a:ext>
            </a:extLst>
          </p:cNvPr>
          <p:cNvSpPr>
            <a:spLocks noGrp="1"/>
          </p:cNvSpPr>
          <p:nvPr>
            <p:ph type="body" sz="quarter" idx="10"/>
          </p:nvPr>
        </p:nvSpPr>
        <p:spPr/>
        <p:txBody>
          <a:bodyPr/>
          <a:lstStyle/>
          <a:p>
            <a:r>
              <a:rPr lang="en-US" sz="2400" dirty="0"/>
              <a:t>Functions are the primary blocks of any program. While TypeScript provides the concept of classes and modules, functions still are an integral part of the language.</a:t>
            </a:r>
          </a:p>
          <a:p>
            <a:r>
              <a:rPr lang="en-US" sz="2400" dirty="0"/>
              <a:t>TypeScript defines a function using the </a:t>
            </a:r>
            <a:r>
              <a:rPr lang="en-US" sz="2400" dirty="0">
                <a:solidFill>
                  <a:srgbClr val="FF0000"/>
                </a:solidFill>
              </a:rPr>
              <a:t>function</a:t>
            </a:r>
            <a:r>
              <a:rPr lang="en-US" sz="2400" dirty="0"/>
              <a:t> keyword, but it adds additional functionality for working with functions.</a:t>
            </a:r>
          </a:p>
          <a:p>
            <a:r>
              <a:rPr lang="en-US" sz="2400" dirty="0"/>
              <a:t>We can determine the type of parameters passed and the type of return value.</a:t>
            </a:r>
            <a:endParaRPr lang="ru-RU" sz="2400" dirty="0"/>
          </a:p>
        </p:txBody>
      </p:sp>
    </p:spTree>
    <p:extLst>
      <p:ext uri="{BB962C8B-B14F-4D97-AF65-F5344CB8AC3E}">
        <p14:creationId xmlns:p14="http://schemas.microsoft.com/office/powerpoint/2010/main" val="3461438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5E607F-0B03-4ED0-96E9-FF85FC69E23C}"/>
              </a:ext>
            </a:extLst>
          </p:cNvPr>
          <p:cNvSpPr>
            <a:spLocks noGrp="1"/>
          </p:cNvSpPr>
          <p:nvPr>
            <p:ph type="title"/>
          </p:nvPr>
        </p:nvSpPr>
        <p:spPr>
          <a:xfrm>
            <a:off x="685800" y="685801"/>
            <a:ext cx="10820400" cy="122582"/>
          </a:xfrm>
        </p:spPr>
        <p:txBody>
          <a:bodyPr/>
          <a:lstStyle/>
          <a:p>
            <a:r>
              <a:rPr lang="en-US" dirty="0"/>
              <a:t> </a:t>
            </a:r>
            <a:endParaRPr lang="ru-RU" dirty="0"/>
          </a:p>
        </p:txBody>
      </p:sp>
      <p:sp>
        <p:nvSpPr>
          <p:cNvPr id="3" name="Текст 2">
            <a:extLst>
              <a:ext uri="{FF2B5EF4-FFF2-40B4-BE49-F238E27FC236}">
                <a16:creationId xmlns:a16="http://schemas.microsoft.com/office/drawing/2014/main" id="{7B889B62-B641-4CBB-B016-2AFD3977A135}"/>
              </a:ext>
            </a:extLst>
          </p:cNvPr>
          <p:cNvSpPr>
            <a:spLocks noGrp="1"/>
          </p:cNvSpPr>
          <p:nvPr>
            <p:ph type="body" sz="quarter" idx="10"/>
          </p:nvPr>
        </p:nvSpPr>
        <p:spPr>
          <a:xfrm>
            <a:off x="685800" y="808383"/>
            <a:ext cx="10820400" cy="4678017"/>
          </a:xfrm>
        </p:spPr>
        <p:txBody>
          <a:bodyPr/>
          <a:lstStyle/>
          <a:p>
            <a:endParaRPr lang="en-US" b="1" u="sng" dirty="0"/>
          </a:p>
          <a:p>
            <a:r>
              <a:rPr lang="en-US" dirty="0">
                <a:solidFill>
                  <a:srgbClr val="0070C0"/>
                </a:solidFill>
              </a:rPr>
              <a:t>function</a:t>
            </a:r>
            <a:r>
              <a:rPr lang="en-US" dirty="0"/>
              <a:t> Sum(x: </a:t>
            </a:r>
            <a:r>
              <a:rPr lang="en-US" dirty="0">
                <a:solidFill>
                  <a:srgbClr val="0070C0"/>
                </a:solidFill>
              </a:rPr>
              <a:t>number</a:t>
            </a:r>
            <a:r>
              <a:rPr lang="en-US" dirty="0"/>
              <a:t>, y: </a:t>
            </a:r>
            <a:r>
              <a:rPr lang="en-US" dirty="0">
                <a:solidFill>
                  <a:srgbClr val="0070C0"/>
                </a:solidFill>
              </a:rPr>
              <a:t>number</a:t>
            </a:r>
            <a:r>
              <a:rPr lang="en-US" dirty="0"/>
              <a:t>) : </a:t>
            </a:r>
            <a:r>
              <a:rPr lang="en-US" dirty="0">
                <a:solidFill>
                  <a:srgbClr val="0070C0"/>
                </a:solidFill>
              </a:rPr>
              <a:t>number</a:t>
            </a:r>
            <a:r>
              <a:rPr lang="en-US" dirty="0"/>
              <a:t> {</a:t>
            </a:r>
          </a:p>
          <a:p>
            <a:r>
              <a:rPr lang="en-US" dirty="0"/>
              <a:t>    </a:t>
            </a:r>
            <a:r>
              <a:rPr lang="en-US" dirty="0">
                <a:solidFill>
                  <a:srgbClr val="0070C0"/>
                </a:solidFill>
              </a:rPr>
              <a:t>return</a:t>
            </a:r>
            <a:r>
              <a:rPr lang="en-US" dirty="0"/>
              <a:t> x + y;</a:t>
            </a:r>
          </a:p>
          <a:p>
            <a:r>
              <a:rPr lang="en-US" dirty="0"/>
              <a:t>}</a:t>
            </a:r>
          </a:p>
          <a:p>
            <a:r>
              <a:rPr lang="en-US" dirty="0"/>
              <a:t>Sum(2,3); </a:t>
            </a:r>
            <a:r>
              <a:rPr lang="en-US" dirty="0">
                <a:solidFill>
                  <a:srgbClr val="00B050"/>
                </a:solidFill>
              </a:rPr>
              <a:t>// returns 5</a:t>
            </a:r>
          </a:p>
          <a:p>
            <a:endParaRPr lang="en-US" b="1" u="sng" dirty="0"/>
          </a:p>
          <a:p>
            <a:r>
              <a:rPr lang="en-US" dirty="0">
                <a:solidFill>
                  <a:srgbClr val="0070C0"/>
                </a:solidFill>
              </a:rPr>
              <a:t>let</a:t>
            </a:r>
            <a:r>
              <a:rPr lang="en-US" dirty="0"/>
              <a:t> Sum = function(x: </a:t>
            </a:r>
            <a:r>
              <a:rPr lang="en-US" dirty="0">
                <a:solidFill>
                  <a:srgbClr val="0070C0"/>
                </a:solidFill>
              </a:rPr>
              <a:t>number</a:t>
            </a:r>
            <a:r>
              <a:rPr lang="en-US" dirty="0"/>
              <a:t>, y: </a:t>
            </a:r>
            <a:r>
              <a:rPr lang="en-US" dirty="0">
                <a:solidFill>
                  <a:srgbClr val="0070C0"/>
                </a:solidFill>
              </a:rPr>
              <a:t>number</a:t>
            </a:r>
            <a:r>
              <a:rPr lang="en-US" dirty="0"/>
              <a:t>) : </a:t>
            </a:r>
            <a:r>
              <a:rPr lang="en-US" dirty="0">
                <a:solidFill>
                  <a:srgbClr val="0070C0"/>
                </a:solidFill>
              </a:rPr>
              <a:t>number</a:t>
            </a:r>
          </a:p>
          <a:p>
            <a:r>
              <a:rPr lang="en-US" dirty="0"/>
              <a:t>{</a:t>
            </a:r>
          </a:p>
          <a:p>
            <a:r>
              <a:rPr lang="en-US" dirty="0"/>
              <a:t>    </a:t>
            </a:r>
            <a:r>
              <a:rPr lang="en-US" dirty="0">
                <a:solidFill>
                  <a:srgbClr val="0070C0"/>
                </a:solidFill>
              </a:rPr>
              <a:t>return</a:t>
            </a:r>
            <a:r>
              <a:rPr lang="en-US" dirty="0"/>
              <a:t> x + y;</a:t>
            </a:r>
          </a:p>
          <a:p>
            <a:r>
              <a:rPr lang="en-US" dirty="0"/>
              <a:t>}</a:t>
            </a:r>
          </a:p>
          <a:p>
            <a:r>
              <a:rPr lang="en-US" dirty="0"/>
              <a:t>Sum(2,3); </a:t>
            </a:r>
            <a:r>
              <a:rPr lang="en-US" dirty="0">
                <a:solidFill>
                  <a:srgbClr val="00B050"/>
                </a:solidFill>
              </a:rPr>
              <a:t>// returns 5</a:t>
            </a:r>
          </a:p>
          <a:p>
            <a:endParaRPr lang="ru-RU" dirty="0"/>
          </a:p>
        </p:txBody>
      </p:sp>
    </p:spTree>
    <p:extLst>
      <p:ext uri="{BB962C8B-B14F-4D97-AF65-F5344CB8AC3E}">
        <p14:creationId xmlns:p14="http://schemas.microsoft.com/office/powerpoint/2010/main" val="2723358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080F84-11E0-4E77-B69A-CB8525681DF8}"/>
              </a:ext>
            </a:extLst>
          </p:cNvPr>
          <p:cNvSpPr>
            <a:spLocks noGrp="1"/>
          </p:cNvSpPr>
          <p:nvPr>
            <p:ph type="title"/>
          </p:nvPr>
        </p:nvSpPr>
        <p:spPr>
          <a:xfrm>
            <a:off x="685800" y="685801"/>
            <a:ext cx="10820400" cy="96077"/>
          </a:xfrm>
        </p:spPr>
        <p:txBody>
          <a:bodyPr/>
          <a:lstStyle/>
          <a:p>
            <a:r>
              <a:rPr lang="en-US" dirty="0"/>
              <a:t> </a:t>
            </a:r>
            <a:endParaRPr lang="ru-RU" dirty="0"/>
          </a:p>
        </p:txBody>
      </p:sp>
      <p:sp>
        <p:nvSpPr>
          <p:cNvPr id="3" name="Текст 2">
            <a:extLst>
              <a:ext uri="{FF2B5EF4-FFF2-40B4-BE49-F238E27FC236}">
                <a16:creationId xmlns:a16="http://schemas.microsoft.com/office/drawing/2014/main" id="{EC2CD825-8B60-47F4-92A1-6A11FB1E6CB4}"/>
              </a:ext>
            </a:extLst>
          </p:cNvPr>
          <p:cNvSpPr>
            <a:spLocks noGrp="1"/>
          </p:cNvSpPr>
          <p:nvPr>
            <p:ph type="body" sz="quarter" idx="10"/>
          </p:nvPr>
        </p:nvSpPr>
        <p:spPr>
          <a:xfrm>
            <a:off x="685800" y="781878"/>
            <a:ext cx="10820400" cy="4704522"/>
          </a:xfrm>
        </p:spPr>
        <p:txBody>
          <a:bodyPr/>
          <a:lstStyle/>
          <a:p>
            <a:r>
              <a:rPr lang="en-US" dirty="0"/>
              <a:t>TypeScript has an optional parameter functionality. The parameters that may or may not receive a value can be appended with a </a:t>
            </a:r>
            <a:r>
              <a:rPr lang="en-US" dirty="0">
                <a:solidFill>
                  <a:srgbClr val="FF0000"/>
                </a:solidFill>
              </a:rPr>
              <a:t>'?'</a:t>
            </a:r>
            <a:r>
              <a:rPr lang="en-US" dirty="0"/>
              <a:t> to mark them as optional.</a:t>
            </a:r>
          </a:p>
          <a:p>
            <a:r>
              <a:rPr lang="en-US" dirty="0"/>
              <a:t>All optional parameters must follow required parameters and should be at the end.</a:t>
            </a:r>
          </a:p>
          <a:p>
            <a:endParaRPr lang="en-US" dirty="0"/>
          </a:p>
          <a:p>
            <a:r>
              <a:rPr lang="en-US" dirty="0">
                <a:solidFill>
                  <a:srgbClr val="0070C0"/>
                </a:solidFill>
              </a:rPr>
              <a:t>function</a:t>
            </a:r>
            <a:r>
              <a:rPr lang="en-US" dirty="0"/>
              <a:t> Greet(greeting: </a:t>
            </a:r>
            <a:r>
              <a:rPr lang="en-US" dirty="0">
                <a:solidFill>
                  <a:srgbClr val="0070C0"/>
                </a:solidFill>
              </a:rPr>
              <a:t>string</a:t>
            </a:r>
            <a:r>
              <a:rPr lang="en-US" dirty="0"/>
              <a:t>, name</a:t>
            </a:r>
            <a:r>
              <a:rPr lang="en-US" dirty="0">
                <a:solidFill>
                  <a:srgbClr val="FF0000"/>
                </a:solidFill>
              </a:rPr>
              <a:t>?:</a:t>
            </a:r>
            <a:r>
              <a:rPr lang="en-US" dirty="0"/>
              <a:t> s</a:t>
            </a:r>
            <a:r>
              <a:rPr lang="en-US" dirty="0">
                <a:solidFill>
                  <a:srgbClr val="0070C0"/>
                </a:solidFill>
              </a:rPr>
              <a:t>tring </a:t>
            </a:r>
            <a:r>
              <a:rPr lang="en-US" dirty="0"/>
              <a:t>) : </a:t>
            </a:r>
            <a:r>
              <a:rPr lang="en-US" dirty="0">
                <a:solidFill>
                  <a:srgbClr val="0070C0"/>
                </a:solidFill>
              </a:rPr>
              <a:t>string</a:t>
            </a:r>
            <a:r>
              <a:rPr lang="en-US" dirty="0"/>
              <a:t> {</a:t>
            </a:r>
          </a:p>
          <a:p>
            <a:r>
              <a:rPr lang="en-US" dirty="0"/>
              <a:t>    </a:t>
            </a:r>
            <a:r>
              <a:rPr lang="en-US" dirty="0">
                <a:solidFill>
                  <a:srgbClr val="0070C0"/>
                </a:solidFill>
              </a:rPr>
              <a:t>return</a:t>
            </a:r>
            <a:r>
              <a:rPr lang="en-US" dirty="0"/>
              <a:t> greeting + ' ' + name + '!';</a:t>
            </a:r>
          </a:p>
          <a:p>
            <a:r>
              <a:rPr lang="en-US" dirty="0"/>
              <a:t>}</a:t>
            </a:r>
          </a:p>
          <a:p>
            <a:endParaRPr lang="en-US" dirty="0"/>
          </a:p>
          <a:p>
            <a:r>
              <a:rPr lang="en-US" dirty="0"/>
              <a:t>Greet('</a:t>
            </a:r>
            <a:r>
              <a:rPr lang="en-US" dirty="0" err="1"/>
              <a:t>Hello','Steve</a:t>
            </a:r>
            <a:r>
              <a:rPr lang="en-US" dirty="0"/>
              <a:t>');</a:t>
            </a:r>
            <a:r>
              <a:rPr lang="en-US" dirty="0">
                <a:solidFill>
                  <a:srgbClr val="00B050"/>
                </a:solidFill>
              </a:rPr>
              <a:t>//OK, returns "Hello Steve!"</a:t>
            </a:r>
          </a:p>
          <a:p>
            <a:r>
              <a:rPr lang="en-US" dirty="0"/>
              <a:t>Greet('Hi'); </a:t>
            </a:r>
            <a:r>
              <a:rPr lang="en-US" dirty="0">
                <a:solidFill>
                  <a:srgbClr val="00B050"/>
                </a:solidFill>
              </a:rPr>
              <a:t>// OK, returns "Hi undefined!".</a:t>
            </a:r>
          </a:p>
          <a:p>
            <a:r>
              <a:rPr lang="en-US" dirty="0"/>
              <a:t>Greet('</a:t>
            </a:r>
            <a:r>
              <a:rPr lang="en-US" dirty="0" err="1"/>
              <a:t>Hi','Bill','Gates</a:t>
            </a:r>
            <a:r>
              <a:rPr lang="en-US" dirty="0"/>
              <a:t>'); </a:t>
            </a:r>
            <a:r>
              <a:rPr lang="en-US" dirty="0">
                <a:solidFill>
                  <a:srgbClr val="00B050"/>
                </a:solidFill>
              </a:rPr>
              <a:t>//Compiler Error: Expected 2 arguments, but got 3.</a:t>
            </a:r>
          </a:p>
          <a:p>
            <a:endParaRPr lang="ru-RU" dirty="0"/>
          </a:p>
        </p:txBody>
      </p:sp>
    </p:spTree>
    <p:extLst>
      <p:ext uri="{BB962C8B-B14F-4D97-AF65-F5344CB8AC3E}">
        <p14:creationId xmlns:p14="http://schemas.microsoft.com/office/powerpoint/2010/main" val="383821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B8203C-FCC1-4692-83BF-314CD13424FC}"/>
              </a:ext>
            </a:extLst>
          </p:cNvPr>
          <p:cNvSpPr>
            <a:spLocks noGrp="1"/>
          </p:cNvSpPr>
          <p:nvPr>
            <p:ph type="title"/>
          </p:nvPr>
        </p:nvSpPr>
        <p:spPr>
          <a:xfrm>
            <a:off x="685800" y="685801"/>
            <a:ext cx="10820400" cy="45719"/>
          </a:xfrm>
        </p:spPr>
        <p:txBody>
          <a:bodyPr/>
          <a:lstStyle/>
          <a:p>
            <a:r>
              <a:rPr lang="en-US" dirty="0"/>
              <a:t> </a:t>
            </a:r>
            <a:endParaRPr lang="ru-RU" dirty="0"/>
          </a:p>
        </p:txBody>
      </p:sp>
      <p:sp>
        <p:nvSpPr>
          <p:cNvPr id="3" name="Текст 2">
            <a:extLst>
              <a:ext uri="{FF2B5EF4-FFF2-40B4-BE49-F238E27FC236}">
                <a16:creationId xmlns:a16="http://schemas.microsoft.com/office/drawing/2014/main" id="{C6B87C88-C1CF-4A90-A34C-8C123D25C8EA}"/>
              </a:ext>
            </a:extLst>
          </p:cNvPr>
          <p:cNvSpPr>
            <a:spLocks noGrp="1"/>
          </p:cNvSpPr>
          <p:nvPr>
            <p:ph type="body" sz="quarter" idx="10"/>
          </p:nvPr>
        </p:nvSpPr>
        <p:spPr>
          <a:xfrm>
            <a:off x="685800" y="822958"/>
            <a:ext cx="10820400" cy="4663442"/>
          </a:xfrm>
        </p:spPr>
        <p:txBody>
          <a:bodyPr/>
          <a:lstStyle/>
          <a:p>
            <a:r>
              <a:rPr lang="en-US" dirty="0">
                <a:solidFill>
                  <a:srgbClr val="0070C0"/>
                </a:solidFill>
              </a:rPr>
              <a:t>function</a:t>
            </a:r>
            <a:r>
              <a:rPr lang="en-US" dirty="0"/>
              <a:t> Greet(greeting: </a:t>
            </a:r>
            <a:r>
              <a:rPr lang="en-US" dirty="0">
                <a:solidFill>
                  <a:srgbClr val="0070C0"/>
                </a:solidFill>
              </a:rPr>
              <a:t>string</a:t>
            </a:r>
            <a:r>
              <a:rPr lang="en-US" dirty="0"/>
              <a:t>, name</a:t>
            </a:r>
            <a:r>
              <a:rPr lang="en-US" dirty="0">
                <a:solidFill>
                  <a:srgbClr val="FF0000"/>
                </a:solidFill>
              </a:rPr>
              <a:t>?:</a:t>
            </a:r>
            <a:r>
              <a:rPr lang="en-US" dirty="0"/>
              <a:t> s</a:t>
            </a:r>
            <a:r>
              <a:rPr lang="en-US" dirty="0">
                <a:solidFill>
                  <a:srgbClr val="0070C0"/>
                </a:solidFill>
              </a:rPr>
              <a:t>tring </a:t>
            </a:r>
            <a:r>
              <a:rPr lang="en-US" dirty="0"/>
              <a:t>) : </a:t>
            </a:r>
            <a:r>
              <a:rPr lang="en-US" dirty="0">
                <a:solidFill>
                  <a:srgbClr val="0070C0"/>
                </a:solidFill>
              </a:rPr>
              <a:t>string</a:t>
            </a:r>
            <a:r>
              <a:rPr lang="en-US" dirty="0"/>
              <a:t> {</a:t>
            </a:r>
          </a:p>
          <a:p>
            <a:r>
              <a:rPr lang="en-US" dirty="0"/>
              <a:t>    if(name){</a:t>
            </a:r>
          </a:p>
          <a:p>
            <a:r>
              <a:rPr lang="en-US" dirty="0"/>
              <a:t>         </a:t>
            </a:r>
            <a:r>
              <a:rPr lang="en-US" dirty="0">
                <a:solidFill>
                  <a:srgbClr val="0070C0"/>
                </a:solidFill>
              </a:rPr>
              <a:t>return</a:t>
            </a:r>
            <a:r>
              <a:rPr lang="en-US" dirty="0"/>
              <a:t> greeting + ' ' + name + '!';</a:t>
            </a:r>
          </a:p>
          <a:p>
            <a:r>
              <a:rPr lang="en-US" dirty="0"/>
              <a:t>    }</a:t>
            </a:r>
          </a:p>
          <a:p>
            <a:r>
              <a:rPr lang="en-US" dirty="0"/>
              <a:t>    else{</a:t>
            </a:r>
          </a:p>
          <a:p>
            <a:r>
              <a:rPr lang="en-US" dirty="0"/>
              <a:t>         </a:t>
            </a:r>
            <a:r>
              <a:rPr lang="en-US" dirty="0">
                <a:solidFill>
                  <a:srgbClr val="0070C0"/>
                </a:solidFill>
              </a:rPr>
              <a:t>return</a:t>
            </a:r>
            <a:r>
              <a:rPr lang="en-US" dirty="0"/>
              <a:t> greeting + ‘ !’;</a:t>
            </a:r>
          </a:p>
          <a:p>
            <a:r>
              <a:rPr lang="en-US" dirty="0"/>
              <a:t>    }</a:t>
            </a:r>
          </a:p>
          <a:p>
            <a:r>
              <a:rPr lang="en-US" dirty="0"/>
              <a:t>}</a:t>
            </a:r>
          </a:p>
          <a:p>
            <a:endParaRPr lang="en-US" dirty="0"/>
          </a:p>
          <a:p>
            <a:r>
              <a:rPr lang="en-US" dirty="0"/>
              <a:t>Greet('</a:t>
            </a:r>
            <a:r>
              <a:rPr lang="en-US" dirty="0" err="1"/>
              <a:t>Hello','Steve</a:t>
            </a:r>
            <a:r>
              <a:rPr lang="en-US" dirty="0"/>
              <a:t>');</a:t>
            </a:r>
            <a:r>
              <a:rPr lang="en-US" dirty="0">
                <a:solidFill>
                  <a:srgbClr val="00B050"/>
                </a:solidFill>
              </a:rPr>
              <a:t>//OK, returns "Hello Steve!"</a:t>
            </a:r>
          </a:p>
          <a:p>
            <a:r>
              <a:rPr lang="en-US" dirty="0"/>
              <a:t>Greet('Hi'); </a:t>
            </a:r>
            <a:r>
              <a:rPr lang="en-US" dirty="0">
                <a:solidFill>
                  <a:srgbClr val="00B050"/>
                </a:solidFill>
              </a:rPr>
              <a:t>// OK, returns “Hi!".</a:t>
            </a:r>
          </a:p>
        </p:txBody>
      </p:sp>
    </p:spTree>
    <p:extLst>
      <p:ext uri="{BB962C8B-B14F-4D97-AF65-F5344CB8AC3E}">
        <p14:creationId xmlns:p14="http://schemas.microsoft.com/office/powerpoint/2010/main" val="4128204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B5DF91-079A-49DC-B29D-E5286E745EF7}"/>
              </a:ext>
            </a:extLst>
          </p:cNvPr>
          <p:cNvSpPr>
            <a:spLocks noGrp="1"/>
          </p:cNvSpPr>
          <p:nvPr>
            <p:ph type="title"/>
          </p:nvPr>
        </p:nvSpPr>
        <p:spPr>
          <a:xfrm>
            <a:off x="685800" y="685801"/>
            <a:ext cx="10820400" cy="82825"/>
          </a:xfrm>
        </p:spPr>
        <p:txBody>
          <a:bodyPr/>
          <a:lstStyle/>
          <a:p>
            <a:r>
              <a:rPr lang="en-US" dirty="0"/>
              <a:t> </a:t>
            </a:r>
            <a:endParaRPr lang="ru-RU" dirty="0"/>
          </a:p>
        </p:txBody>
      </p:sp>
      <p:sp>
        <p:nvSpPr>
          <p:cNvPr id="3" name="Текст 2">
            <a:extLst>
              <a:ext uri="{FF2B5EF4-FFF2-40B4-BE49-F238E27FC236}">
                <a16:creationId xmlns:a16="http://schemas.microsoft.com/office/drawing/2014/main" id="{F6414855-89F7-460B-B1E2-D6D82F0D91D8}"/>
              </a:ext>
            </a:extLst>
          </p:cNvPr>
          <p:cNvSpPr>
            <a:spLocks noGrp="1"/>
          </p:cNvSpPr>
          <p:nvPr>
            <p:ph type="body" sz="quarter" idx="10"/>
          </p:nvPr>
        </p:nvSpPr>
        <p:spPr>
          <a:xfrm>
            <a:off x="685800" y="768626"/>
            <a:ext cx="10820400" cy="4717774"/>
          </a:xfrm>
        </p:spPr>
        <p:txBody>
          <a:bodyPr/>
          <a:lstStyle/>
          <a:p>
            <a:r>
              <a:rPr lang="en-US" dirty="0"/>
              <a:t>TypeScript provides the option to add default values to parameters. So, if the user does not provide a value to an argument, TypeScript will initialize the parameter with the default value.</a:t>
            </a:r>
          </a:p>
          <a:p>
            <a:r>
              <a:rPr lang="en-US" dirty="0">
                <a:solidFill>
                  <a:srgbClr val="0070C0"/>
                </a:solidFill>
              </a:rPr>
              <a:t>function</a:t>
            </a:r>
            <a:r>
              <a:rPr lang="en-US" dirty="0"/>
              <a:t> Greet(name: </a:t>
            </a:r>
            <a:r>
              <a:rPr lang="en-US" dirty="0">
                <a:solidFill>
                  <a:srgbClr val="0070C0"/>
                </a:solidFill>
              </a:rPr>
              <a:t>string</a:t>
            </a:r>
            <a:r>
              <a:rPr lang="en-US" dirty="0"/>
              <a:t>, greeting: </a:t>
            </a:r>
            <a:r>
              <a:rPr lang="en-US" dirty="0">
                <a:solidFill>
                  <a:srgbClr val="0070C0"/>
                </a:solidFill>
              </a:rPr>
              <a:t>string</a:t>
            </a:r>
            <a:r>
              <a:rPr lang="en-US" dirty="0"/>
              <a:t> = "Hello") : </a:t>
            </a:r>
            <a:r>
              <a:rPr lang="en-US" dirty="0">
                <a:solidFill>
                  <a:srgbClr val="0070C0"/>
                </a:solidFill>
              </a:rPr>
              <a:t>string</a:t>
            </a:r>
            <a:r>
              <a:rPr lang="en-US" dirty="0"/>
              <a:t> {</a:t>
            </a:r>
          </a:p>
          <a:p>
            <a:r>
              <a:rPr lang="en-US" dirty="0"/>
              <a:t>    </a:t>
            </a:r>
            <a:r>
              <a:rPr lang="en-US" dirty="0">
                <a:solidFill>
                  <a:srgbClr val="0070C0"/>
                </a:solidFill>
              </a:rPr>
              <a:t>return</a:t>
            </a:r>
            <a:r>
              <a:rPr lang="en-US" dirty="0"/>
              <a:t> greeting + ' ' + name + '!';</a:t>
            </a:r>
          </a:p>
          <a:p>
            <a:r>
              <a:rPr lang="en-US" dirty="0"/>
              <a:t>}</a:t>
            </a:r>
          </a:p>
          <a:p>
            <a:endParaRPr lang="en-US" dirty="0"/>
          </a:p>
          <a:p>
            <a:r>
              <a:rPr lang="en-US" dirty="0"/>
              <a:t>Greet('Steve');</a:t>
            </a:r>
            <a:r>
              <a:rPr lang="en-US" dirty="0">
                <a:solidFill>
                  <a:srgbClr val="00B050"/>
                </a:solidFill>
              </a:rPr>
              <a:t>//OK, returns "Hello Steve!"</a:t>
            </a:r>
          </a:p>
          <a:p>
            <a:r>
              <a:rPr lang="en-US" dirty="0"/>
              <a:t>Greet('Steve', 'Hi'); </a:t>
            </a:r>
            <a:r>
              <a:rPr lang="en-US" dirty="0">
                <a:solidFill>
                  <a:srgbClr val="00B050"/>
                </a:solidFill>
              </a:rPr>
              <a:t>// OK, returns "Hi Steve!".</a:t>
            </a:r>
          </a:p>
          <a:p>
            <a:r>
              <a:rPr lang="en-US" dirty="0"/>
              <a:t>Greet('Bill'); </a:t>
            </a:r>
            <a:r>
              <a:rPr lang="en-US" dirty="0">
                <a:solidFill>
                  <a:srgbClr val="00B050"/>
                </a:solidFill>
              </a:rPr>
              <a:t>//OK, returns "Hello Bill!"</a:t>
            </a:r>
            <a:endParaRPr lang="ru-RU" dirty="0">
              <a:solidFill>
                <a:srgbClr val="00B050"/>
              </a:solidFill>
            </a:endParaRPr>
          </a:p>
        </p:txBody>
      </p:sp>
    </p:spTree>
    <p:extLst>
      <p:ext uri="{BB962C8B-B14F-4D97-AF65-F5344CB8AC3E}">
        <p14:creationId xmlns:p14="http://schemas.microsoft.com/office/powerpoint/2010/main" val="18718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C86D95-C929-4F99-AC54-B33C7424BCB8}"/>
              </a:ext>
            </a:extLst>
          </p:cNvPr>
          <p:cNvSpPr>
            <a:spLocks noGrp="1"/>
          </p:cNvSpPr>
          <p:nvPr>
            <p:ph type="title"/>
          </p:nvPr>
        </p:nvSpPr>
        <p:spPr>
          <a:xfrm>
            <a:off x="685800" y="685801"/>
            <a:ext cx="10820400" cy="45719"/>
          </a:xfrm>
        </p:spPr>
        <p:txBody>
          <a:bodyPr/>
          <a:lstStyle/>
          <a:p>
            <a:r>
              <a:rPr lang="en-US" dirty="0"/>
              <a:t> </a:t>
            </a:r>
            <a:endParaRPr lang="ru-RU" dirty="0"/>
          </a:p>
        </p:txBody>
      </p:sp>
      <p:sp>
        <p:nvSpPr>
          <p:cNvPr id="3" name="Текст 2">
            <a:extLst>
              <a:ext uri="{FF2B5EF4-FFF2-40B4-BE49-F238E27FC236}">
                <a16:creationId xmlns:a16="http://schemas.microsoft.com/office/drawing/2014/main" id="{DCF6F92B-C539-4881-97AC-7AB2945C1466}"/>
              </a:ext>
            </a:extLst>
          </p:cNvPr>
          <p:cNvSpPr>
            <a:spLocks noGrp="1"/>
          </p:cNvSpPr>
          <p:nvPr>
            <p:ph type="body" sz="quarter" idx="10"/>
          </p:nvPr>
        </p:nvSpPr>
        <p:spPr>
          <a:xfrm>
            <a:off x="685800" y="973371"/>
            <a:ext cx="10820400" cy="4513029"/>
          </a:xfrm>
        </p:spPr>
        <p:txBody>
          <a:bodyPr/>
          <a:lstStyle/>
          <a:p>
            <a:r>
              <a:rPr lang="en-US" dirty="0">
                <a:solidFill>
                  <a:srgbClr val="0070C0"/>
                </a:solidFill>
              </a:rPr>
              <a:t>function</a:t>
            </a:r>
            <a:r>
              <a:rPr lang="en-US" dirty="0"/>
              <a:t> </a:t>
            </a:r>
            <a:r>
              <a:rPr lang="en-US" dirty="0" err="1"/>
              <a:t>defaultSurname</a:t>
            </a:r>
            <a:r>
              <a:rPr lang="en-US" dirty="0"/>
              <a:t>(): </a:t>
            </a:r>
            <a:r>
              <a:rPr lang="en-US" dirty="0">
                <a:solidFill>
                  <a:srgbClr val="0070C0"/>
                </a:solidFill>
              </a:rPr>
              <a:t>string</a:t>
            </a:r>
            <a:r>
              <a:rPr lang="en-US" dirty="0"/>
              <a:t>{</a:t>
            </a:r>
          </a:p>
          <a:p>
            <a:r>
              <a:rPr lang="en-US" dirty="0"/>
              <a:t>    </a:t>
            </a:r>
            <a:r>
              <a:rPr lang="en-US" dirty="0">
                <a:solidFill>
                  <a:srgbClr val="0070C0"/>
                </a:solidFill>
              </a:rPr>
              <a:t>return</a:t>
            </a:r>
            <a:r>
              <a:rPr lang="en-US" dirty="0"/>
              <a:t> "Smith";</a:t>
            </a:r>
          </a:p>
          <a:p>
            <a:r>
              <a:rPr lang="en-US" dirty="0"/>
              <a:t>}</a:t>
            </a:r>
          </a:p>
          <a:p>
            <a:r>
              <a:rPr lang="en-US" dirty="0"/>
              <a:t> </a:t>
            </a:r>
          </a:p>
          <a:p>
            <a:r>
              <a:rPr lang="en-US" dirty="0">
                <a:solidFill>
                  <a:srgbClr val="0070C0"/>
                </a:solidFill>
              </a:rPr>
              <a:t>function</a:t>
            </a:r>
            <a:r>
              <a:rPr lang="en-US" dirty="0"/>
              <a:t> </a:t>
            </a:r>
            <a:r>
              <a:rPr lang="en-US" dirty="0" err="1"/>
              <a:t>getName</a:t>
            </a:r>
            <a:r>
              <a:rPr lang="en-US" dirty="0"/>
              <a:t>(</a:t>
            </a:r>
            <a:r>
              <a:rPr lang="en-US" dirty="0" err="1"/>
              <a:t>firstName</a:t>
            </a:r>
            <a:r>
              <a:rPr lang="en-US" dirty="0"/>
              <a:t>: </a:t>
            </a:r>
            <a:r>
              <a:rPr lang="en-US" dirty="0">
                <a:solidFill>
                  <a:srgbClr val="0070C0"/>
                </a:solidFill>
              </a:rPr>
              <a:t>string</a:t>
            </a:r>
            <a:r>
              <a:rPr lang="en-US" dirty="0"/>
              <a:t>, </a:t>
            </a:r>
            <a:r>
              <a:rPr lang="en-US" dirty="0" err="1"/>
              <a:t>lastName</a:t>
            </a:r>
            <a:r>
              <a:rPr lang="en-US" dirty="0"/>
              <a:t>: </a:t>
            </a:r>
            <a:r>
              <a:rPr lang="en-US" dirty="0">
                <a:solidFill>
                  <a:srgbClr val="0070C0"/>
                </a:solidFill>
              </a:rPr>
              <a:t>string</a:t>
            </a:r>
            <a:r>
              <a:rPr lang="en-US" dirty="0"/>
              <a:t>=</a:t>
            </a:r>
            <a:r>
              <a:rPr lang="en-US" dirty="0" err="1"/>
              <a:t>defaultSurname</a:t>
            </a:r>
            <a:r>
              <a:rPr lang="en-US" dirty="0"/>
              <a:t>()) {</a:t>
            </a:r>
          </a:p>
          <a:p>
            <a:r>
              <a:rPr lang="en-US" dirty="0"/>
              <a:t>     </a:t>
            </a:r>
          </a:p>
          <a:p>
            <a:r>
              <a:rPr lang="en-US" dirty="0"/>
              <a:t>    </a:t>
            </a:r>
            <a:r>
              <a:rPr lang="en-US" dirty="0">
                <a:solidFill>
                  <a:srgbClr val="0070C0"/>
                </a:solidFill>
              </a:rPr>
              <a:t>return</a:t>
            </a:r>
            <a:r>
              <a:rPr lang="en-US" dirty="0"/>
              <a:t> </a:t>
            </a:r>
            <a:r>
              <a:rPr lang="en-US" dirty="0" err="1"/>
              <a:t>firstName</a:t>
            </a:r>
            <a:r>
              <a:rPr lang="en-US" dirty="0"/>
              <a:t> + " " + </a:t>
            </a:r>
            <a:r>
              <a:rPr lang="en-US" dirty="0" err="1"/>
              <a:t>lastName</a:t>
            </a:r>
            <a:r>
              <a:rPr lang="en-US" dirty="0"/>
              <a:t>;</a:t>
            </a:r>
          </a:p>
          <a:p>
            <a:r>
              <a:rPr lang="en-US" dirty="0"/>
              <a:t>}</a:t>
            </a:r>
          </a:p>
          <a:p>
            <a:r>
              <a:rPr lang="en-US" dirty="0"/>
              <a:t> </a:t>
            </a:r>
          </a:p>
          <a:p>
            <a:r>
              <a:rPr lang="en-US" dirty="0">
                <a:solidFill>
                  <a:srgbClr val="0070C0"/>
                </a:solidFill>
              </a:rPr>
              <a:t>let</a:t>
            </a:r>
            <a:r>
              <a:rPr lang="en-US" dirty="0"/>
              <a:t> name1 = </a:t>
            </a:r>
            <a:r>
              <a:rPr lang="en-US" dirty="0" err="1"/>
              <a:t>getName</a:t>
            </a:r>
            <a:r>
              <a:rPr lang="en-US" dirty="0"/>
              <a:t>("Tom");</a:t>
            </a:r>
          </a:p>
          <a:p>
            <a:r>
              <a:rPr lang="en-US" dirty="0">
                <a:solidFill>
                  <a:srgbClr val="0070C0"/>
                </a:solidFill>
              </a:rPr>
              <a:t>console.log</a:t>
            </a:r>
            <a:r>
              <a:rPr lang="en-US" dirty="0"/>
              <a:t>(name1); </a:t>
            </a:r>
            <a:r>
              <a:rPr lang="en-US" dirty="0">
                <a:solidFill>
                  <a:srgbClr val="00B050"/>
                </a:solidFill>
              </a:rPr>
              <a:t>// Tom Smith</a:t>
            </a:r>
            <a:endParaRPr lang="ru-RU" dirty="0">
              <a:solidFill>
                <a:srgbClr val="00B050"/>
              </a:solidFill>
            </a:endParaRPr>
          </a:p>
        </p:txBody>
      </p:sp>
    </p:spTree>
    <p:extLst>
      <p:ext uri="{BB962C8B-B14F-4D97-AF65-F5344CB8AC3E}">
        <p14:creationId xmlns:p14="http://schemas.microsoft.com/office/powerpoint/2010/main" val="701532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C3BEA5-4859-4FF6-8F1E-96327955BC17}"/>
              </a:ext>
            </a:extLst>
          </p:cNvPr>
          <p:cNvSpPr>
            <a:spLocks noGrp="1"/>
          </p:cNvSpPr>
          <p:nvPr>
            <p:ph type="title"/>
          </p:nvPr>
        </p:nvSpPr>
        <p:spPr>
          <a:xfrm>
            <a:off x="685800" y="685801"/>
            <a:ext cx="10820400" cy="685799"/>
          </a:xfrm>
        </p:spPr>
        <p:txBody>
          <a:bodyPr/>
          <a:lstStyle/>
          <a:p>
            <a:r>
              <a:rPr lang="en-US" b="1"/>
              <a:t>Function Overloading</a:t>
            </a:r>
            <a:endParaRPr lang="ru-RU" dirty="0"/>
          </a:p>
        </p:txBody>
      </p:sp>
      <p:sp>
        <p:nvSpPr>
          <p:cNvPr id="3" name="Текст 2">
            <a:extLst>
              <a:ext uri="{FF2B5EF4-FFF2-40B4-BE49-F238E27FC236}">
                <a16:creationId xmlns:a16="http://schemas.microsoft.com/office/drawing/2014/main" id="{96393CD7-4083-4B29-9F06-FF35C868EDD3}"/>
              </a:ext>
            </a:extLst>
          </p:cNvPr>
          <p:cNvSpPr>
            <a:spLocks noGrp="1"/>
          </p:cNvSpPr>
          <p:nvPr>
            <p:ph type="body" sz="quarter" idx="10"/>
          </p:nvPr>
        </p:nvSpPr>
        <p:spPr>
          <a:xfrm>
            <a:off x="685800" y="1563757"/>
            <a:ext cx="10820400" cy="3922643"/>
          </a:xfrm>
        </p:spPr>
        <p:txBody>
          <a:bodyPr/>
          <a:lstStyle/>
          <a:p>
            <a:r>
              <a:rPr lang="en-US" dirty="0"/>
              <a:t>TypeScript provides the concept of function overloading. You can have multiple functions with the same name but different parameter types and return type. However, the number of parameters should be the same.</a:t>
            </a:r>
          </a:p>
          <a:p>
            <a:r>
              <a:rPr lang="en-US" dirty="0">
                <a:solidFill>
                  <a:srgbClr val="0070C0"/>
                </a:solidFill>
              </a:rPr>
              <a:t>function</a:t>
            </a:r>
            <a:r>
              <a:rPr lang="en-US" dirty="0"/>
              <a:t> add(</a:t>
            </a:r>
            <a:r>
              <a:rPr lang="en-US" dirty="0" err="1"/>
              <a:t>a:</a:t>
            </a:r>
            <a:r>
              <a:rPr lang="en-US" dirty="0" err="1">
                <a:solidFill>
                  <a:srgbClr val="0070C0"/>
                </a:solidFill>
              </a:rPr>
              <a:t>string</a:t>
            </a:r>
            <a:r>
              <a:rPr lang="en-US" dirty="0"/>
              <a:t>, b:</a:t>
            </a:r>
            <a:r>
              <a:rPr lang="en-US" dirty="0">
                <a:solidFill>
                  <a:srgbClr val="0070C0"/>
                </a:solidFill>
              </a:rPr>
              <a:t>string</a:t>
            </a:r>
            <a:r>
              <a:rPr lang="en-US" dirty="0"/>
              <a:t>):</a:t>
            </a:r>
            <a:r>
              <a:rPr lang="en-US" dirty="0">
                <a:solidFill>
                  <a:srgbClr val="0070C0"/>
                </a:solidFill>
              </a:rPr>
              <a:t>string</a:t>
            </a:r>
            <a:r>
              <a:rPr lang="en-US" dirty="0"/>
              <a:t>;</a:t>
            </a:r>
          </a:p>
          <a:p>
            <a:r>
              <a:rPr lang="en-US" dirty="0">
                <a:solidFill>
                  <a:srgbClr val="0070C0"/>
                </a:solidFill>
              </a:rPr>
              <a:t>function</a:t>
            </a:r>
            <a:r>
              <a:rPr lang="en-US" dirty="0"/>
              <a:t> add(</a:t>
            </a:r>
            <a:r>
              <a:rPr lang="en-US" dirty="0" err="1"/>
              <a:t>a:</a:t>
            </a:r>
            <a:r>
              <a:rPr lang="en-US" dirty="0" err="1">
                <a:solidFill>
                  <a:srgbClr val="0070C0"/>
                </a:solidFill>
              </a:rPr>
              <a:t>number</a:t>
            </a:r>
            <a:r>
              <a:rPr lang="en-US" dirty="0"/>
              <a:t>, b:</a:t>
            </a:r>
            <a:r>
              <a:rPr lang="en-US" dirty="0">
                <a:solidFill>
                  <a:srgbClr val="0070C0"/>
                </a:solidFill>
              </a:rPr>
              <a:t>number</a:t>
            </a:r>
            <a:r>
              <a:rPr lang="en-US" dirty="0"/>
              <a:t>): </a:t>
            </a:r>
            <a:r>
              <a:rPr lang="en-US" dirty="0">
                <a:solidFill>
                  <a:srgbClr val="0070C0"/>
                </a:solidFill>
              </a:rPr>
              <a:t>number</a:t>
            </a:r>
            <a:r>
              <a:rPr lang="en-US" dirty="0"/>
              <a:t>;</a:t>
            </a:r>
          </a:p>
          <a:p>
            <a:r>
              <a:rPr lang="en-US" dirty="0">
                <a:solidFill>
                  <a:srgbClr val="0070C0"/>
                </a:solidFill>
              </a:rPr>
              <a:t>function</a:t>
            </a:r>
            <a:r>
              <a:rPr lang="en-US" dirty="0"/>
              <a:t> add(a: </a:t>
            </a:r>
            <a:r>
              <a:rPr lang="en-US" dirty="0">
                <a:solidFill>
                  <a:srgbClr val="0070C0"/>
                </a:solidFill>
              </a:rPr>
              <a:t>any</a:t>
            </a:r>
            <a:r>
              <a:rPr lang="en-US" dirty="0"/>
              <a:t>, b:</a:t>
            </a:r>
            <a:r>
              <a:rPr lang="en-US" dirty="0">
                <a:solidFill>
                  <a:srgbClr val="0070C0"/>
                </a:solidFill>
              </a:rPr>
              <a:t>any</a:t>
            </a:r>
            <a:r>
              <a:rPr lang="en-US" dirty="0"/>
              <a:t>): </a:t>
            </a:r>
            <a:r>
              <a:rPr lang="en-US" dirty="0">
                <a:solidFill>
                  <a:srgbClr val="0070C0"/>
                </a:solidFill>
              </a:rPr>
              <a:t>any</a:t>
            </a:r>
            <a:r>
              <a:rPr lang="en-US" dirty="0"/>
              <a:t> {</a:t>
            </a:r>
          </a:p>
          <a:p>
            <a:r>
              <a:rPr lang="en-US" dirty="0"/>
              <a:t>    </a:t>
            </a:r>
            <a:r>
              <a:rPr lang="en-US" dirty="0">
                <a:solidFill>
                  <a:srgbClr val="0070C0"/>
                </a:solidFill>
              </a:rPr>
              <a:t>return</a:t>
            </a:r>
            <a:r>
              <a:rPr lang="en-US" dirty="0"/>
              <a:t> a + b;</a:t>
            </a:r>
          </a:p>
          <a:p>
            <a:r>
              <a:rPr lang="en-US" dirty="0"/>
              <a:t>}</a:t>
            </a:r>
          </a:p>
          <a:p>
            <a:r>
              <a:rPr lang="en-US" dirty="0"/>
              <a:t>add("Hello ", "Steve"); </a:t>
            </a:r>
            <a:r>
              <a:rPr lang="en-US" dirty="0">
                <a:solidFill>
                  <a:srgbClr val="00B050"/>
                </a:solidFill>
              </a:rPr>
              <a:t>// returns "Hello Steve" </a:t>
            </a:r>
          </a:p>
          <a:p>
            <a:r>
              <a:rPr lang="en-US" dirty="0"/>
              <a:t>add(10, 20); </a:t>
            </a:r>
            <a:r>
              <a:rPr lang="en-US" dirty="0">
                <a:solidFill>
                  <a:srgbClr val="00B050"/>
                </a:solidFill>
              </a:rPr>
              <a:t>// returns 30 </a:t>
            </a:r>
            <a:endParaRPr lang="ru-RU" dirty="0">
              <a:solidFill>
                <a:srgbClr val="00B050"/>
              </a:solidFill>
            </a:endParaRPr>
          </a:p>
        </p:txBody>
      </p:sp>
    </p:spTree>
    <p:extLst>
      <p:ext uri="{BB962C8B-B14F-4D97-AF65-F5344CB8AC3E}">
        <p14:creationId xmlns:p14="http://schemas.microsoft.com/office/powerpoint/2010/main" val="4242395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5D9D14-13FA-4AA3-BA0D-6B430BF53F81}"/>
              </a:ext>
            </a:extLst>
          </p:cNvPr>
          <p:cNvSpPr>
            <a:spLocks noGrp="1"/>
          </p:cNvSpPr>
          <p:nvPr>
            <p:ph type="title"/>
          </p:nvPr>
        </p:nvSpPr>
        <p:spPr/>
        <p:txBody>
          <a:bodyPr/>
          <a:lstStyle/>
          <a:p>
            <a:r>
              <a:rPr lang="en-US" dirty="0"/>
              <a:t>What is TypeScript ?</a:t>
            </a:r>
            <a:endParaRPr lang="ru-RU" dirty="0"/>
          </a:p>
        </p:txBody>
      </p:sp>
      <p:sp>
        <p:nvSpPr>
          <p:cNvPr id="3" name="Текст 2">
            <a:extLst>
              <a:ext uri="{FF2B5EF4-FFF2-40B4-BE49-F238E27FC236}">
                <a16:creationId xmlns:a16="http://schemas.microsoft.com/office/drawing/2014/main" id="{328CF862-DA63-4D17-8DC8-8BB1DAAE39B3}"/>
              </a:ext>
            </a:extLst>
          </p:cNvPr>
          <p:cNvSpPr>
            <a:spLocks noGrp="1"/>
          </p:cNvSpPr>
          <p:nvPr>
            <p:ph type="body" sz="quarter" idx="10"/>
          </p:nvPr>
        </p:nvSpPr>
        <p:spPr/>
        <p:txBody>
          <a:bodyPr/>
          <a:lstStyle/>
          <a:p>
            <a:r>
              <a:rPr lang="en-US" dirty="0"/>
              <a:t>TypeScript is a JavaScript-based programming language.</a:t>
            </a:r>
          </a:p>
          <a:p>
            <a:r>
              <a:rPr lang="en-US" dirty="0"/>
              <a:t>TypeScript was first released in October 2012.</a:t>
            </a:r>
          </a:p>
          <a:p>
            <a:r>
              <a:rPr lang="en-US" dirty="0"/>
              <a:t>It is a typed superset of JavaScript that compiles to plain JavaScript.</a:t>
            </a:r>
          </a:p>
          <a:p>
            <a:r>
              <a:rPr lang="en-US" dirty="0"/>
              <a:t>It can be used to develop both the client side of an application, with frameworks like Angular or React.js, as well as the server side, with frameworks such as Node.js. </a:t>
            </a:r>
          </a:p>
          <a:p>
            <a:r>
              <a:rPr lang="en-US" dirty="0"/>
              <a:t>Some of the most popular JavaScript frameworks like Angular.js and </a:t>
            </a:r>
            <a:r>
              <a:rPr lang="en-US" dirty="0" err="1"/>
              <a:t>WinJS</a:t>
            </a:r>
            <a:r>
              <a:rPr lang="en-US" dirty="0"/>
              <a:t> are written in TypeScript.</a:t>
            </a:r>
            <a:endParaRPr lang="ru-RU" dirty="0"/>
          </a:p>
        </p:txBody>
      </p:sp>
    </p:spTree>
    <p:extLst>
      <p:ext uri="{BB962C8B-B14F-4D97-AF65-F5344CB8AC3E}">
        <p14:creationId xmlns:p14="http://schemas.microsoft.com/office/powerpoint/2010/main" val="4143932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A23B1C-C215-4969-8CED-97A098EB6E22}"/>
              </a:ext>
            </a:extLst>
          </p:cNvPr>
          <p:cNvSpPr>
            <a:spLocks noGrp="1"/>
          </p:cNvSpPr>
          <p:nvPr>
            <p:ph type="title"/>
          </p:nvPr>
        </p:nvSpPr>
        <p:spPr/>
        <p:txBody>
          <a:bodyPr/>
          <a:lstStyle/>
          <a:p>
            <a:r>
              <a:rPr lang="en-US" dirty="0"/>
              <a:t>TypeScript - Class</a:t>
            </a:r>
            <a:br>
              <a:rPr lang="en-US" dirty="0"/>
            </a:br>
            <a:endParaRPr lang="ru-RU" dirty="0"/>
          </a:p>
        </p:txBody>
      </p:sp>
      <p:sp>
        <p:nvSpPr>
          <p:cNvPr id="3" name="Текст 2">
            <a:extLst>
              <a:ext uri="{FF2B5EF4-FFF2-40B4-BE49-F238E27FC236}">
                <a16:creationId xmlns:a16="http://schemas.microsoft.com/office/drawing/2014/main" id="{56A53BA9-8AEF-4EE3-9B81-9E1ACDFE6D50}"/>
              </a:ext>
            </a:extLst>
          </p:cNvPr>
          <p:cNvSpPr>
            <a:spLocks noGrp="1"/>
          </p:cNvSpPr>
          <p:nvPr>
            <p:ph type="body" sz="quarter" idx="10"/>
          </p:nvPr>
        </p:nvSpPr>
        <p:spPr/>
        <p:txBody>
          <a:bodyPr/>
          <a:lstStyle/>
          <a:p>
            <a:r>
              <a:rPr lang="en-US" dirty="0"/>
              <a:t>TypeScript introduced classes to avail the benefit of object-oriented techniques like encapsulation and abstraction. The class in TypeScript is compiled to plain JavaScript functions by the TypeScript compiler to work across platforms and browsers.</a:t>
            </a:r>
          </a:p>
          <a:p>
            <a:r>
              <a:rPr lang="en-US" dirty="0"/>
              <a:t>A class can include the following:</a:t>
            </a:r>
          </a:p>
          <a:p>
            <a:pPr marL="342900" indent="-342900">
              <a:buFont typeface="Arial" panose="020B0604020202020204" pitchFamily="34" charset="0"/>
              <a:buChar char="•"/>
            </a:pPr>
            <a:r>
              <a:rPr lang="en-US" dirty="0"/>
              <a:t>Constructor</a:t>
            </a:r>
          </a:p>
          <a:p>
            <a:pPr marL="342900" indent="-342900">
              <a:buFont typeface="Arial" panose="020B0604020202020204" pitchFamily="34" charset="0"/>
              <a:buChar char="•"/>
            </a:pPr>
            <a:r>
              <a:rPr lang="en-US" dirty="0"/>
              <a:t>Properties</a:t>
            </a:r>
          </a:p>
          <a:p>
            <a:pPr marL="342900" indent="-342900">
              <a:buFont typeface="Arial" panose="020B0604020202020204" pitchFamily="34" charset="0"/>
              <a:buChar char="•"/>
            </a:pPr>
            <a:r>
              <a:rPr lang="en-US" dirty="0"/>
              <a:t>Methods</a:t>
            </a:r>
          </a:p>
          <a:p>
            <a:endParaRPr lang="ru-RU" dirty="0"/>
          </a:p>
        </p:txBody>
      </p:sp>
    </p:spTree>
    <p:extLst>
      <p:ext uri="{BB962C8B-B14F-4D97-AF65-F5344CB8AC3E}">
        <p14:creationId xmlns:p14="http://schemas.microsoft.com/office/powerpoint/2010/main" val="1487157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8CBB8D-3394-4E23-A58F-DDE73931C2EF}"/>
              </a:ext>
            </a:extLst>
          </p:cNvPr>
          <p:cNvSpPr>
            <a:spLocks noGrp="1"/>
          </p:cNvSpPr>
          <p:nvPr>
            <p:ph type="title"/>
          </p:nvPr>
        </p:nvSpPr>
        <p:spPr>
          <a:xfrm>
            <a:off x="685800" y="685801"/>
            <a:ext cx="10820400" cy="96077"/>
          </a:xfrm>
        </p:spPr>
        <p:txBody>
          <a:bodyPr/>
          <a:lstStyle/>
          <a:p>
            <a:r>
              <a:rPr lang="en-US" dirty="0"/>
              <a:t> </a:t>
            </a:r>
            <a:endParaRPr lang="ru-RU" dirty="0"/>
          </a:p>
        </p:txBody>
      </p:sp>
      <p:sp>
        <p:nvSpPr>
          <p:cNvPr id="3" name="Текст 2">
            <a:extLst>
              <a:ext uri="{FF2B5EF4-FFF2-40B4-BE49-F238E27FC236}">
                <a16:creationId xmlns:a16="http://schemas.microsoft.com/office/drawing/2014/main" id="{09378366-FBC0-4694-902B-8DB1E84F5D16}"/>
              </a:ext>
            </a:extLst>
          </p:cNvPr>
          <p:cNvSpPr>
            <a:spLocks noGrp="1"/>
          </p:cNvSpPr>
          <p:nvPr>
            <p:ph type="body" sz="quarter" idx="10"/>
          </p:nvPr>
        </p:nvSpPr>
        <p:spPr>
          <a:xfrm>
            <a:off x="685800" y="685801"/>
            <a:ext cx="5174998" cy="4800599"/>
          </a:xfrm>
        </p:spPr>
        <p:txBody>
          <a:bodyPr/>
          <a:lstStyle/>
          <a:p>
            <a:r>
              <a:rPr lang="en-US" dirty="0">
                <a:solidFill>
                  <a:srgbClr val="0070C0"/>
                </a:solidFill>
              </a:rPr>
              <a:t>class</a:t>
            </a:r>
            <a:r>
              <a:rPr lang="en-US" dirty="0"/>
              <a:t> Employee {</a:t>
            </a:r>
          </a:p>
          <a:p>
            <a:r>
              <a:rPr lang="en-US" dirty="0"/>
              <a:t>    </a:t>
            </a:r>
            <a:r>
              <a:rPr lang="en-US" dirty="0" err="1"/>
              <a:t>empCode</a:t>
            </a:r>
            <a:r>
              <a:rPr lang="en-US" dirty="0"/>
              <a:t>: </a:t>
            </a:r>
            <a:r>
              <a:rPr lang="en-US" dirty="0">
                <a:solidFill>
                  <a:srgbClr val="0070C0"/>
                </a:solidFill>
              </a:rPr>
              <a:t>number</a:t>
            </a:r>
            <a:r>
              <a:rPr lang="en-US" dirty="0"/>
              <a:t>;</a:t>
            </a:r>
          </a:p>
          <a:p>
            <a:r>
              <a:rPr lang="en-US" dirty="0"/>
              <a:t>    </a:t>
            </a:r>
            <a:r>
              <a:rPr lang="en-US" dirty="0" err="1"/>
              <a:t>empName</a:t>
            </a:r>
            <a:r>
              <a:rPr lang="en-US" dirty="0"/>
              <a:t>: </a:t>
            </a:r>
            <a:r>
              <a:rPr lang="en-US" dirty="0">
                <a:solidFill>
                  <a:srgbClr val="0070C0"/>
                </a:solidFill>
              </a:rPr>
              <a:t>string</a:t>
            </a:r>
            <a:r>
              <a:rPr lang="en-US" dirty="0"/>
              <a:t>;</a:t>
            </a:r>
          </a:p>
          <a:p>
            <a:endParaRPr lang="en-US" dirty="0"/>
          </a:p>
          <a:p>
            <a:r>
              <a:rPr lang="en-US" dirty="0"/>
              <a:t>    constructor(code: </a:t>
            </a:r>
            <a:r>
              <a:rPr lang="en-US" dirty="0">
                <a:solidFill>
                  <a:srgbClr val="0070C0"/>
                </a:solidFill>
              </a:rPr>
              <a:t>number</a:t>
            </a:r>
            <a:r>
              <a:rPr lang="en-US" dirty="0"/>
              <a:t>, name: </a:t>
            </a:r>
            <a:r>
              <a:rPr lang="en-US" dirty="0">
                <a:solidFill>
                  <a:srgbClr val="0070C0"/>
                </a:solidFill>
              </a:rPr>
              <a:t>string</a:t>
            </a:r>
            <a:r>
              <a:rPr lang="en-US" dirty="0"/>
              <a:t>) {</a:t>
            </a:r>
          </a:p>
          <a:p>
            <a:r>
              <a:rPr lang="en-US" dirty="0"/>
              <a:t>            </a:t>
            </a:r>
            <a:r>
              <a:rPr lang="en-US" dirty="0" err="1">
                <a:solidFill>
                  <a:srgbClr val="0070C0"/>
                </a:solidFill>
              </a:rPr>
              <a:t>this</a:t>
            </a:r>
            <a:r>
              <a:rPr lang="en-US" dirty="0" err="1"/>
              <a:t>.empName</a:t>
            </a:r>
            <a:r>
              <a:rPr lang="en-US" dirty="0"/>
              <a:t> = name;</a:t>
            </a:r>
          </a:p>
          <a:p>
            <a:r>
              <a:rPr lang="en-US" dirty="0"/>
              <a:t>            </a:t>
            </a:r>
            <a:r>
              <a:rPr lang="en-US" dirty="0" err="1">
                <a:solidFill>
                  <a:srgbClr val="0070C0"/>
                </a:solidFill>
              </a:rPr>
              <a:t>this</a:t>
            </a:r>
            <a:r>
              <a:rPr lang="en-US" dirty="0" err="1"/>
              <a:t>.empCode</a:t>
            </a:r>
            <a:r>
              <a:rPr lang="en-US" dirty="0"/>
              <a:t> = code;</a:t>
            </a:r>
          </a:p>
          <a:p>
            <a:r>
              <a:rPr lang="en-US" dirty="0"/>
              <a:t>    }</a:t>
            </a:r>
          </a:p>
          <a:p>
            <a:endParaRPr lang="en-US" dirty="0"/>
          </a:p>
          <a:p>
            <a:r>
              <a:rPr lang="en-US" dirty="0"/>
              <a:t>    </a:t>
            </a:r>
            <a:r>
              <a:rPr lang="en-US" dirty="0" err="1"/>
              <a:t>getSalary</a:t>
            </a:r>
            <a:r>
              <a:rPr lang="en-US" dirty="0"/>
              <a:t>() : </a:t>
            </a:r>
            <a:r>
              <a:rPr lang="en-US" dirty="0">
                <a:solidFill>
                  <a:srgbClr val="0070C0"/>
                </a:solidFill>
              </a:rPr>
              <a:t>number</a:t>
            </a:r>
            <a:r>
              <a:rPr lang="en-US" dirty="0"/>
              <a:t> {</a:t>
            </a:r>
          </a:p>
          <a:p>
            <a:r>
              <a:rPr lang="en-US" dirty="0"/>
              <a:t>        </a:t>
            </a:r>
            <a:r>
              <a:rPr lang="en-US" dirty="0">
                <a:solidFill>
                  <a:srgbClr val="0070C0"/>
                </a:solidFill>
              </a:rPr>
              <a:t>return</a:t>
            </a:r>
            <a:r>
              <a:rPr lang="en-US" dirty="0"/>
              <a:t> 10000;</a:t>
            </a:r>
          </a:p>
          <a:p>
            <a:r>
              <a:rPr lang="en-US" dirty="0"/>
              <a:t>    }</a:t>
            </a:r>
          </a:p>
          <a:p>
            <a:r>
              <a:rPr lang="en-US" dirty="0"/>
              <a:t>}</a:t>
            </a:r>
            <a:endParaRPr lang="ru-RU" dirty="0"/>
          </a:p>
        </p:txBody>
      </p:sp>
      <p:sp>
        <p:nvSpPr>
          <p:cNvPr id="4" name="Текст 3">
            <a:extLst>
              <a:ext uri="{FF2B5EF4-FFF2-40B4-BE49-F238E27FC236}">
                <a16:creationId xmlns:a16="http://schemas.microsoft.com/office/drawing/2014/main" id="{AA92596E-9173-46C7-B690-7A5452367C78}"/>
              </a:ext>
            </a:extLst>
          </p:cNvPr>
          <p:cNvSpPr>
            <a:spLocks noGrp="1"/>
          </p:cNvSpPr>
          <p:nvPr>
            <p:ph type="body" sz="quarter" idx="11"/>
          </p:nvPr>
        </p:nvSpPr>
        <p:spPr>
          <a:xfrm>
            <a:off x="6330696" y="685801"/>
            <a:ext cx="5175504" cy="4800599"/>
          </a:xfrm>
        </p:spPr>
        <p:txBody>
          <a:bodyPr/>
          <a:lstStyle/>
          <a:p>
            <a:r>
              <a:rPr lang="en-US" dirty="0">
                <a:solidFill>
                  <a:srgbClr val="0070C0"/>
                </a:solidFill>
              </a:rPr>
              <a:t>var Employee </a:t>
            </a:r>
            <a:r>
              <a:rPr lang="en-US" dirty="0"/>
              <a:t>= </a:t>
            </a:r>
            <a:r>
              <a:rPr lang="en-US" dirty="0">
                <a:solidFill>
                  <a:srgbClr val="00B050"/>
                </a:solidFill>
              </a:rPr>
              <a:t>/** @class */ </a:t>
            </a:r>
            <a:r>
              <a:rPr lang="en-US" dirty="0"/>
              <a:t>(function () {</a:t>
            </a:r>
          </a:p>
          <a:p>
            <a:r>
              <a:rPr lang="en-US" dirty="0"/>
              <a:t>    </a:t>
            </a:r>
            <a:r>
              <a:rPr lang="en-US" dirty="0">
                <a:solidFill>
                  <a:srgbClr val="0070C0"/>
                </a:solidFill>
              </a:rPr>
              <a:t>function</a:t>
            </a:r>
            <a:r>
              <a:rPr lang="en-US" dirty="0"/>
              <a:t> Employee(name, code) {</a:t>
            </a:r>
          </a:p>
          <a:p>
            <a:r>
              <a:rPr lang="en-US" dirty="0"/>
              <a:t>       </a:t>
            </a:r>
            <a:r>
              <a:rPr lang="en-US" dirty="0">
                <a:solidFill>
                  <a:srgbClr val="0070C0"/>
                </a:solidFill>
              </a:rPr>
              <a:t> </a:t>
            </a:r>
            <a:r>
              <a:rPr lang="en-US" dirty="0" err="1">
                <a:solidFill>
                  <a:srgbClr val="0070C0"/>
                </a:solidFill>
              </a:rPr>
              <a:t>this</a:t>
            </a:r>
            <a:r>
              <a:rPr lang="en-US" dirty="0" err="1"/>
              <a:t>.empName</a:t>
            </a:r>
            <a:r>
              <a:rPr lang="en-US" dirty="0"/>
              <a:t> = name;</a:t>
            </a:r>
          </a:p>
          <a:p>
            <a:r>
              <a:rPr lang="en-US" dirty="0"/>
              <a:t>       </a:t>
            </a:r>
            <a:r>
              <a:rPr lang="en-US" dirty="0">
                <a:solidFill>
                  <a:srgbClr val="0070C0"/>
                </a:solidFill>
              </a:rPr>
              <a:t> </a:t>
            </a:r>
            <a:r>
              <a:rPr lang="en-US" dirty="0" err="1">
                <a:solidFill>
                  <a:srgbClr val="0070C0"/>
                </a:solidFill>
              </a:rPr>
              <a:t>this</a:t>
            </a:r>
            <a:r>
              <a:rPr lang="en-US" dirty="0" err="1"/>
              <a:t>.empCode</a:t>
            </a:r>
            <a:r>
              <a:rPr lang="en-US" dirty="0"/>
              <a:t> = code;</a:t>
            </a:r>
          </a:p>
          <a:p>
            <a:r>
              <a:rPr lang="en-US" dirty="0"/>
              <a:t>    }</a:t>
            </a:r>
          </a:p>
          <a:p>
            <a:r>
              <a:rPr lang="en-US" dirty="0"/>
              <a:t>    </a:t>
            </a:r>
            <a:r>
              <a:rPr lang="en-US" dirty="0" err="1"/>
              <a:t>Employee.prototype.getSalary</a:t>
            </a:r>
            <a:r>
              <a:rPr lang="en-US" dirty="0"/>
              <a:t> = </a:t>
            </a:r>
            <a:r>
              <a:rPr lang="en-US" dirty="0">
                <a:solidFill>
                  <a:srgbClr val="0070C0"/>
                </a:solidFill>
              </a:rPr>
              <a:t>function</a:t>
            </a:r>
            <a:r>
              <a:rPr lang="en-US" dirty="0"/>
              <a:t> () {</a:t>
            </a:r>
          </a:p>
          <a:p>
            <a:r>
              <a:rPr lang="en-US" dirty="0"/>
              <a:t>        </a:t>
            </a:r>
            <a:r>
              <a:rPr lang="en-US" dirty="0">
                <a:solidFill>
                  <a:srgbClr val="0070C0"/>
                </a:solidFill>
              </a:rPr>
              <a:t>return</a:t>
            </a:r>
            <a:r>
              <a:rPr lang="en-US" dirty="0"/>
              <a:t> 10000;</a:t>
            </a:r>
          </a:p>
          <a:p>
            <a:r>
              <a:rPr lang="en-US" dirty="0"/>
              <a:t>    };</a:t>
            </a:r>
          </a:p>
          <a:p>
            <a:r>
              <a:rPr lang="en-US" dirty="0"/>
              <a:t>        </a:t>
            </a:r>
            <a:r>
              <a:rPr lang="en-US" dirty="0">
                <a:solidFill>
                  <a:srgbClr val="0070C0"/>
                </a:solidFill>
              </a:rPr>
              <a:t>return</a:t>
            </a:r>
            <a:r>
              <a:rPr lang="en-US" dirty="0"/>
              <a:t> Employee;</a:t>
            </a:r>
          </a:p>
          <a:p>
            <a:r>
              <a:rPr lang="en-US" dirty="0"/>
              <a:t>}());</a:t>
            </a:r>
            <a:endParaRPr lang="ru-RU" dirty="0"/>
          </a:p>
        </p:txBody>
      </p:sp>
    </p:spTree>
    <p:extLst>
      <p:ext uri="{BB962C8B-B14F-4D97-AF65-F5344CB8AC3E}">
        <p14:creationId xmlns:p14="http://schemas.microsoft.com/office/powerpoint/2010/main" val="2027644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865849-FD74-4F6E-B644-A0788F86DA33}"/>
              </a:ext>
            </a:extLst>
          </p:cNvPr>
          <p:cNvSpPr>
            <a:spLocks noGrp="1"/>
          </p:cNvSpPr>
          <p:nvPr>
            <p:ph type="title"/>
          </p:nvPr>
        </p:nvSpPr>
        <p:spPr/>
        <p:txBody>
          <a:bodyPr/>
          <a:lstStyle/>
          <a:p>
            <a:r>
              <a:rPr lang="en-US" dirty="0"/>
              <a:t>Resources</a:t>
            </a:r>
            <a:endParaRPr lang="ru-RU" dirty="0"/>
          </a:p>
        </p:txBody>
      </p:sp>
      <p:sp>
        <p:nvSpPr>
          <p:cNvPr id="3" name="Текст 2">
            <a:extLst>
              <a:ext uri="{FF2B5EF4-FFF2-40B4-BE49-F238E27FC236}">
                <a16:creationId xmlns:a16="http://schemas.microsoft.com/office/drawing/2014/main" id="{D910B49E-CCBB-4C5F-B104-C3D82719A0AA}"/>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hlinkClick r:id="rId2"/>
              </a:rPr>
              <a:t>https://metanit.com/web/typescript</a:t>
            </a:r>
            <a:endParaRPr lang="en-US" dirty="0"/>
          </a:p>
          <a:p>
            <a:pPr marL="342900" indent="-342900">
              <a:buFont typeface="Arial" panose="020B0604020202020204" pitchFamily="34" charset="0"/>
              <a:buChar char="•"/>
            </a:pPr>
            <a:r>
              <a:rPr lang="en-US" dirty="0">
                <a:hlinkClick r:id="rId3"/>
              </a:rPr>
              <a:t>https://www.tutorialsteacher.com/typescript</a:t>
            </a:r>
            <a:endParaRPr lang="ru-RU" dirty="0"/>
          </a:p>
        </p:txBody>
      </p:sp>
    </p:spTree>
    <p:extLst>
      <p:ext uri="{BB962C8B-B14F-4D97-AF65-F5344CB8AC3E}">
        <p14:creationId xmlns:p14="http://schemas.microsoft.com/office/powerpoint/2010/main" val="1221552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br>
              <a:rPr lang="en-US" dirty="0"/>
            </a:br>
            <a:r>
              <a:rPr lang="en-US" dirty="0"/>
              <a:t>THANK YOU</a:t>
            </a:r>
            <a:endParaRPr lang="uk-UA" dirty="0"/>
          </a:p>
        </p:txBody>
      </p:sp>
      <p:sp>
        <p:nvSpPr>
          <p:cNvPr id="5" name="Text Placeholder 4"/>
          <p:cNvSpPr>
            <a:spLocks noGrp="1"/>
          </p:cNvSpPr>
          <p:nvPr>
            <p:ph type="body" sz="quarter" idx="10"/>
          </p:nvPr>
        </p:nvSpPr>
        <p:spPr/>
        <p:txBody>
          <a:bodyPr/>
          <a:lstStyle/>
          <a:p>
            <a:r>
              <a:rPr lang="en-US" dirty="0"/>
              <a:t> </a:t>
            </a:r>
            <a:endParaRPr lang="uk-UA" dirty="0"/>
          </a:p>
        </p:txBody>
      </p:sp>
    </p:spTree>
    <p:extLst>
      <p:ext uri="{BB962C8B-B14F-4D97-AF65-F5344CB8AC3E}">
        <p14:creationId xmlns:p14="http://schemas.microsoft.com/office/powerpoint/2010/main" val="65838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33B766-9070-4643-8F54-C0540F09B0F5}"/>
              </a:ext>
            </a:extLst>
          </p:cNvPr>
          <p:cNvSpPr>
            <a:spLocks noGrp="1"/>
          </p:cNvSpPr>
          <p:nvPr>
            <p:ph type="title"/>
          </p:nvPr>
        </p:nvSpPr>
        <p:spPr/>
        <p:txBody>
          <a:bodyPr/>
          <a:lstStyle/>
          <a:p>
            <a:r>
              <a:rPr lang="en-US" dirty="0"/>
              <a:t>TypeScript - Setup Development Environment</a:t>
            </a:r>
            <a:br>
              <a:rPr lang="en-US" dirty="0"/>
            </a:br>
            <a:endParaRPr lang="ru-RU" dirty="0"/>
          </a:p>
        </p:txBody>
      </p:sp>
      <p:sp>
        <p:nvSpPr>
          <p:cNvPr id="3" name="Текст 2">
            <a:extLst>
              <a:ext uri="{FF2B5EF4-FFF2-40B4-BE49-F238E27FC236}">
                <a16:creationId xmlns:a16="http://schemas.microsoft.com/office/drawing/2014/main" id="{43DFD48F-15E5-44CD-AA10-3ECC8193C762}"/>
              </a:ext>
            </a:extLst>
          </p:cNvPr>
          <p:cNvSpPr>
            <a:spLocks noGrp="1"/>
          </p:cNvSpPr>
          <p:nvPr>
            <p:ph type="body" sz="quarter" idx="10"/>
          </p:nvPr>
        </p:nvSpPr>
        <p:spPr/>
        <p:txBody>
          <a:bodyPr/>
          <a:lstStyle/>
          <a:p>
            <a:r>
              <a:rPr lang="en-US" dirty="0"/>
              <a:t>There are two ways to install TypeScript:</a:t>
            </a:r>
          </a:p>
          <a:p>
            <a:pPr marL="342900" indent="-342900">
              <a:buFont typeface="Arial" panose="020B0604020202020204" pitchFamily="34" charset="0"/>
              <a:buChar char="•"/>
            </a:pPr>
            <a:r>
              <a:rPr lang="en-US" dirty="0"/>
              <a:t>Install TypeScript using Node.js package manager (</a:t>
            </a:r>
            <a:r>
              <a:rPr lang="en-US" dirty="0" err="1"/>
              <a:t>npm</a:t>
            </a:r>
            <a:r>
              <a:rPr lang="en-US" dirty="0"/>
              <a:t>).</a:t>
            </a:r>
          </a:p>
          <a:p>
            <a:pPr marL="342900" indent="-342900">
              <a:buFont typeface="Arial" panose="020B0604020202020204" pitchFamily="34" charset="0"/>
              <a:buChar char="•"/>
            </a:pPr>
            <a:r>
              <a:rPr lang="en-US" dirty="0"/>
              <a:t>Install the TypeScript Plug-in in your IDE (Integrated Development Environment).</a:t>
            </a:r>
          </a:p>
          <a:p>
            <a:r>
              <a:rPr lang="en-US" dirty="0"/>
              <a:t>To install TypeScript, open command prompt on Windows and type the following command:</a:t>
            </a:r>
          </a:p>
          <a:p>
            <a:pPr marL="342900" indent="-342900">
              <a:buFont typeface="Wingdings" panose="05000000000000000000" pitchFamily="2" charset="2"/>
              <a:buChar char="Ø"/>
            </a:pPr>
            <a:r>
              <a:rPr lang="en-US" dirty="0" err="1">
                <a:solidFill>
                  <a:srgbClr val="FF0000"/>
                </a:solidFill>
              </a:rPr>
              <a:t>npm</a:t>
            </a:r>
            <a:r>
              <a:rPr lang="en-US" dirty="0">
                <a:solidFill>
                  <a:srgbClr val="FF0000"/>
                </a:solidFill>
              </a:rPr>
              <a:t> install -g typescript</a:t>
            </a:r>
          </a:p>
          <a:p>
            <a:br>
              <a:rPr lang="en-US" dirty="0"/>
            </a:br>
            <a:r>
              <a:rPr lang="en-US" dirty="0"/>
              <a:t>Once installed, you can check the TypeScript version using the following command:</a:t>
            </a:r>
          </a:p>
          <a:p>
            <a:pPr marL="342900" indent="-342900">
              <a:buFont typeface="Wingdings" panose="05000000000000000000" pitchFamily="2" charset="2"/>
              <a:buChar char="Ø"/>
            </a:pPr>
            <a:r>
              <a:rPr lang="en-US" dirty="0" err="1">
                <a:solidFill>
                  <a:srgbClr val="FF0000"/>
                </a:solidFill>
              </a:rPr>
              <a:t>tsc</a:t>
            </a:r>
            <a:r>
              <a:rPr lang="en-US" dirty="0">
                <a:solidFill>
                  <a:srgbClr val="FF0000"/>
                </a:solidFill>
              </a:rPr>
              <a:t> –v</a:t>
            </a:r>
          </a:p>
          <a:p>
            <a:r>
              <a:rPr lang="en-US" dirty="0">
                <a:solidFill>
                  <a:srgbClr val="FF0000"/>
                </a:solidFill>
              </a:rPr>
              <a:t> </a:t>
            </a:r>
          </a:p>
          <a:p>
            <a:endParaRPr lang="ru-RU" dirty="0"/>
          </a:p>
        </p:txBody>
      </p:sp>
    </p:spTree>
    <p:extLst>
      <p:ext uri="{BB962C8B-B14F-4D97-AF65-F5344CB8AC3E}">
        <p14:creationId xmlns:p14="http://schemas.microsoft.com/office/powerpoint/2010/main" val="2079676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54F393-6135-48E1-9131-2D258AC0FAB6}"/>
              </a:ext>
            </a:extLst>
          </p:cNvPr>
          <p:cNvSpPr>
            <a:spLocks noGrp="1"/>
          </p:cNvSpPr>
          <p:nvPr>
            <p:ph type="title"/>
          </p:nvPr>
        </p:nvSpPr>
        <p:spPr/>
        <p:txBody>
          <a:bodyPr/>
          <a:lstStyle/>
          <a:p>
            <a:r>
              <a:rPr lang="en-US" dirty="0"/>
              <a:t>First TypeScript Program</a:t>
            </a:r>
            <a:br>
              <a:rPr lang="en-US" dirty="0"/>
            </a:br>
            <a:endParaRPr lang="ru-RU" dirty="0"/>
          </a:p>
        </p:txBody>
      </p:sp>
      <p:sp>
        <p:nvSpPr>
          <p:cNvPr id="3" name="Текст 2">
            <a:extLst>
              <a:ext uri="{FF2B5EF4-FFF2-40B4-BE49-F238E27FC236}">
                <a16:creationId xmlns:a16="http://schemas.microsoft.com/office/drawing/2014/main" id="{8A6F6D79-910D-419C-AE2B-2B4E08A0160C}"/>
              </a:ext>
            </a:extLst>
          </p:cNvPr>
          <p:cNvSpPr>
            <a:spLocks noGrp="1"/>
          </p:cNvSpPr>
          <p:nvPr>
            <p:ph type="body" sz="quarter" idx="10"/>
          </p:nvPr>
        </p:nvSpPr>
        <p:spPr/>
        <p:txBody>
          <a:bodyPr/>
          <a:lstStyle/>
          <a:p>
            <a:r>
              <a:rPr lang="en-US" dirty="0"/>
              <a:t>It is a simple program which adds two numbers and displays the output to the console.</a:t>
            </a:r>
          </a:p>
          <a:p>
            <a:r>
              <a:rPr lang="en-US" b="1" u="sng" dirty="0"/>
              <a:t>File: </a:t>
            </a:r>
            <a:r>
              <a:rPr lang="en-US" b="1" u="sng" dirty="0" err="1"/>
              <a:t>add.ts</a:t>
            </a:r>
            <a:endParaRPr lang="en-US" b="1" u="sng" dirty="0"/>
          </a:p>
          <a:p>
            <a:r>
              <a:rPr lang="en-US" dirty="0">
                <a:solidFill>
                  <a:srgbClr val="0070C0"/>
                </a:solidFill>
              </a:rPr>
              <a:t>function</a:t>
            </a:r>
            <a:r>
              <a:rPr lang="en-US" dirty="0"/>
              <a:t> </a:t>
            </a:r>
            <a:r>
              <a:rPr lang="en-US" dirty="0" err="1"/>
              <a:t>addNumbers</a:t>
            </a:r>
            <a:r>
              <a:rPr lang="en-US" dirty="0"/>
              <a:t>(a: </a:t>
            </a:r>
            <a:r>
              <a:rPr lang="en-US" dirty="0">
                <a:solidFill>
                  <a:srgbClr val="0070C0"/>
                </a:solidFill>
              </a:rPr>
              <a:t>number</a:t>
            </a:r>
            <a:r>
              <a:rPr lang="en-US" dirty="0"/>
              <a:t>, b: </a:t>
            </a:r>
            <a:r>
              <a:rPr lang="en-US" dirty="0">
                <a:solidFill>
                  <a:srgbClr val="0070C0"/>
                </a:solidFill>
              </a:rPr>
              <a:t>number</a:t>
            </a:r>
            <a:r>
              <a:rPr lang="en-US" dirty="0"/>
              <a:t>) { </a:t>
            </a:r>
          </a:p>
          <a:p>
            <a:r>
              <a:rPr lang="en-US" dirty="0"/>
              <a:t>    </a:t>
            </a:r>
            <a:r>
              <a:rPr lang="en-US" dirty="0">
                <a:solidFill>
                  <a:srgbClr val="0070C0"/>
                </a:solidFill>
              </a:rPr>
              <a:t>return</a:t>
            </a:r>
            <a:r>
              <a:rPr lang="en-US" dirty="0"/>
              <a:t> a + b; </a:t>
            </a:r>
          </a:p>
          <a:p>
            <a:r>
              <a:rPr lang="en-US" dirty="0"/>
              <a:t>} </a:t>
            </a:r>
          </a:p>
          <a:p>
            <a:r>
              <a:rPr lang="en-US" dirty="0"/>
              <a:t>var sum: </a:t>
            </a:r>
            <a:r>
              <a:rPr lang="en-US" dirty="0">
                <a:solidFill>
                  <a:srgbClr val="0070C0"/>
                </a:solidFill>
              </a:rPr>
              <a:t>number</a:t>
            </a:r>
            <a:r>
              <a:rPr lang="en-US" dirty="0"/>
              <a:t> = </a:t>
            </a:r>
            <a:r>
              <a:rPr lang="en-US" dirty="0" err="1"/>
              <a:t>addNumbers</a:t>
            </a:r>
            <a:r>
              <a:rPr lang="en-US" dirty="0"/>
              <a:t>(10,15) </a:t>
            </a:r>
          </a:p>
          <a:p>
            <a:r>
              <a:rPr lang="en-US" dirty="0"/>
              <a:t>console.log(</a:t>
            </a:r>
            <a:r>
              <a:rPr lang="en-US" dirty="0">
                <a:solidFill>
                  <a:srgbClr val="C00000"/>
                </a:solidFill>
              </a:rPr>
              <a:t>'Sum of the two numbers is: ' </a:t>
            </a:r>
            <a:r>
              <a:rPr lang="en-US" dirty="0"/>
              <a:t>+sum); </a:t>
            </a:r>
            <a:endParaRPr lang="ru-RU" dirty="0"/>
          </a:p>
        </p:txBody>
      </p:sp>
    </p:spTree>
    <p:extLst>
      <p:ext uri="{BB962C8B-B14F-4D97-AF65-F5344CB8AC3E}">
        <p14:creationId xmlns:p14="http://schemas.microsoft.com/office/powerpoint/2010/main" val="225819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BCA0B2-7F4C-484A-9BB9-1132AA3F039F}"/>
              </a:ext>
            </a:extLst>
          </p:cNvPr>
          <p:cNvSpPr>
            <a:spLocks noGrp="1"/>
          </p:cNvSpPr>
          <p:nvPr>
            <p:ph type="title"/>
          </p:nvPr>
        </p:nvSpPr>
        <p:spPr>
          <a:xfrm>
            <a:off x="685800" y="685801"/>
            <a:ext cx="10820400" cy="122582"/>
          </a:xfrm>
        </p:spPr>
        <p:txBody>
          <a:bodyPr/>
          <a:lstStyle/>
          <a:p>
            <a:r>
              <a:rPr lang="en-US" dirty="0"/>
              <a:t> </a:t>
            </a:r>
            <a:endParaRPr lang="ru-RU" dirty="0"/>
          </a:p>
        </p:txBody>
      </p:sp>
      <p:sp>
        <p:nvSpPr>
          <p:cNvPr id="3" name="Текст 2">
            <a:extLst>
              <a:ext uri="{FF2B5EF4-FFF2-40B4-BE49-F238E27FC236}">
                <a16:creationId xmlns:a16="http://schemas.microsoft.com/office/drawing/2014/main" id="{C2A52EF7-07DC-469A-8E8B-D9582BED99BA}"/>
              </a:ext>
            </a:extLst>
          </p:cNvPr>
          <p:cNvSpPr>
            <a:spLocks noGrp="1"/>
          </p:cNvSpPr>
          <p:nvPr>
            <p:ph type="body" sz="quarter" idx="10"/>
          </p:nvPr>
        </p:nvSpPr>
        <p:spPr>
          <a:xfrm>
            <a:off x="685800" y="808383"/>
            <a:ext cx="10820400" cy="4678017"/>
          </a:xfrm>
        </p:spPr>
        <p:txBody>
          <a:bodyPr/>
          <a:lstStyle/>
          <a:p>
            <a:r>
              <a:rPr lang="en-US" dirty="0"/>
              <a:t>Open the command prompt on Windows (or a terminal in your platform), navigate to the path where you saved </a:t>
            </a:r>
            <a:r>
              <a:rPr lang="en-US" dirty="0" err="1"/>
              <a:t>add.ts</a:t>
            </a:r>
            <a:r>
              <a:rPr lang="en-US" dirty="0"/>
              <a:t> and compile the above TypeScript program in your terminal using the following command:</a:t>
            </a:r>
          </a:p>
          <a:p>
            <a:pPr marL="342900" indent="-342900">
              <a:buFont typeface="Wingdings" panose="05000000000000000000" pitchFamily="2" charset="2"/>
              <a:buChar char="Ø"/>
            </a:pPr>
            <a:r>
              <a:rPr lang="en-US" dirty="0" err="1">
                <a:solidFill>
                  <a:srgbClr val="C00000"/>
                </a:solidFill>
              </a:rPr>
              <a:t>tsc</a:t>
            </a:r>
            <a:r>
              <a:rPr lang="en-US" dirty="0">
                <a:solidFill>
                  <a:srgbClr val="C00000"/>
                </a:solidFill>
              </a:rPr>
              <a:t> </a:t>
            </a:r>
            <a:r>
              <a:rPr lang="en-US" dirty="0" err="1">
                <a:solidFill>
                  <a:srgbClr val="C00000"/>
                </a:solidFill>
              </a:rPr>
              <a:t>add.ts</a:t>
            </a:r>
            <a:endParaRPr lang="en-US" dirty="0">
              <a:solidFill>
                <a:srgbClr val="C00000"/>
              </a:solidFill>
            </a:endParaRPr>
          </a:p>
          <a:p>
            <a:r>
              <a:rPr lang="en-US" dirty="0"/>
              <a:t>This will compile TypeScript program and create the following </a:t>
            </a:r>
            <a:r>
              <a:rPr lang="en-US" dirty="0" err="1"/>
              <a:t>Javascript</a:t>
            </a:r>
            <a:r>
              <a:rPr lang="en-US" dirty="0"/>
              <a:t> code in the file named </a:t>
            </a:r>
            <a:r>
              <a:rPr lang="en-US" b="1" u="sng" dirty="0"/>
              <a:t>add.js </a:t>
            </a:r>
            <a:r>
              <a:rPr lang="en-US" dirty="0"/>
              <a:t>at the same location of </a:t>
            </a:r>
            <a:r>
              <a:rPr lang="en-US" dirty="0" err="1"/>
              <a:t>add.ts</a:t>
            </a:r>
            <a:r>
              <a:rPr lang="en-US" dirty="0"/>
              <a:t>:</a:t>
            </a:r>
          </a:p>
          <a:p>
            <a:r>
              <a:rPr lang="en-US" dirty="0">
                <a:solidFill>
                  <a:srgbClr val="0070C0"/>
                </a:solidFill>
              </a:rPr>
              <a:t>function</a:t>
            </a:r>
            <a:r>
              <a:rPr lang="en-US" dirty="0"/>
              <a:t> </a:t>
            </a:r>
            <a:r>
              <a:rPr lang="en-US" dirty="0" err="1"/>
              <a:t>addNumbers</a:t>
            </a:r>
            <a:r>
              <a:rPr lang="en-US" dirty="0"/>
              <a:t>(a, b) {</a:t>
            </a:r>
          </a:p>
          <a:p>
            <a:r>
              <a:rPr lang="en-US" dirty="0"/>
              <a:t>    </a:t>
            </a:r>
            <a:r>
              <a:rPr lang="en-US" dirty="0">
                <a:solidFill>
                  <a:srgbClr val="0070C0"/>
                </a:solidFill>
              </a:rPr>
              <a:t>return</a:t>
            </a:r>
            <a:r>
              <a:rPr lang="en-US" dirty="0"/>
              <a:t> a + b;</a:t>
            </a:r>
          </a:p>
          <a:p>
            <a:r>
              <a:rPr lang="en-US" dirty="0"/>
              <a:t>}</a:t>
            </a:r>
          </a:p>
          <a:p>
            <a:r>
              <a:rPr lang="en-US" dirty="0">
                <a:solidFill>
                  <a:srgbClr val="0070C0"/>
                </a:solidFill>
              </a:rPr>
              <a:t>var</a:t>
            </a:r>
            <a:r>
              <a:rPr lang="en-US" dirty="0"/>
              <a:t> sum = </a:t>
            </a:r>
            <a:r>
              <a:rPr lang="en-US" dirty="0" err="1"/>
              <a:t>addNumbers</a:t>
            </a:r>
            <a:r>
              <a:rPr lang="en-US" dirty="0"/>
              <a:t>(10, 15);</a:t>
            </a:r>
          </a:p>
          <a:p>
            <a:r>
              <a:rPr lang="en-US" dirty="0"/>
              <a:t>console.log(</a:t>
            </a:r>
            <a:r>
              <a:rPr lang="en-US" dirty="0">
                <a:solidFill>
                  <a:srgbClr val="FF0000"/>
                </a:solidFill>
              </a:rPr>
              <a:t>'Sum of the two numbers is: ' </a:t>
            </a:r>
            <a:r>
              <a:rPr lang="en-US" dirty="0"/>
              <a:t>+ sum);</a:t>
            </a:r>
          </a:p>
          <a:p>
            <a:endParaRPr lang="ru-RU" dirty="0">
              <a:solidFill>
                <a:srgbClr val="C00000"/>
              </a:solidFill>
            </a:endParaRPr>
          </a:p>
        </p:txBody>
      </p:sp>
    </p:spTree>
    <p:extLst>
      <p:ext uri="{BB962C8B-B14F-4D97-AF65-F5344CB8AC3E}">
        <p14:creationId xmlns:p14="http://schemas.microsoft.com/office/powerpoint/2010/main" val="2937257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896E87-17AF-4E88-9312-F062231FBE21}"/>
              </a:ext>
            </a:extLst>
          </p:cNvPr>
          <p:cNvSpPr>
            <a:spLocks noGrp="1"/>
          </p:cNvSpPr>
          <p:nvPr>
            <p:ph type="title"/>
          </p:nvPr>
        </p:nvSpPr>
        <p:spPr/>
        <p:txBody>
          <a:bodyPr/>
          <a:lstStyle/>
          <a:p>
            <a:r>
              <a:rPr lang="en-US" dirty="0"/>
              <a:t>TypeScript - Variable</a:t>
            </a:r>
            <a:br>
              <a:rPr lang="en-US" dirty="0"/>
            </a:br>
            <a:endParaRPr lang="ru-RU" dirty="0"/>
          </a:p>
        </p:txBody>
      </p:sp>
      <p:sp>
        <p:nvSpPr>
          <p:cNvPr id="3" name="Текст 2">
            <a:extLst>
              <a:ext uri="{FF2B5EF4-FFF2-40B4-BE49-F238E27FC236}">
                <a16:creationId xmlns:a16="http://schemas.microsoft.com/office/drawing/2014/main" id="{BDAD29E1-8340-47AC-B4F7-DDCD9C0D981B}"/>
              </a:ext>
            </a:extLst>
          </p:cNvPr>
          <p:cNvSpPr>
            <a:spLocks noGrp="1"/>
          </p:cNvSpPr>
          <p:nvPr>
            <p:ph type="body" sz="quarter" idx="10"/>
          </p:nvPr>
        </p:nvSpPr>
        <p:spPr/>
        <p:txBody>
          <a:bodyPr/>
          <a:lstStyle/>
          <a:p>
            <a:r>
              <a:rPr lang="en-US" b="1" u="sng" dirty="0"/>
              <a:t>var</a:t>
            </a:r>
          </a:p>
          <a:p>
            <a:r>
              <a:rPr lang="en-US" dirty="0"/>
              <a:t>function print(){</a:t>
            </a:r>
          </a:p>
          <a:p>
            <a:r>
              <a:rPr lang="en-US" dirty="0"/>
              <a:t>    if(1) {</a:t>
            </a:r>
          </a:p>
          <a:p>
            <a:r>
              <a:rPr lang="en-US" dirty="0"/>
              <a:t>        var x: number = 94;</a:t>
            </a:r>
          </a:p>
          <a:p>
            <a:r>
              <a:rPr lang="en-US" dirty="0"/>
              <a:t>    }</a:t>
            </a:r>
          </a:p>
          <a:p>
            <a:r>
              <a:rPr lang="en-US" dirty="0"/>
              <a:t>    console.log(x); // 94</a:t>
            </a:r>
            <a:endParaRPr lang="ru-RU" dirty="0"/>
          </a:p>
          <a:p>
            <a:r>
              <a:rPr lang="ru-RU" dirty="0"/>
              <a:t>}</a:t>
            </a:r>
          </a:p>
        </p:txBody>
      </p:sp>
      <p:sp>
        <p:nvSpPr>
          <p:cNvPr id="4" name="Текст 3">
            <a:extLst>
              <a:ext uri="{FF2B5EF4-FFF2-40B4-BE49-F238E27FC236}">
                <a16:creationId xmlns:a16="http://schemas.microsoft.com/office/drawing/2014/main" id="{16446897-A25D-4FFA-8884-BAD8FFE42EF4}"/>
              </a:ext>
            </a:extLst>
          </p:cNvPr>
          <p:cNvSpPr>
            <a:spLocks noGrp="1"/>
          </p:cNvSpPr>
          <p:nvPr>
            <p:ph type="body" sz="quarter" idx="11"/>
          </p:nvPr>
        </p:nvSpPr>
        <p:spPr/>
        <p:txBody>
          <a:bodyPr/>
          <a:lstStyle/>
          <a:p>
            <a:r>
              <a:rPr lang="en-US" b="1" u="sng" dirty="0"/>
              <a:t>let</a:t>
            </a:r>
          </a:p>
          <a:p>
            <a:r>
              <a:rPr lang="en-US" dirty="0"/>
              <a:t>function print(){</a:t>
            </a:r>
          </a:p>
          <a:p>
            <a:r>
              <a:rPr lang="en-US" dirty="0"/>
              <a:t>    if(1) {</a:t>
            </a:r>
          </a:p>
          <a:p>
            <a:r>
              <a:rPr lang="en-US" dirty="0"/>
              <a:t>        let x: number = 94;</a:t>
            </a:r>
          </a:p>
          <a:p>
            <a:r>
              <a:rPr lang="en-US" dirty="0"/>
              <a:t>    }</a:t>
            </a:r>
          </a:p>
          <a:p>
            <a:r>
              <a:rPr lang="en-US" dirty="0"/>
              <a:t>    console.log(x); // !</a:t>
            </a:r>
            <a:r>
              <a:rPr lang="en-US" dirty="0">
                <a:solidFill>
                  <a:srgbClr val="FF0000"/>
                </a:solidFill>
              </a:rPr>
              <a:t> ERROR</a:t>
            </a:r>
            <a:endParaRPr lang="ru-RU" dirty="0">
              <a:solidFill>
                <a:srgbClr val="FF0000"/>
              </a:solidFill>
            </a:endParaRPr>
          </a:p>
          <a:p>
            <a:r>
              <a:rPr lang="ru-RU" dirty="0"/>
              <a:t>}</a:t>
            </a:r>
          </a:p>
        </p:txBody>
      </p:sp>
    </p:spTree>
    <p:extLst>
      <p:ext uri="{BB962C8B-B14F-4D97-AF65-F5344CB8AC3E}">
        <p14:creationId xmlns:p14="http://schemas.microsoft.com/office/powerpoint/2010/main" val="3553210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980722-FF20-4303-9CD3-4C1171E9AA64}"/>
              </a:ext>
            </a:extLst>
          </p:cNvPr>
          <p:cNvSpPr>
            <a:spLocks noGrp="1"/>
          </p:cNvSpPr>
          <p:nvPr>
            <p:ph type="title"/>
          </p:nvPr>
        </p:nvSpPr>
        <p:spPr>
          <a:xfrm>
            <a:off x="685800" y="685801"/>
            <a:ext cx="10820400" cy="69573"/>
          </a:xfrm>
        </p:spPr>
        <p:txBody>
          <a:bodyPr/>
          <a:lstStyle/>
          <a:p>
            <a:r>
              <a:rPr lang="en-US" dirty="0"/>
              <a:t> </a:t>
            </a:r>
            <a:endParaRPr lang="ru-RU" dirty="0"/>
          </a:p>
        </p:txBody>
      </p:sp>
      <p:sp>
        <p:nvSpPr>
          <p:cNvPr id="3" name="Текст 2">
            <a:extLst>
              <a:ext uri="{FF2B5EF4-FFF2-40B4-BE49-F238E27FC236}">
                <a16:creationId xmlns:a16="http://schemas.microsoft.com/office/drawing/2014/main" id="{0D5766BD-0DB2-46E1-8F7D-8F944B0361C6}"/>
              </a:ext>
            </a:extLst>
          </p:cNvPr>
          <p:cNvSpPr>
            <a:spLocks noGrp="1"/>
          </p:cNvSpPr>
          <p:nvPr>
            <p:ph type="body" sz="quarter" idx="10"/>
          </p:nvPr>
        </p:nvSpPr>
        <p:spPr>
          <a:xfrm>
            <a:off x="685800" y="685801"/>
            <a:ext cx="5174998" cy="4800599"/>
          </a:xfrm>
        </p:spPr>
        <p:txBody>
          <a:bodyPr/>
          <a:lstStyle/>
          <a:p>
            <a:r>
              <a:rPr lang="en-US" b="1" u="sng" dirty="0"/>
              <a:t>var</a:t>
            </a:r>
          </a:p>
          <a:p>
            <a:r>
              <a:rPr lang="en-US" dirty="0"/>
              <a:t>function print(){</a:t>
            </a:r>
          </a:p>
          <a:p>
            <a:r>
              <a:rPr lang="en-US" dirty="0"/>
              <a:t>    console.log(x); // undefined</a:t>
            </a:r>
            <a:endParaRPr lang="ru-RU" dirty="0"/>
          </a:p>
          <a:p>
            <a:r>
              <a:rPr lang="ru-RU" dirty="0"/>
              <a:t>    </a:t>
            </a:r>
            <a:r>
              <a:rPr lang="en-US" dirty="0"/>
              <a:t>var x: number = 76;</a:t>
            </a:r>
          </a:p>
          <a:p>
            <a:r>
              <a:rPr lang="en-US" dirty="0"/>
              <a:t>}</a:t>
            </a:r>
          </a:p>
          <a:p>
            <a:r>
              <a:rPr lang="en-US" dirty="0"/>
              <a:t>--------------------------------------------------------------</a:t>
            </a:r>
          </a:p>
          <a:p>
            <a:r>
              <a:rPr lang="en-US" dirty="0"/>
              <a:t>function print(){</a:t>
            </a:r>
          </a:p>
          <a:p>
            <a:r>
              <a:rPr lang="en-US" dirty="0"/>
              <a:t>    var x: number = 72;</a:t>
            </a:r>
          </a:p>
          <a:p>
            <a:r>
              <a:rPr lang="en-US" dirty="0"/>
              <a:t>    console.log(x); // 72</a:t>
            </a:r>
          </a:p>
          <a:p>
            <a:r>
              <a:rPr lang="en-US" dirty="0"/>
              <a:t>    var x: number = 24;   </a:t>
            </a:r>
            <a:endParaRPr lang="ru-RU" dirty="0"/>
          </a:p>
          <a:p>
            <a:r>
              <a:rPr lang="ru-RU" dirty="0"/>
              <a:t>    </a:t>
            </a:r>
            <a:r>
              <a:rPr lang="en-US" dirty="0"/>
              <a:t>console.log(x); // 24</a:t>
            </a:r>
          </a:p>
          <a:p>
            <a:r>
              <a:rPr lang="en-US" dirty="0"/>
              <a:t>}</a:t>
            </a:r>
            <a:endParaRPr lang="ru-RU" dirty="0"/>
          </a:p>
        </p:txBody>
      </p:sp>
      <p:sp>
        <p:nvSpPr>
          <p:cNvPr id="4" name="Текст 3">
            <a:extLst>
              <a:ext uri="{FF2B5EF4-FFF2-40B4-BE49-F238E27FC236}">
                <a16:creationId xmlns:a16="http://schemas.microsoft.com/office/drawing/2014/main" id="{884FF555-B7BB-44B0-A86D-93989D4443C2}"/>
              </a:ext>
            </a:extLst>
          </p:cNvPr>
          <p:cNvSpPr>
            <a:spLocks noGrp="1"/>
          </p:cNvSpPr>
          <p:nvPr>
            <p:ph type="body" sz="quarter" idx="11"/>
          </p:nvPr>
        </p:nvSpPr>
        <p:spPr>
          <a:xfrm>
            <a:off x="6330696" y="685801"/>
            <a:ext cx="5175504" cy="4800599"/>
          </a:xfrm>
        </p:spPr>
        <p:txBody>
          <a:bodyPr/>
          <a:lstStyle/>
          <a:p>
            <a:r>
              <a:rPr lang="en-US" b="1" u="sng" dirty="0"/>
              <a:t>let</a:t>
            </a:r>
          </a:p>
          <a:p>
            <a:r>
              <a:rPr lang="en-US" dirty="0"/>
              <a:t>function print(){</a:t>
            </a:r>
          </a:p>
          <a:p>
            <a:r>
              <a:rPr lang="en-US" dirty="0"/>
              <a:t>    console.log(x); // ! </a:t>
            </a:r>
            <a:r>
              <a:rPr lang="en-US" dirty="0">
                <a:solidFill>
                  <a:srgbClr val="FF0000"/>
                </a:solidFill>
              </a:rPr>
              <a:t>ERROR</a:t>
            </a:r>
            <a:endParaRPr lang="ru-RU" dirty="0">
              <a:solidFill>
                <a:srgbClr val="FF0000"/>
              </a:solidFill>
            </a:endParaRPr>
          </a:p>
          <a:p>
            <a:r>
              <a:rPr lang="ru-RU" dirty="0"/>
              <a:t>    </a:t>
            </a:r>
            <a:r>
              <a:rPr lang="en-US" dirty="0"/>
              <a:t>let x: number = 76;</a:t>
            </a:r>
          </a:p>
          <a:p>
            <a:r>
              <a:rPr lang="en-US" dirty="0"/>
              <a:t>}</a:t>
            </a:r>
          </a:p>
          <a:p>
            <a:r>
              <a:rPr lang="en-US" dirty="0"/>
              <a:t>--------------------------------------------------------------</a:t>
            </a:r>
          </a:p>
          <a:p>
            <a:r>
              <a:rPr lang="en-US" dirty="0"/>
              <a:t>function print(){</a:t>
            </a:r>
          </a:p>
          <a:p>
            <a:r>
              <a:rPr lang="en-US" dirty="0"/>
              <a:t>    let x: number = 72;</a:t>
            </a:r>
          </a:p>
          <a:p>
            <a:r>
              <a:rPr lang="en-US" dirty="0"/>
              <a:t>    console.log(x); // 72</a:t>
            </a:r>
          </a:p>
          <a:p>
            <a:r>
              <a:rPr lang="en-US" dirty="0"/>
              <a:t>    let x: number = 24;     // ! </a:t>
            </a:r>
            <a:r>
              <a:rPr lang="en-US" dirty="0">
                <a:solidFill>
                  <a:srgbClr val="FF0000"/>
                </a:solidFill>
              </a:rPr>
              <a:t>ERROR</a:t>
            </a:r>
            <a:endParaRPr lang="ru-RU" dirty="0">
              <a:solidFill>
                <a:srgbClr val="FF0000"/>
              </a:solidFill>
            </a:endParaRPr>
          </a:p>
          <a:p>
            <a:r>
              <a:rPr lang="ru-RU" dirty="0"/>
              <a:t>    </a:t>
            </a:r>
            <a:r>
              <a:rPr lang="en-US" dirty="0"/>
              <a:t>console.log(x);</a:t>
            </a:r>
          </a:p>
          <a:p>
            <a:r>
              <a:rPr lang="en-US" dirty="0"/>
              <a:t>}</a:t>
            </a:r>
            <a:endParaRPr lang="ru-RU" dirty="0"/>
          </a:p>
        </p:txBody>
      </p:sp>
    </p:spTree>
    <p:extLst>
      <p:ext uri="{BB962C8B-B14F-4D97-AF65-F5344CB8AC3E}">
        <p14:creationId xmlns:p14="http://schemas.microsoft.com/office/powerpoint/2010/main" val="2298337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B98C01-BCCE-47BB-9661-278CDEEE4957}"/>
              </a:ext>
            </a:extLst>
          </p:cNvPr>
          <p:cNvSpPr>
            <a:spLocks noGrp="1"/>
          </p:cNvSpPr>
          <p:nvPr>
            <p:ph type="title"/>
          </p:nvPr>
        </p:nvSpPr>
        <p:spPr>
          <a:xfrm>
            <a:off x="685800" y="685801"/>
            <a:ext cx="10820400" cy="149086"/>
          </a:xfrm>
        </p:spPr>
        <p:txBody>
          <a:bodyPr/>
          <a:lstStyle/>
          <a:p>
            <a:r>
              <a:rPr lang="en-US" dirty="0"/>
              <a:t> </a:t>
            </a:r>
            <a:endParaRPr lang="ru-RU" dirty="0"/>
          </a:p>
        </p:txBody>
      </p:sp>
      <p:sp>
        <p:nvSpPr>
          <p:cNvPr id="3" name="Текст 2">
            <a:extLst>
              <a:ext uri="{FF2B5EF4-FFF2-40B4-BE49-F238E27FC236}">
                <a16:creationId xmlns:a16="http://schemas.microsoft.com/office/drawing/2014/main" id="{55CB71A5-AA50-4384-9799-54B1875A67A1}"/>
              </a:ext>
            </a:extLst>
          </p:cNvPr>
          <p:cNvSpPr>
            <a:spLocks noGrp="1"/>
          </p:cNvSpPr>
          <p:nvPr>
            <p:ph type="body" sz="quarter" idx="10"/>
          </p:nvPr>
        </p:nvSpPr>
        <p:spPr>
          <a:xfrm>
            <a:off x="685800" y="834887"/>
            <a:ext cx="10820400" cy="5128591"/>
          </a:xfrm>
        </p:spPr>
        <p:txBody>
          <a:bodyPr/>
          <a:lstStyle/>
          <a:p>
            <a:r>
              <a:rPr lang="en-US" sz="2400" dirty="0"/>
              <a:t>Variables can be declared using </a:t>
            </a:r>
            <a:r>
              <a:rPr lang="en-US" sz="2400" dirty="0">
                <a:solidFill>
                  <a:srgbClr val="FF0000"/>
                </a:solidFill>
              </a:rPr>
              <a:t>const</a:t>
            </a:r>
            <a:r>
              <a:rPr lang="en-US" sz="2400" dirty="0"/>
              <a:t> similar to </a:t>
            </a:r>
            <a:r>
              <a:rPr lang="en-US" sz="2400" dirty="0">
                <a:solidFill>
                  <a:srgbClr val="FF0000"/>
                </a:solidFill>
              </a:rPr>
              <a:t>var</a:t>
            </a:r>
            <a:r>
              <a:rPr lang="en-US" sz="2400" dirty="0"/>
              <a:t> or </a:t>
            </a:r>
            <a:r>
              <a:rPr lang="en-US" sz="2400" dirty="0">
                <a:solidFill>
                  <a:srgbClr val="FF0000"/>
                </a:solidFill>
              </a:rPr>
              <a:t>let</a:t>
            </a:r>
            <a:r>
              <a:rPr lang="en-US" sz="2400" dirty="0"/>
              <a:t> declarations. The const makes a variable a constant where its value cannot be changed. Const variables have the same scoping rules as let variables.</a:t>
            </a:r>
          </a:p>
          <a:p>
            <a:endParaRPr lang="en-US" dirty="0"/>
          </a:p>
          <a:p>
            <a:r>
              <a:rPr lang="en-US" dirty="0">
                <a:solidFill>
                  <a:srgbClr val="0070C0"/>
                </a:solidFill>
              </a:rPr>
              <a:t>const</a:t>
            </a:r>
            <a:r>
              <a:rPr lang="en-US" dirty="0"/>
              <a:t> num: </a:t>
            </a:r>
            <a:r>
              <a:rPr lang="en-US" dirty="0">
                <a:solidFill>
                  <a:srgbClr val="0070C0"/>
                </a:solidFill>
              </a:rPr>
              <a:t>number</a:t>
            </a:r>
            <a:r>
              <a:rPr lang="en-US" dirty="0"/>
              <a:t> = 100;</a:t>
            </a:r>
          </a:p>
          <a:p>
            <a:r>
              <a:rPr lang="en-US" dirty="0"/>
              <a:t>num = 200; </a:t>
            </a:r>
            <a:r>
              <a:rPr lang="en-US" dirty="0">
                <a:solidFill>
                  <a:srgbClr val="00B050"/>
                </a:solidFill>
              </a:rPr>
              <a:t>//Compiler Error: Cannot assign to 'num' because it is a constant or read-only property</a:t>
            </a:r>
          </a:p>
          <a:p>
            <a:endParaRPr lang="en-US" dirty="0">
              <a:solidFill>
                <a:srgbClr val="00B050"/>
              </a:solidFill>
            </a:endParaRPr>
          </a:p>
          <a:p>
            <a:r>
              <a:rPr lang="en-US" sz="2200" dirty="0">
                <a:solidFill>
                  <a:srgbClr val="FF0000"/>
                </a:solidFill>
              </a:rPr>
              <a:t>Const</a:t>
            </a:r>
            <a:r>
              <a:rPr lang="en-US" sz="2200" dirty="0"/>
              <a:t> variables must be declared and initialized in a single statement. Separate declaration and initialization is not supported.</a:t>
            </a:r>
          </a:p>
          <a:p>
            <a:r>
              <a:rPr lang="en-US" dirty="0">
                <a:solidFill>
                  <a:srgbClr val="0070C0"/>
                </a:solidFill>
              </a:rPr>
              <a:t>const</a:t>
            </a:r>
            <a:r>
              <a:rPr lang="en-US" dirty="0">
                <a:solidFill>
                  <a:srgbClr val="00B050"/>
                </a:solidFill>
              </a:rPr>
              <a:t> </a:t>
            </a:r>
            <a:r>
              <a:rPr lang="en-US" dirty="0"/>
              <a:t>num:</a:t>
            </a:r>
            <a:r>
              <a:rPr lang="en-US" dirty="0">
                <a:solidFill>
                  <a:srgbClr val="00B050"/>
                </a:solidFill>
              </a:rPr>
              <a:t> </a:t>
            </a:r>
            <a:r>
              <a:rPr lang="en-US" dirty="0">
                <a:solidFill>
                  <a:srgbClr val="0070C0"/>
                </a:solidFill>
              </a:rPr>
              <a:t>number</a:t>
            </a:r>
            <a:r>
              <a:rPr lang="en-US" dirty="0"/>
              <a:t>;</a:t>
            </a:r>
            <a:r>
              <a:rPr lang="en-US" dirty="0">
                <a:solidFill>
                  <a:srgbClr val="00B050"/>
                </a:solidFill>
              </a:rPr>
              <a:t> //Compiler Error: const declaration must be initialized</a:t>
            </a:r>
          </a:p>
          <a:p>
            <a:r>
              <a:rPr lang="en-US" dirty="0"/>
              <a:t>num = 100; </a:t>
            </a:r>
            <a:endParaRPr lang="ru-RU" dirty="0"/>
          </a:p>
        </p:txBody>
      </p:sp>
    </p:spTree>
    <p:extLst>
      <p:ext uri="{BB962C8B-B14F-4D97-AF65-F5344CB8AC3E}">
        <p14:creationId xmlns:p14="http://schemas.microsoft.com/office/powerpoint/2010/main" val="3955424529"/>
      </p:ext>
    </p:extLst>
  </p:cSld>
  <p:clrMapOvr>
    <a:masterClrMapping/>
  </p:clrMapOvr>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B3A1340B-3A1B-4156-ADE3-51DF6C2C795D}">
  <ds:schemaRefs>
    <ds:schemaRef ds:uri="http://purl.org/dc/terms/"/>
    <ds:schemaRef ds:uri="http://www.w3.org/XML/1998/namespace"/>
    <ds:schemaRef ds:uri="835f28f2-30f1-4728-84d2-86d96e143488"/>
    <ds:schemaRef ds:uri="http://purl.org/dc/dcmitype/"/>
    <ds:schemaRef ds:uri="http://purl.org/dc/elements/1.1/"/>
    <ds:schemaRef ds:uri="341e6018-ac0a-4dfb-8409-db9e0d25502e"/>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572</TotalTime>
  <Words>2279</Words>
  <Application>Microsoft Office PowerPoint</Application>
  <PresentationFormat>Широкоэкранный</PresentationFormat>
  <Paragraphs>314</Paragraphs>
  <Slides>33</Slides>
  <Notes>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33</vt:i4>
      </vt:variant>
    </vt:vector>
  </HeadingPairs>
  <TitlesOfParts>
    <vt:vector size="40" baseType="lpstr">
      <vt:lpstr>Open Sans</vt:lpstr>
      <vt:lpstr>Arial</vt:lpstr>
      <vt:lpstr>Calibri</vt:lpstr>
      <vt:lpstr>Proxima Nova Black</vt:lpstr>
      <vt:lpstr>Wingdings</vt:lpstr>
      <vt:lpstr>DARK THEME</vt:lpstr>
      <vt:lpstr>LIGHT-THEME</vt:lpstr>
      <vt:lpstr>   TYPESCRIPT</vt:lpstr>
      <vt:lpstr>Agenda</vt:lpstr>
      <vt:lpstr>What is TypeScript ?</vt:lpstr>
      <vt:lpstr>TypeScript - Setup Development Environment </vt:lpstr>
      <vt:lpstr>First TypeScript Program </vt:lpstr>
      <vt:lpstr> </vt:lpstr>
      <vt:lpstr>TypeScript - Variable </vt:lpstr>
      <vt:lpstr> </vt:lpstr>
      <vt:lpstr> </vt:lpstr>
      <vt:lpstr>TypeScript Data Type </vt:lpstr>
      <vt:lpstr> </vt:lpstr>
      <vt:lpstr>Data Type - Boolean </vt:lpstr>
      <vt:lpstr>Data Type - Array </vt:lpstr>
      <vt:lpstr>Data Type - Tuple </vt:lpstr>
      <vt:lpstr>Data Type - Enum </vt:lpstr>
      <vt:lpstr>Data Type - Any </vt:lpstr>
      <vt:lpstr>Data Type - Void </vt:lpstr>
      <vt:lpstr>Data Type - Never </vt:lpstr>
      <vt:lpstr>Union</vt:lpstr>
      <vt:lpstr>Type Aliases</vt:lpstr>
      <vt:lpstr>Type Assertion </vt:lpstr>
      <vt:lpstr> </vt:lpstr>
      <vt:lpstr>TypeScript - Function </vt:lpstr>
      <vt:lpstr> </vt:lpstr>
      <vt:lpstr> </vt:lpstr>
      <vt:lpstr> </vt:lpstr>
      <vt:lpstr> </vt:lpstr>
      <vt:lpstr> </vt:lpstr>
      <vt:lpstr>Function Overloading</vt:lpstr>
      <vt:lpstr>TypeScript - Class </vt:lpstr>
      <vt:lpstr> </vt:lpstr>
      <vt:lpstr>Resources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w</cp:lastModifiedBy>
  <cp:revision>58</cp:revision>
  <dcterms:created xsi:type="dcterms:W3CDTF">2018-12-11T16:43:22Z</dcterms:created>
  <dcterms:modified xsi:type="dcterms:W3CDTF">2019-08-18T07:40:33Z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