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sldIdLst>
    <p:sldId id="257" r:id="rId6"/>
    <p:sldId id="258" r:id="rId7"/>
    <p:sldId id="310" r:id="rId8"/>
    <p:sldId id="311" r:id="rId9"/>
    <p:sldId id="313" r:id="rId10"/>
    <p:sldId id="314" r:id="rId11"/>
    <p:sldId id="315" r:id="rId12"/>
    <p:sldId id="312" r:id="rId13"/>
    <p:sldId id="316" r:id="rId14"/>
    <p:sldId id="317" r:id="rId15"/>
    <p:sldId id="318" r:id="rId16"/>
    <p:sldId id="319" r:id="rId17"/>
    <p:sldId id="320" r:id="rId18"/>
    <p:sldId id="321" r:id="rId19"/>
    <p:sldId id="322" r:id="rId20"/>
    <p:sldId id="323" r:id="rId21"/>
    <p:sldId id="324" r:id="rId22"/>
    <p:sldId id="326" r:id="rId23"/>
    <p:sldId id="287" r:id="rId24"/>
    <p:sldId id="325" r:id="rId25"/>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Open Sans" panose="020B0604020202020204" charset="0"/>
      <p:regular r:id="rId30"/>
      <p:bold r:id="rId31"/>
      <p:italic r:id="rId32"/>
      <p:boldItalic r:id="rId33"/>
    </p:embeddedFont>
    <p:embeddedFont>
      <p:font typeface="Proxima Nova Black" panose="020B0604020202020204" charset="0"/>
      <p:bold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957" autoAdjust="0"/>
  </p:normalViewPr>
  <p:slideViewPr>
    <p:cSldViewPr snapToGrid="0">
      <p:cViewPr varScale="1">
        <p:scale>
          <a:sx n="83" d="100"/>
          <a:sy n="83" d="100"/>
        </p:scale>
        <p:origin x="197"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1.fntdata"/><Relationship Id="rId21" Type="http://schemas.openxmlformats.org/officeDocument/2006/relationships/slide" Target="slides/slide16.xml"/><Relationship Id="rId34" Type="http://schemas.openxmlformats.org/officeDocument/2006/relationships/font" Target="fonts/font9.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a:t>Click icon to add picture</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a:t>Click icon to add picture</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a:t>Click icon to add chart</a:t>
            </a:r>
          </a:p>
        </p:txBody>
      </p:sp>
    </p:spTree>
    <p:extLst>
      <p:ext uri="{BB962C8B-B14F-4D97-AF65-F5344CB8AC3E}">
        <p14:creationId xmlns:p14="http://schemas.microsoft.com/office/powerpoint/2010/main"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a:t>Click icon to add chart</a:t>
            </a:r>
          </a:p>
        </p:txBody>
      </p:sp>
    </p:spTree>
    <p:extLst>
      <p:ext uri="{BB962C8B-B14F-4D97-AF65-F5344CB8AC3E}">
        <p14:creationId xmlns:p14="http://schemas.microsoft.com/office/powerpoint/2010/main"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a:t>Click icon to add picture</a:t>
            </a:r>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hyperlink" Target="https://javascript.info/call-apply-decorators" TargetMode="External"/><Relationship Id="rId2" Type="http://schemas.openxmlformats.org/officeDocument/2006/relationships/hyperlink" Target="https://davidshariff.com/blog/borrowing-methods-in-javascript/" TargetMode="External"/><Relationship Id="rId1" Type="http://schemas.openxmlformats.org/officeDocument/2006/relationships/slideLayout" Target="../slideLayouts/slideLayout17.xml"/><Relationship Id="rId5" Type="http://schemas.openxmlformats.org/officeDocument/2006/relationships/hyperlink" Target="https://www.w3schools.com/" TargetMode="External"/><Relationship Id="rId4" Type="http://schemas.openxmlformats.org/officeDocument/2006/relationships/hyperlink" Target="https://javascript.info/bind#solution-2-bin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US" dirty="0">
                <a:latin typeface="Proxima Nova Black" panose="02000506030000020004" pitchFamily="2" charset="0"/>
              </a:rPr>
            </a:br>
            <a:r>
              <a:rPr lang="en-US" dirty="0">
                <a:latin typeface="Proxima Nova Black" panose="02000506030000020004" pitchFamily="2" charset="0"/>
              </a:rPr>
              <a:t>this, call, apply, bind</a:t>
            </a:r>
          </a:p>
        </p:txBody>
      </p:sp>
      <p:sp>
        <p:nvSpPr>
          <p:cNvPr id="3" name="Text Placeholder 2"/>
          <p:cNvSpPr>
            <a:spLocks noGrp="1"/>
          </p:cNvSpPr>
          <p:nvPr>
            <p:ph type="body" sz="quarter" idx="10"/>
          </p:nvPr>
        </p:nvSpPr>
        <p:spPr/>
        <p:txBody>
          <a:bodyPr/>
          <a:lstStyle/>
          <a:p>
            <a:r>
              <a:rPr lang="en-US" dirty="0"/>
              <a:t>by </a:t>
            </a:r>
            <a:r>
              <a:rPr lang="en-US" dirty="0" err="1"/>
              <a:t>Ihor</a:t>
            </a:r>
            <a:r>
              <a:rPr lang="en-US" dirty="0"/>
              <a:t> </a:t>
            </a:r>
            <a:r>
              <a:rPr lang="en-US" dirty="0" err="1"/>
              <a:t>Kalyta</a:t>
            </a:r>
            <a:endParaRPr lang="en-US" dirty="0"/>
          </a:p>
        </p:txBody>
      </p:sp>
    </p:spTree>
    <p:extLst>
      <p:ext uri="{BB962C8B-B14F-4D97-AF65-F5344CB8AC3E}">
        <p14:creationId xmlns:p14="http://schemas.microsoft.com/office/powerpoint/2010/main" val="1552756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12A299-E788-42D7-A312-6E4D2E1E32AD}"/>
              </a:ext>
            </a:extLst>
          </p:cNvPr>
          <p:cNvSpPr>
            <a:spLocks noGrp="1"/>
          </p:cNvSpPr>
          <p:nvPr>
            <p:ph type="title"/>
          </p:nvPr>
        </p:nvSpPr>
        <p:spPr>
          <a:xfrm>
            <a:off x="685800" y="344055"/>
            <a:ext cx="10820400" cy="71581"/>
          </a:xfrm>
        </p:spPr>
        <p:txBody>
          <a:bodyPr/>
          <a:lstStyle/>
          <a:p>
            <a:r>
              <a:rPr lang="en-US" dirty="0"/>
              <a:t> </a:t>
            </a:r>
            <a:endParaRPr lang="uk-UA" dirty="0"/>
          </a:p>
        </p:txBody>
      </p:sp>
      <p:sp>
        <p:nvSpPr>
          <p:cNvPr id="3" name="Місце для тексту 2">
            <a:extLst>
              <a:ext uri="{FF2B5EF4-FFF2-40B4-BE49-F238E27FC236}">
                <a16:creationId xmlns:a16="http://schemas.microsoft.com/office/drawing/2014/main" id="{E65068A9-52FA-4E97-B088-399355DE57E2}"/>
              </a:ext>
            </a:extLst>
          </p:cNvPr>
          <p:cNvSpPr>
            <a:spLocks noGrp="1"/>
          </p:cNvSpPr>
          <p:nvPr>
            <p:ph type="body" sz="quarter" idx="10"/>
          </p:nvPr>
        </p:nvSpPr>
        <p:spPr>
          <a:xfrm>
            <a:off x="685800" y="1071418"/>
            <a:ext cx="5174998" cy="4414982"/>
          </a:xfrm>
        </p:spPr>
        <p:txBody>
          <a:bodyPr/>
          <a:lstStyle/>
          <a:p>
            <a:r>
              <a:rPr lang="en-US" dirty="0"/>
              <a:t>We call </a:t>
            </a:r>
            <a:r>
              <a:rPr lang="en-US" dirty="0" err="1">
                <a:solidFill>
                  <a:schemeClr val="accent5"/>
                </a:solidFill>
              </a:rPr>
              <a:t>sayHi</a:t>
            </a:r>
            <a:r>
              <a:rPr lang="en-US" dirty="0"/>
              <a:t> in the context of different objects:</a:t>
            </a:r>
            <a:endParaRPr lang="uk-UA" dirty="0"/>
          </a:p>
        </p:txBody>
      </p:sp>
      <p:sp>
        <p:nvSpPr>
          <p:cNvPr id="4" name="Місце для тексту 3">
            <a:extLst>
              <a:ext uri="{FF2B5EF4-FFF2-40B4-BE49-F238E27FC236}">
                <a16:creationId xmlns:a16="http://schemas.microsoft.com/office/drawing/2014/main" id="{3217BA39-3355-4E13-8123-66218B8DC517}"/>
              </a:ext>
            </a:extLst>
          </p:cNvPr>
          <p:cNvSpPr>
            <a:spLocks noGrp="1"/>
          </p:cNvSpPr>
          <p:nvPr>
            <p:ph type="body" sz="quarter" idx="11"/>
          </p:nvPr>
        </p:nvSpPr>
        <p:spPr>
          <a:xfrm>
            <a:off x="5976215" y="1071418"/>
            <a:ext cx="5175504" cy="4414983"/>
          </a:xfrm>
        </p:spPr>
        <p:txBody>
          <a:bodyPr/>
          <a:lstStyle/>
          <a:p>
            <a:r>
              <a:rPr lang="en-US" dirty="0"/>
              <a:t>We use </a:t>
            </a:r>
            <a:r>
              <a:rPr lang="en-US" dirty="0">
                <a:solidFill>
                  <a:schemeClr val="accent5"/>
                </a:solidFill>
              </a:rPr>
              <a:t>call</a:t>
            </a:r>
            <a:r>
              <a:rPr lang="en-US" dirty="0"/>
              <a:t> to call </a:t>
            </a:r>
            <a:r>
              <a:rPr lang="en-US" dirty="0">
                <a:solidFill>
                  <a:schemeClr val="accent5"/>
                </a:solidFill>
              </a:rPr>
              <a:t>say</a:t>
            </a:r>
            <a:r>
              <a:rPr lang="en-US" dirty="0"/>
              <a:t> with the given context and phrase:</a:t>
            </a:r>
            <a:endParaRPr lang="uk-UA" dirty="0"/>
          </a:p>
        </p:txBody>
      </p:sp>
      <p:pic>
        <p:nvPicPr>
          <p:cNvPr id="7" name="Рисунок 6">
            <a:extLst>
              <a:ext uri="{FF2B5EF4-FFF2-40B4-BE49-F238E27FC236}">
                <a16:creationId xmlns:a16="http://schemas.microsoft.com/office/drawing/2014/main" id="{CF34C3F3-794E-4E0D-BAC1-329F000C8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271712"/>
            <a:ext cx="5153025" cy="2314575"/>
          </a:xfrm>
          <a:prstGeom prst="rect">
            <a:avLst/>
          </a:prstGeom>
        </p:spPr>
      </p:pic>
      <p:pic>
        <p:nvPicPr>
          <p:cNvPr id="10" name="Рисунок 9">
            <a:extLst>
              <a:ext uri="{FF2B5EF4-FFF2-40B4-BE49-F238E27FC236}">
                <a16:creationId xmlns:a16="http://schemas.microsoft.com/office/drawing/2014/main" id="{DB392C9A-83A4-46F9-A174-7BAD73B7E1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6215" y="2271712"/>
            <a:ext cx="6076950" cy="1933575"/>
          </a:xfrm>
          <a:prstGeom prst="rect">
            <a:avLst/>
          </a:prstGeom>
        </p:spPr>
      </p:pic>
    </p:spTree>
    <p:extLst>
      <p:ext uri="{BB962C8B-B14F-4D97-AF65-F5344CB8AC3E}">
        <p14:creationId xmlns:p14="http://schemas.microsoft.com/office/powerpoint/2010/main" val="3539714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E8F423-972A-4F2F-9351-5417096FFB51}"/>
              </a:ext>
            </a:extLst>
          </p:cNvPr>
          <p:cNvSpPr>
            <a:spLocks noGrp="1"/>
          </p:cNvSpPr>
          <p:nvPr>
            <p:ph type="title"/>
          </p:nvPr>
        </p:nvSpPr>
        <p:spPr/>
        <p:txBody>
          <a:bodyPr/>
          <a:lstStyle/>
          <a:p>
            <a:r>
              <a:rPr lang="en-US" dirty="0"/>
              <a:t>apply()</a:t>
            </a:r>
            <a:endParaRPr lang="uk-UA" dirty="0"/>
          </a:p>
        </p:txBody>
      </p:sp>
      <p:sp>
        <p:nvSpPr>
          <p:cNvPr id="3" name="Місце для тексту 2">
            <a:extLst>
              <a:ext uri="{FF2B5EF4-FFF2-40B4-BE49-F238E27FC236}">
                <a16:creationId xmlns:a16="http://schemas.microsoft.com/office/drawing/2014/main" id="{1B27BB17-6B0F-4CDB-B235-82295C7DEF44}"/>
              </a:ext>
            </a:extLst>
          </p:cNvPr>
          <p:cNvSpPr>
            <a:spLocks noGrp="1"/>
          </p:cNvSpPr>
          <p:nvPr>
            <p:ph type="body" sz="quarter" idx="10"/>
          </p:nvPr>
        </p:nvSpPr>
        <p:spPr/>
        <p:txBody>
          <a:bodyPr/>
          <a:lstStyle/>
          <a:p>
            <a:r>
              <a:rPr lang="en-US" dirty="0"/>
              <a:t>Instead of </a:t>
            </a:r>
            <a:r>
              <a:rPr lang="en-US" dirty="0" err="1">
                <a:solidFill>
                  <a:srgbClr val="FF0000"/>
                </a:solidFill>
              </a:rPr>
              <a:t>func.call</a:t>
            </a:r>
            <a:r>
              <a:rPr lang="en-US" dirty="0">
                <a:solidFill>
                  <a:srgbClr val="FF0000"/>
                </a:solidFill>
              </a:rPr>
              <a:t>(this, ...arguments) </a:t>
            </a:r>
            <a:r>
              <a:rPr lang="en-US" dirty="0"/>
              <a:t>we could use </a:t>
            </a:r>
            <a:r>
              <a:rPr lang="en-US" dirty="0" err="1">
                <a:solidFill>
                  <a:srgbClr val="FF0000"/>
                </a:solidFill>
              </a:rPr>
              <a:t>func.apply</a:t>
            </a:r>
            <a:r>
              <a:rPr lang="en-US" dirty="0">
                <a:solidFill>
                  <a:srgbClr val="FF0000"/>
                </a:solidFill>
              </a:rPr>
              <a:t>(this, arguments).</a:t>
            </a:r>
          </a:p>
          <a:p>
            <a:endParaRPr lang="en-US" dirty="0"/>
          </a:p>
          <a:p>
            <a:endParaRPr lang="en-US" dirty="0"/>
          </a:p>
          <a:p>
            <a:r>
              <a:rPr lang="en-US" dirty="0"/>
              <a:t>The only syntax difference between </a:t>
            </a:r>
            <a:r>
              <a:rPr lang="en-US" dirty="0">
                <a:solidFill>
                  <a:srgbClr val="C00000"/>
                </a:solidFill>
              </a:rPr>
              <a:t>call</a:t>
            </a:r>
            <a:r>
              <a:rPr lang="en-US" dirty="0"/>
              <a:t> and </a:t>
            </a:r>
            <a:r>
              <a:rPr lang="en-US" dirty="0">
                <a:solidFill>
                  <a:srgbClr val="C00000"/>
                </a:solidFill>
              </a:rPr>
              <a:t>apply</a:t>
            </a:r>
            <a:r>
              <a:rPr lang="en-US" dirty="0"/>
              <a:t> is that </a:t>
            </a:r>
            <a:r>
              <a:rPr lang="en-US" dirty="0">
                <a:solidFill>
                  <a:srgbClr val="C00000"/>
                </a:solidFill>
              </a:rPr>
              <a:t>call</a:t>
            </a:r>
            <a:r>
              <a:rPr lang="en-US" dirty="0"/>
              <a:t> expects a list of arguments, while </a:t>
            </a:r>
            <a:r>
              <a:rPr lang="en-US" dirty="0">
                <a:solidFill>
                  <a:srgbClr val="C00000"/>
                </a:solidFill>
              </a:rPr>
              <a:t>apply</a:t>
            </a:r>
            <a:r>
              <a:rPr lang="en-US" dirty="0"/>
              <a:t> takes an array-like object with them.</a:t>
            </a:r>
            <a:endParaRPr lang="uk-UA" dirty="0"/>
          </a:p>
        </p:txBody>
      </p:sp>
      <p:pic>
        <p:nvPicPr>
          <p:cNvPr id="7" name="Рисунок 6">
            <a:extLst>
              <a:ext uri="{FF2B5EF4-FFF2-40B4-BE49-F238E27FC236}">
                <a16:creationId xmlns:a16="http://schemas.microsoft.com/office/drawing/2014/main" id="{E9FC8F7C-3485-4A27-9FB2-78270393F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673350"/>
            <a:ext cx="2686050" cy="495300"/>
          </a:xfrm>
          <a:prstGeom prst="rect">
            <a:avLst/>
          </a:prstGeom>
        </p:spPr>
      </p:pic>
      <p:pic>
        <p:nvPicPr>
          <p:cNvPr id="11" name="Рисунок 10">
            <a:extLst>
              <a:ext uri="{FF2B5EF4-FFF2-40B4-BE49-F238E27FC236}">
                <a16:creationId xmlns:a16="http://schemas.microsoft.com/office/drawing/2014/main" id="{A65F3BAC-9BB5-4230-B095-3ADD7D4819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4267200"/>
            <a:ext cx="3286125" cy="381000"/>
          </a:xfrm>
          <a:prstGeom prst="rect">
            <a:avLst/>
          </a:prstGeom>
        </p:spPr>
      </p:pic>
      <p:pic>
        <p:nvPicPr>
          <p:cNvPr id="19" name="Рисунок 18">
            <a:extLst>
              <a:ext uri="{FF2B5EF4-FFF2-40B4-BE49-F238E27FC236}">
                <a16:creationId xmlns:a16="http://schemas.microsoft.com/office/drawing/2014/main" id="{9B6BB080-D83D-4473-BE82-35950E6DA3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4648200"/>
            <a:ext cx="3295650" cy="238125"/>
          </a:xfrm>
          <a:prstGeom prst="rect">
            <a:avLst/>
          </a:prstGeom>
        </p:spPr>
      </p:pic>
    </p:spTree>
    <p:extLst>
      <p:ext uri="{BB962C8B-B14F-4D97-AF65-F5344CB8AC3E}">
        <p14:creationId xmlns:p14="http://schemas.microsoft.com/office/powerpoint/2010/main" val="914279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a:extLst>
              <a:ext uri="{FF2B5EF4-FFF2-40B4-BE49-F238E27FC236}">
                <a16:creationId xmlns:a16="http://schemas.microsoft.com/office/drawing/2014/main" id="{8BBED0B8-AA76-49C8-AC1A-44E1AA2206C8}"/>
              </a:ext>
            </a:extLst>
          </p:cNvPr>
          <p:cNvSpPr>
            <a:spLocks noGrp="1"/>
          </p:cNvSpPr>
          <p:nvPr>
            <p:ph type="body" sz="quarter" idx="10"/>
          </p:nvPr>
        </p:nvSpPr>
        <p:spPr>
          <a:xfrm>
            <a:off x="685800" y="1487054"/>
            <a:ext cx="10820400" cy="3999345"/>
          </a:xfrm>
        </p:spPr>
        <p:txBody>
          <a:bodyPr/>
          <a:lstStyle/>
          <a:p>
            <a:r>
              <a:rPr lang="en-US" dirty="0"/>
              <a:t>For example, in JavaScript there is a built-in function </a:t>
            </a:r>
            <a:r>
              <a:rPr lang="en-US" dirty="0" err="1">
                <a:solidFill>
                  <a:srgbClr val="C00000"/>
                </a:solidFill>
              </a:rPr>
              <a:t>Math.max</a:t>
            </a:r>
            <a:r>
              <a:rPr lang="en-US" dirty="0">
                <a:solidFill>
                  <a:srgbClr val="C00000"/>
                </a:solidFill>
              </a:rPr>
              <a:t> (a, b, c ...)</a:t>
            </a:r>
            <a:r>
              <a:rPr lang="en-US" dirty="0"/>
              <a:t> that returns the maximum value from the arguments:</a:t>
            </a:r>
          </a:p>
          <a:p>
            <a:endParaRPr lang="en-US" dirty="0"/>
          </a:p>
          <a:p>
            <a:endParaRPr lang="en-US" dirty="0"/>
          </a:p>
          <a:p>
            <a:r>
              <a:rPr lang="en-US" dirty="0"/>
              <a:t>With </a:t>
            </a:r>
            <a:r>
              <a:rPr lang="en-US" dirty="0">
                <a:solidFill>
                  <a:srgbClr val="C00000"/>
                </a:solidFill>
              </a:rPr>
              <a:t>apply</a:t>
            </a:r>
            <a:r>
              <a:rPr lang="en-US" dirty="0"/>
              <a:t>, we could find the maximum in an arbitrary array, like this:</a:t>
            </a:r>
            <a:endParaRPr lang="uk-UA" dirty="0"/>
          </a:p>
        </p:txBody>
      </p:sp>
      <p:pic>
        <p:nvPicPr>
          <p:cNvPr id="5" name="Рисунок 4">
            <a:extLst>
              <a:ext uri="{FF2B5EF4-FFF2-40B4-BE49-F238E27FC236}">
                <a16:creationId xmlns:a16="http://schemas.microsoft.com/office/drawing/2014/main" id="{B22E0832-B2F8-4ACD-94DE-7F6C7198AE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99" y="3661064"/>
            <a:ext cx="3857625" cy="952500"/>
          </a:xfrm>
          <a:prstGeom prst="rect">
            <a:avLst/>
          </a:prstGeom>
        </p:spPr>
      </p:pic>
      <p:pic>
        <p:nvPicPr>
          <p:cNvPr id="7" name="Рисунок 6">
            <a:extLst>
              <a:ext uri="{FF2B5EF4-FFF2-40B4-BE49-F238E27FC236}">
                <a16:creationId xmlns:a16="http://schemas.microsoft.com/office/drawing/2014/main" id="{97356C2B-CFBB-4FEE-A3D6-075FEE97D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799" y="4613564"/>
            <a:ext cx="3857625" cy="209550"/>
          </a:xfrm>
          <a:prstGeom prst="rect">
            <a:avLst/>
          </a:prstGeom>
        </p:spPr>
      </p:pic>
      <p:pic>
        <p:nvPicPr>
          <p:cNvPr id="9" name="Рисунок 8">
            <a:extLst>
              <a:ext uri="{FF2B5EF4-FFF2-40B4-BE49-F238E27FC236}">
                <a16:creationId xmlns:a16="http://schemas.microsoft.com/office/drawing/2014/main" id="{5B319BEE-899D-4BC2-A8B2-53935E9A8B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799" y="2345459"/>
            <a:ext cx="3190875" cy="457200"/>
          </a:xfrm>
          <a:prstGeom prst="rect">
            <a:avLst/>
          </a:prstGeom>
        </p:spPr>
      </p:pic>
    </p:spTree>
    <p:extLst>
      <p:ext uri="{BB962C8B-B14F-4D97-AF65-F5344CB8AC3E}">
        <p14:creationId xmlns:p14="http://schemas.microsoft.com/office/powerpoint/2010/main" val="3613700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6A93CE-6404-49E4-A303-821B7063610C}"/>
              </a:ext>
            </a:extLst>
          </p:cNvPr>
          <p:cNvSpPr>
            <a:spLocks noGrp="1"/>
          </p:cNvSpPr>
          <p:nvPr>
            <p:ph type="title"/>
          </p:nvPr>
        </p:nvSpPr>
        <p:spPr/>
        <p:txBody>
          <a:bodyPr/>
          <a:lstStyle/>
          <a:p>
            <a:r>
              <a:rPr lang="en-US" dirty="0"/>
              <a:t>bind()</a:t>
            </a:r>
            <a:endParaRPr lang="uk-UA" dirty="0"/>
          </a:p>
        </p:txBody>
      </p:sp>
      <p:sp>
        <p:nvSpPr>
          <p:cNvPr id="3" name="Місце для тексту 2">
            <a:extLst>
              <a:ext uri="{FF2B5EF4-FFF2-40B4-BE49-F238E27FC236}">
                <a16:creationId xmlns:a16="http://schemas.microsoft.com/office/drawing/2014/main" id="{1A3138C5-9911-4B9A-BC93-AF3877272E93}"/>
              </a:ext>
            </a:extLst>
          </p:cNvPr>
          <p:cNvSpPr>
            <a:spLocks noGrp="1"/>
          </p:cNvSpPr>
          <p:nvPr>
            <p:ph type="body" sz="quarter" idx="10"/>
          </p:nvPr>
        </p:nvSpPr>
        <p:spPr>
          <a:xfrm>
            <a:off x="685800" y="1514475"/>
            <a:ext cx="10820400" cy="3752849"/>
          </a:xfrm>
        </p:spPr>
        <p:txBody>
          <a:bodyPr/>
          <a:lstStyle/>
          <a:p>
            <a:r>
              <a:rPr lang="en-US" dirty="0"/>
              <a:t>When passing object methods as callbacks, for instance to </a:t>
            </a:r>
            <a:r>
              <a:rPr lang="en-US" i="1" dirty="0" err="1">
                <a:solidFill>
                  <a:srgbClr val="FF0000"/>
                </a:solidFill>
              </a:rPr>
              <a:t>setTimeout</a:t>
            </a:r>
            <a:r>
              <a:rPr lang="en-US" dirty="0"/>
              <a:t>, there’s a known problem: "losing </a:t>
            </a:r>
            <a:r>
              <a:rPr lang="en-US" dirty="0">
                <a:solidFill>
                  <a:srgbClr val="FF0000"/>
                </a:solidFill>
              </a:rPr>
              <a:t>this</a:t>
            </a:r>
            <a:r>
              <a:rPr lang="en-US" dirty="0"/>
              <a:t>".</a:t>
            </a:r>
          </a:p>
          <a:p>
            <a:endParaRPr lang="en-US" dirty="0"/>
          </a:p>
          <a:p>
            <a:endParaRPr lang="en-US" dirty="0"/>
          </a:p>
          <a:p>
            <a:endParaRPr lang="en-US" dirty="0"/>
          </a:p>
          <a:p>
            <a:endParaRPr lang="en-US" dirty="0"/>
          </a:p>
          <a:p>
            <a:endParaRPr lang="en-US" dirty="0"/>
          </a:p>
          <a:p>
            <a:r>
              <a:rPr lang="en-US" dirty="0"/>
              <a:t>That’s because </a:t>
            </a:r>
            <a:r>
              <a:rPr lang="en-US" i="1" dirty="0" err="1">
                <a:solidFill>
                  <a:srgbClr val="FF0000"/>
                </a:solidFill>
              </a:rPr>
              <a:t>setTimeout</a:t>
            </a:r>
            <a:r>
              <a:rPr lang="en-US" dirty="0"/>
              <a:t> got the function </a:t>
            </a:r>
            <a:r>
              <a:rPr lang="en-US" i="1" dirty="0" err="1">
                <a:solidFill>
                  <a:srgbClr val="FF0000"/>
                </a:solidFill>
              </a:rPr>
              <a:t>user.sayHi</a:t>
            </a:r>
            <a:r>
              <a:rPr lang="en-US" dirty="0"/>
              <a:t>, separately from the object. The last line can be rewritten as:</a:t>
            </a:r>
            <a:endParaRPr lang="uk-UA" dirty="0"/>
          </a:p>
        </p:txBody>
      </p:sp>
      <p:pic>
        <p:nvPicPr>
          <p:cNvPr id="6" name="Рисунок 5">
            <a:extLst>
              <a:ext uri="{FF2B5EF4-FFF2-40B4-BE49-F238E27FC236}">
                <a16:creationId xmlns:a16="http://schemas.microsoft.com/office/drawing/2014/main" id="{70DB922D-E29B-4D2E-9134-BA0192254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366818"/>
            <a:ext cx="5534025" cy="1914525"/>
          </a:xfrm>
          <a:prstGeom prst="rect">
            <a:avLst/>
          </a:prstGeom>
        </p:spPr>
      </p:pic>
      <p:pic>
        <p:nvPicPr>
          <p:cNvPr id="9" name="Рисунок 8">
            <a:extLst>
              <a:ext uri="{FF2B5EF4-FFF2-40B4-BE49-F238E27FC236}">
                <a16:creationId xmlns:a16="http://schemas.microsoft.com/office/drawing/2014/main" id="{CABAAA18-98BA-47D1-B082-5940C949A2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5267324"/>
            <a:ext cx="5534025" cy="723900"/>
          </a:xfrm>
          <a:prstGeom prst="rect">
            <a:avLst/>
          </a:prstGeom>
        </p:spPr>
      </p:pic>
    </p:spTree>
    <p:extLst>
      <p:ext uri="{BB962C8B-B14F-4D97-AF65-F5344CB8AC3E}">
        <p14:creationId xmlns:p14="http://schemas.microsoft.com/office/powerpoint/2010/main" val="2232429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a:extLst>
              <a:ext uri="{FF2B5EF4-FFF2-40B4-BE49-F238E27FC236}">
                <a16:creationId xmlns:a16="http://schemas.microsoft.com/office/drawing/2014/main" id="{766D782B-4D7A-4C49-B4DD-6229A0F3B21F}"/>
              </a:ext>
            </a:extLst>
          </p:cNvPr>
          <p:cNvSpPr>
            <a:spLocks noGrp="1"/>
          </p:cNvSpPr>
          <p:nvPr>
            <p:ph type="body" sz="quarter" idx="10"/>
          </p:nvPr>
        </p:nvSpPr>
        <p:spPr>
          <a:xfrm>
            <a:off x="685800" y="914400"/>
            <a:ext cx="10820400" cy="4572000"/>
          </a:xfrm>
        </p:spPr>
        <p:txBody>
          <a:bodyPr/>
          <a:lstStyle/>
          <a:p>
            <a:r>
              <a:rPr lang="en-US" dirty="0"/>
              <a:t>The simplest solution is to use a wrapping function:</a:t>
            </a:r>
          </a:p>
          <a:p>
            <a:endParaRPr lang="en-US" dirty="0"/>
          </a:p>
          <a:p>
            <a:endParaRPr lang="en-US" dirty="0"/>
          </a:p>
          <a:p>
            <a:endParaRPr lang="en-US" dirty="0"/>
          </a:p>
          <a:p>
            <a:endParaRPr lang="en-US" dirty="0"/>
          </a:p>
          <a:p>
            <a:endParaRPr lang="en-US" dirty="0"/>
          </a:p>
          <a:p>
            <a:endParaRPr lang="en-US" dirty="0"/>
          </a:p>
          <a:p>
            <a:r>
              <a:rPr lang="en-US" dirty="0"/>
              <a:t>Now it works, because it receives </a:t>
            </a:r>
            <a:r>
              <a:rPr lang="en-US" dirty="0">
                <a:solidFill>
                  <a:srgbClr val="FF0000"/>
                </a:solidFill>
              </a:rPr>
              <a:t>user</a:t>
            </a:r>
            <a:r>
              <a:rPr lang="en-US" dirty="0"/>
              <a:t> from the outer lexical environment, and then calls the method normally.</a:t>
            </a:r>
          </a:p>
          <a:p>
            <a:endParaRPr lang="uk-UA" dirty="0"/>
          </a:p>
        </p:txBody>
      </p:sp>
      <p:pic>
        <p:nvPicPr>
          <p:cNvPr id="5" name="Рисунок 4">
            <a:extLst>
              <a:ext uri="{FF2B5EF4-FFF2-40B4-BE49-F238E27FC236}">
                <a16:creationId xmlns:a16="http://schemas.microsoft.com/office/drawing/2014/main" id="{8A5BF03A-C484-4F89-A660-AAFAC83372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542039"/>
            <a:ext cx="4676775" cy="2314575"/>
          </a:xfrm>
          <a:prstGeom prst="rect">
            <a:avLst/>
          </a:prstGeom>
        </p:spPr>
      </p:pic>
    </p:spTree>
    <p:extLst>
      <p:ext uri="{BB962C8B-B14F-4D97-AF65-F5344CB8AC3E}">
        <p14:creationId xmlns:p14="http://schemas.microsoft.com/office/powerpoint/2010/main" val="2976553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a:extLst>
              <a:ext uri="{FF2B5EF4-FFF2-40B4-BE49-F238E27FC236}">
                <a16:creationId xmlns:a16="http://schemas.microsoft.com/office/drawing/2014/main" id="{9E3D82D7-84F9-422B-A647-56D6E0799FB1}"/>
              </a:ext>
            </a:extLst>
          </p:cNvPr>
          <p:cNvSpPr>
            <a:spLocks noGrp="1"/>
          </p:cNvSpPr>
          <p:nvPr>
            <p:ph type="body" sz="quarter" idx="10"/>
          </p:nvPr>
        </p:nvSpPr>
        <p:spPr>
          <a:xfrm>
            <a:off x="685800" y="766618"/>
            <a:ext cx="10820400" cy="4719782"/>
          </a:xfrm>
        </p:spPr>
        <p:txBody>
          <a:bodyPr/>
          <a:lstStyle/>
          <a:p>
            <a:r>
              <a:rPr lang="en-US" dirty="0"/>
              <a:t>What if before </a:t>
            </a:r>
            <a:r>
              <a:rPr lang="en-US" i="1" dirty="0" err="1">
                <a:solidFill>
                  <a:srgbClr val="FF0000"/>
                </a:solidFill>
              </a:rPr>
              <a:t>setTimeout</a:t>
            </a:r>
            <a:r>
              <a:rPr lang="en-US" dirty="0"/>
              <a:t> triggers user changes value? Then, suddenly, it will call the wrong object!</a:t>
            </a:r>
            <a:endParaRPr lang="uk-UA" dirty="0"/>
          </a:p>
        </p:txBody>
      </p:sp>
      <p:pic>
        <p:nvPicPr>
          <p:cNvPr id="6" name="Рисунок 5">
            <a:extLst>
              <a:ext uri="{FF2B5EF4-FFF2-40B4-BE49-F238E27FC236}">
                <a16:creationId xmlns:a16="http://schemas.microsoft.com/office/drawing/2014/main" id="{94AB4F90-D7D7-4064-A2B8-EB4DA7C321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692996"/>
            <a:ext cx="6696075" cy="2867025"/>
          </a:xfrm>
          <a:prstGeom prst="rect">
            <a:avLst/>
          </a:prstGeom>
        </p:spPr>
      </p:pic>
    </p:spTree>
    <p:extLst>
      <p:ext uri="{BB962C8B-B14F-4D97-AF65-F5344CB8AC3E}">
        <p14:creationId xmlns:p14="http://schemas.microsoft.com/office/powerpoint/2010/main" val="323942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a:extLst>
              <a:ext uri="{FF2B5EF4-FFF2-40B4-BE49-F238E27FC236}">
                <a16:creationId xmlns:a16="http://schemas.microsoft.com/office/drawing/2014/main" id="{3F672EB4-2A7F-4234-82BD-2515278E8180}"/>
              </a:ext>
            </a:extLst>
          </p:cNvPr>
          <p:cNvSpPr>
            <a:spLocks noGrp="1"/>
          </p:cNvSpPr>
          <p:nvPr>
            <p:ph type="body" sz="quarter" idx="10"/>
          </p:nvPr>
        </p:nvSpPr>
        <p:spPr>
          <a:xfrm>
            <a:off x="685800" y="748145"/>
            <a:ext cx="10820400" cy="4738255"/>
          </a:xfrm>
        </p:spPr>
        <p:txBody>
          <a:bodyPr/>
          <a:lstStyle/>
          <a:p>
            <a:r>
              <a:rPr lang="en-US" dirty="0"/>
              <a:t>Functions provide a built-in method </a:t>
            </a:r>
            <a:r>
              <a:rPr lang="en-US" dirty="0">
                <a:solidFill>
                  <a:srgbClr val="FF0000"/>
                </a:solidFill>
              </a:rPr>
              <a:t>bind</a:t>
            </a:r>
            <a:r>
              <a:rPr lang="en-US" dirty="0"/>
              <a:t> that allows to fix </a:t>
            </a:r>
            <a:r>
              <a:rPr lang="en-US" dirty="0">
                <a:solidFill>
                  <a:srgbClr val="FF0000"/>
                </a:solidFill>
              </a:rPr>
              <a:t>this</a:t>
            </a:r>
            <a:r>
              <a:rPr lang="en-US" dirty="0"/>
              <a:t>.</a:t>
            </a:r>
          </a:p>
          <a:p>
            <a:r>
              <a:rPr lang="en-US" dirty="0"/>
              <a:t>The basic syntax is:</a:t>
            </a:r>
            <a:endParaRPr lang="ru-RU" dirty="0"/>
          </a:p>
          <a:p>
            <a:endParaRPr lang="ru-RU" dirty="0"/>
          </a:p>
          <a:p>
            <a:r>
              <a:rPr lang="en-US" dirty="0"/>
              <a:t>calling </a:t>
            </a:r>
            <a:r>
              <a:rPr lang="en-US" dirty="0" err="1">
                <a:solidFill>
                  <a:srgbClr val="FF0000"/>
                </a:solidFill>
              </a:rPr>
              <a:t>boundFunc</a:t>
            </a:r>
            <a:r>
              <a:rPr lang="en-US" dirty="0"/>
              <a:t> is like </a:t>
            </a:r>
            <a:r>
              <a:rPr lang="en-US" dirty="0" err="1">
                <a:solidFill>
                  <a:srgbClr val="FF0000"/>
                </a:solidFill>
              </a:rPr>
              <a:t>func</a:t>
            </a:r>
            <a:r>
              <a:rPr lang="en-US" dirty="0"/>
              <a:t> with fixed </a:t>
            </a:r>
            <a:r>
              <a:rPr lang="en-US" dirty="0">
                <a:solidFill>
                  <a:srgbClr val="FF0000"/>
                </a:solidFill>
              </a:rPr>
              <a:t>this</a:t>
            </a:r>
            <a:r>
              <a:rPr lang="en-US" dirty="0"/>
              <a:t>.</a:t>
            </a:r>
            <a:endParaRPr lang="ru-RU" dirty="0"/>
          </a:p>
          <a:p>
            <a:r>
              <a:rPr lang="en-US" dirty="0"/>
              <a:t>For instance, here </a:t>
            </a:r>
            <a:r>
              <a:rPr lang="en-US" dirty="0" err="1">
                <a:solidFill>
                  <a:srgbClr val="FF0000"/>
                </a:solidFill>
              </a:rPr>
              <a:t>funcUser</a:t>
            </a:r>
            <a:r>
              <a:rPr lang="en-US" dirty="0"/>
              <a:t> passes a call to </a:t>
            </a:r>
            <a:r>
              <a:rPr lang="en-US" dirty="0" err="1">
                <a:solidFill>
                  <a:srgbClr val="FF0000"/>
                </a:solidFill>
              </a:rPr>
              <a:t>func</a:t>
            </a:r>
            <a:r>
              <a:rPr lang="en-US" dirty="0"/>
              <a:t> with </a:t>
            </a:r>
            <a:r>
              <a:rPr lang="en-US" i="1" dirty="0">
                <a:solidFill>
                  <a:srgbClr val="FF0000"/>
                </a:solidFill>
              </a:rPr>
              <a:t>this=user</a:t>
            </a:r>
            <a:r>
              <a:rPr lang="en-US" dirty="0"/>
              <a:t>:</a:t>
            </a:r>
            <a:endParaRPr lang="ru-RU" dirty="0"/>
          </a:p>
          <a:p>
            <a:endParaRPr lang="uk-UA" dirty="0"/>
          </a:p>
        </p:txBody>
      </p:sp>
      <p:pic>
        <p:nvPicPr>
          <p:cNvPr id="5" name="Рисунок 4">
            <a:extLst>
              <a:ext uri="{FF2B5EF4-FFF2-40B4-BE49-F238E27FC236}">
                <a16:creationId xmlns:a16="http://schemas.microsoft.com/office/drawing/2014/main" id="{2A85DAA5-5C7D-45C5-ACC7-31D668204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697760"/>
            <a:ext cx="3600450" cy="266700"/>
          </a:xfrm>
          <a:prstGeom prst="rect">
            <a:avLst/>
          </a:prstGeom>
        </p:spPr>
      </p:pic>
      <p:pic>
        <p:nvPicPr>
          <p:cNvPr id="9" name="Рисунок 8">
            <a:extLst>
              <a:ext uri="{FF2B5EF4-FFF2-40B4-BE49-F238E27FC236}">
                <a16:creationId xmlns:a16="http://schemas.microsoft.com/office/drawing/2014/main" id="{AE2FEEEB-D329-4A8E-A0E5-408D93453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212523"/>
            <a:ext cx="3771900" cy="2266950"/>
          </a:xfrm>
          <a:prstGeom prst="rect">
            <a:avLst/>
          </a:prstGeom>
        </p:spPr>
      </p:pic>
    </p:spTree>
    <p:extLst>
      <p:ext uri="{BB962C8B-B14F-4D97-AF65-F5344CB8AC3E}">
        <p14:creationId xmlns:p14="http://schemas.microsoft.com/office/powerpoint/2010/main" val="720934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a:extLst>
              <a:ext uri="{FF2B5EF4-FFF2-40B4-BE49-F238E27FC236}">
                <a16:creationId xmlns:a16="http://schemas.microsoft.com/office/drawing/2014/main" id="{17A68037-31C7-4AEE-8BCA-A6FD38520C19}"/>
              </a:ext>
            </a:extLst>
          </p:cNvPr>
          <p:cNvSpPr>
            <a:spLocks noGrp="1"/>
          </p:cNvSpPr>
          <p:nvPr>
            <p:ph type="body" sz="quarter" idx="10"/>
          </p:nvPr>
        </p:nvSpPr>
        <p:spPr>
          <a:xfrm>
            <a:off x="685800" y="637309"/>
            <a:ext cx="10820400" cy="4849091"/>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a:t>
            </a:r>
            <a:r>
              <a:rPr lang="en-US" dirty="0" err="1">
                <a:solidFill>
                  <a:srgbClr val="FF0000"/>
                </a:solidFill>
              </a:rPr>
              <a:t>sayHi</a:t>
            </a:r>
            <a:r>
              <a:rPr lang="en-US" dirty="0"/>
              <a:t> is a “bound” function, that can be called alone or passed to </a:t>
            </a:r>
            <a:r>
              <a:rPr lang="en-US" dirty="0" err="1">
                <a:solidFill>
                  <a:srgbClr val="FF0000"/>
                </a:solidFill>
              </a:rPr>
              <a:t>setTimeout</a:t>
            </a:r>
            <a:r>
              <a:rPr lang="en-US" dirty="0"/>
              <a:t> – doesn’t matter, the context will be right.</a:t>
            </a:r>
            <a:endParaRPr lang="uk-UA" dirty="0"/>
          </a:p>
        </p:txBody>
      </p:sp>
      <p:pic>
        <p:nvPicPr>
          <p:cNvPr id="5" name="Рисунок 4">
            <a:extLst>
              <a:ext uri="{FF2B5EF4-FFF2-40B4-BE49-F238E27FC236}">
                <a16:creationId xmlns:a16="http://schemas.microsoft.com/office/drawing/2014/main" id="{011A77AD-050B-476C-ABD7-54798C30D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997527"/>
            <a:ext cx="4857750" cy="2724150"/>
          </a:xfrm>
          <a:prstGeom prst="rect">
            <a:avLst/>
          </a:prstGeom>
        </p:spPr>
      </p:pic>
    </p:spTree>
    <p:extLst>
      <p:ext uri="{BB962C8B-B14F-4D97-AF65-F5344CB8AC3E}">
        <p14:creationId xmlns:p14="http://schemas.microsoft.com/office/powerpoint/2010/main" val="478089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354F0B-4832-4A1C-A3CD-53956F0002BC}"/>
              </a:ext>
            </a:extLst>
          </p:cNvPr>
          <p:cNvSpPr>
            <a:spLocks noGrp="1"/>
          </p:cNvSpPr>
          <p:nvPr>
            <p:ph type="title"/>
          </p:nvPr>
        </p:nvSpPr>
        <p:spPr>
          <a:xfrm>
            <a:off x="685800" y="520990"/>
            <a:ext cx="10820400" cy="685800"/>
          </a:xfrm>
        </p:spPr>
        <p:txBody>
          <a:bodyPr/>
          <a:lstStyle/>
          <a:p>
            <a:r>
              <a:rPr lang="en-US" b="1" dirty="0"/>
              <a:t>Borrowing methods</a:t>
            </a:r>
            <a:br>
              <a:rPr lang="en-US" b="1" dirty="0"/>
            </a:br>
            <a:endParaRPr lang="uk-UA" dirty="0"/>
          </a:p>
        </p:txBody>
      </p:sp>
      <p:sp>
        <p:nvSpPr>
          <p:cNvPr id="3" name="Місце для тексту 2">
            <a:extLst>
              <a:ext uri="{FF2B5EF4-FFF2-40B4-BE49-F238E27FC236}">
                <a16:creationId xmlns:a16="http://schemas.microsoft.com/office/drawing/2014/main" id="{95DE7D9A-F458-4622-9C2E-C74444069017}"/>
              </a:ext>
            </a:extLst>
          </p:cNvPr>
          <p:cNvSpPr>
            <a:spLocks noGrp="1"/>
          </p:cNvSpPr>
          <p:nvPr>
            <p:ph type="body" sz="quarter" idx="10"/>
          </p:nvPr>
        </p:nvSpPr>
        <p:spPr>
          <a:xfrm>
            <a:off x="685800" y="1311565"/>
            <a:ext cx="10820400" cy="4174836"/>
          </a:xfrm>
        </p:spPr>
        <p:txBody>
          <a:bodyPr/>
          <a:lstStyle/>
          <a:p>
            <a:r>
              <a:rPr lang="en-US" dirty="0"/>
              <a:t>In JS, sometimes it’s desirable to reuse a function or method on a different object other than the object or prototype it was defined on.  By using call(), apply() and bind(), we can easily borrow methods from different objects without having to inherit from them.</a:t>
            </a:r>
            <a:endParaRPr lang="uk-UA" dirty="0"/>
          </a:p>
        </p:txBody>
      </p:sp>
      <p:pic>
        <p:nvPicPr>
          <p:cNvPr id="5" name="Рисунок 4">
            <a:extLst>
              <a:ext uri="{FF2B5EF4-FFF2-40B4-BE49-F238E27FC236}">
                <a16:creationId xmlns:a16="http://schemas.microsoft.com/office/drawing/2014/main" id="{5DD6A653-1CBD-4CFC-A4D6-8ED052BF3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360178"/>
            <a:ext cx="9953625" cy="3486150"/>
          </a:xfrm>
          <a:prstGeom prst="rect">
            <a:avLst/>
          </a:prstGeom>
        </p:spPr>
      </p:pic>
    </p:spTree>
    <p:extLst>
      <p:ext uri="{BB962C8B-B14F-4D97-AF65-F5344CB8AC3E}">
        <p14:creationId xmlns:p14="http://schemas.microsoft.com/office/powerpoint/2010/main" val="434881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484DAF-1109-4ED8-B8CE-0A858E554979}"/>
              </a:ext>
            </a:extLst>
          </p:cNvPr>
          <p:cNvSpPr>
            <a:spLocks noGrp="1"/>
          </p:cNvSpPr>
          <p:nvPr>
            <p:ph type="title"/>
          </p:nvPr>
        </p:nvSpPr>
        <p:spPr/>
        <p:txBody>
          <a:bodyPr/>
          <a:lstStyle/>
          <a:p>
            <a:r>
              <a:rPr lang="en-US" dirty="0"/>
              <a:t>Resources</a:t>
            </a:r>
            <a:endParaRPr lang="uk-UA" dirty="0"/>
          </a:p>
        </p:txBody>
      </p:sp>
      <p:sp>
        <p:nvSpPr>
          <p:cNvPr id="3" name="Місце для тексту 2">
            <a:extLst>
              <a:ext uri="{FF2B5EF4-FFF2-40B4-BE49-F238E27FC236}">
                <a16:creationId xmlns:a16="http://schemas.microsoft.com/office/drawing/2014/main" id="{0201AB9F-5695-431F-8DE5-EEBB55E7A968}"/>
              </a:ext>
            </a:extLst>
          </p:cNvPr>
          <p:cNvSpPr>
            <a:spLocks noGrp="1"/>
          </p:cNvSpPr>
          <p:nvPr>
            <p:ph type="body" sz="quarter" idx="10"/>
          </p:nvPr>
        </p:nvSpPr>
        <p:spPr/>
        <p:txBody>
          <a:bodyPr/>
          <a:lstStyle/>
          <a:p>
            <a:r>
              <a:rPr lang="en-US" dirty="0">
                <a:hlinkClick r:id="rId2"/>
              </a:rPr>
              <a:t>https://davidshariff.com/blog/borrowing-methods-in-javascript/</a:t>
            </a:r>
            <a:endParaRPr lang="en-US" dirty="0">
              <a:hlinkClick r:id="rId3"/>
            </a:endParaRPr>
          </a:p>
          <a:p>
            <a:r>
              <a:rPr lang="en-US" dirty="0">
                <a:hlinkClick r:id="rId3"/>
              </a:rPr>
              <a:t>https://javascript.info/call-apply-decorators</a:t>
            </a:r>
            <a:endParaRPr lang="en-US" dirty="0">
              <a:hlinkClick r:id=""/>
            </a:endParaRPr>
          </a:p>
          <a:p>
            <a:r>
              <a:rPr lang="en-US" dirty="0">
                <a:hlinkClick r:id="rId4"/>
              </a:rPr>
              <a:t>https://javascript.info/bind#solution-2-bind</a:t>
            </a:r>
            <a:endParaRPr lang="en-US" dirty="0"/>
          </a:p>
          <a:p>
            <a:r>
              <a:rPr lang="en-US" dirty="0">
                <a:hlinkClick r:id="rId5"/>
              </a:rPr>
              <a:t>https://www.w3schools.com/</a:t>
            </a:r>
            <a:endParaRPr lang="en-US" dirty="0"/>
          </a:p>
          <a:p>
            <a:endParaRPr lang="uk-UA" dirty="0"/>
          </a:p>
        </p:txBody>
      </p:sp>
    </p:spTree>
    <p:extLst>
      <p:ext uri="{BB962C8B-B14F-4D97-AF65-F5344CB8AC3E}">
        <p14:creationId xmlns:p14="http://schemas.microsoft.com/office/powerpoint/2010/main" val="3815366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DA66FA-39A8-4011-88CC-FFC2E96CA783}"/>
              </a:ext>
            </a:extLst>
          </p:cNvPr>
          <p:cNvSpPr>
            <a:spLocks noGrp="1"/>
          </p:cNvSpPr>
          <p:nvPr>
            <p:ph type="title"/>
          </p:nvPr>
        </p:nvSpPr>
        <p:spPr/>
        <p:txBody>
          <a:bodyPr/>
          <a:lstStyle/>
          <a:p>
            <a:r>
              <a:rPr lang="en-US" dirty="0"/>
              <a:t>AGENDA</a:t>
            </a:r>
            <a:endParaRPr lang="uk-UA" dirty="0"/>
          </a:p>
        </p:txBody>
      </p:sp>
      <p:sp>
        <p:nvSpPr>
          <p:cNvPr id="3" name="Місце для тексту 2">
            <a:extLst>
              <a:ext uri="{FF2B5EF4-FFF2-40B4-BE49-F238E27FC236}">
                <a16:creationId xmlns:a16="http://schemas.microsoft.com/office/drawing/2014/main" id="{352A7A12-9068-4FAF-A680-6785A54DD1B3}"/>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What is </a:t>
            </a:r>
            <a:r>
              <a:rPr lang="en-US" i="1" dirty="0"/>
              <a:t>this</a:t>
            </a:r>
            <a:r>
              <a:rPr lang="en-US" dirty="0"/>
              <a:t> ?</a:t>
            </a:r>
          </a:p>
          <a:p>
            <a:pPr marL="342900" indent="-342900">
              <a:buFont typeface="Arial" panose="020B0604020202020204" pitchFamily="34" charset="0"/>
              <a:buChar char="•"/>
            </a:pPr>
            <a:r>
              <a:rPr lang="en-US" i="1" dirty="0"/>
              <a:t>this</a:t>
            </a:r>
            <a:r>
              <a:rPr lang="en-US" dirty="0"/>
              <a:t> in arrow functions</a:t>
            </a:r>
          </a:p>
          <a:p>
            <a:pPr marL="342900" indent="-342900">
              <a:buFont typeface="Arial" panose="020B0604020202020204" pitchFamily="34" charset="0"/>
              <a:buChar char="•"/>
            </a:pPr>
            <a:r>
              <a:rPr lang="en-US" dirty="0"/>
              <a:t>call()</a:t>
            </a:r>
          </a:p>
          <a:p>
            <a:pPr marL="342900" indent="-342900">
              <a:buFont typeface="Arial" panose="020B0604020202020204" pitchFamily="34" charset="0"/>
              <a:buChar char="•"/>
            </a:pPr>
            <a:r>
              <a:rPr lang="en-US" dirty="0"/>
              <a:t>apply()</a:t>
            </a:r>
          </a:p>
          <a:p>
            <a:pPr marL="342900" indent="-342900">
              <a:buFont typeface="Arial" panose="020B0604020202020204" pitchFamily="34" charset="0"/>
              <a:buChar char="•"/>
            </a:pPr>
            <a:r>
              <a:rPr lang="en-US" dirty="0"/>
              <a:t>bind()</a:t>
            </a:r>
          </a:p>
          <a:p>
            <a:pPr marL="342900" indent="-342900">
              <a:buFont typeface="Arial" panose="020B0604020202020204" pitchFamily="34" charset="0"/>
              <a:buChar char="•"/>
            </a:pPr>
            <a:r>
              <a:rPr lang="en-US" dirty="0"/>
              <a:t>Borrowing methods</a:t>
            </a:r>
            <a:endParaRPr lang="uk-UA" dirty="0"/>
          </a:p>
        </p:txBody>
      </p:sp>
    </p:spTree>
    <p:extLst>
      <p:ext uri="{BB962C8B-B14F-4D97-AF65-F5344CB8AC3E}">
        <p14:creationId xmlns:p14="http://schemas.microsoft.com/office/powerpoint/2010/main" val="502846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82FBB6-6C94-4279-A1BA-7D2CD5C13592}"/>
              </a:ext>
            </a:extLst>
          </p:cNvPr>
          <p:cNvSpPr>
            <a:spLocks noGrp="1"/>
          </p:cNvSpPr>
          <p:nvPr>
            <p:ph type="title"/>
          </p:nvPr>
        </p:nvSpPr>
        <p:spPr/>
        <p:txBody>
          <a:bodyPr/>
          <a:lstStyle/>
          <a:p>
            <a:pPr algn="ctr"/>
            <a:br>
              <a:rPr lang="en-US" dirty="0"/>
            </a:br>
            <a:br>
              <a:rPr lang="en-US" dirty="0"/>
            </a:br>
            <a:r>
              <a:rPr lang="en-US" dirty="0"/>
              <a:t>THANK YOU</a:t>
            </a:r>
            <a:endParaRPr lang="uk-UA" dirty="0"/>
          </a:p>
        </p:txBody>
      </p:sp>
    </p:spTree>
    <p:extLst>
      <p:ext uri="{BB962C8B-B14F-4D97-AF65-F5344CB8AC3E}">
        <p14:creationId xmlns:p14="http://schemas.microsoft.com/office/powerpoint/2010/main" val="2502159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FF3C9D-212E-4F04-95E3-B9A7999FD7CC}"/>
              </a:ext>
            </a:extLst>
          </p:cNvPr>
          <p:cNvSpPr>
            <a:spLocks noGrp="1"/>
          </p:cNvSpPr>
          <p:nvPr>
            <p:ph type="title"/>
          </p:nvPr>
        </p:nvSpPr>
        <p:spPr/>
        <p:txBody>
          <a:bodyPr/>
          <a:lstStyle/>
          <a:p>
            <a:r>
              <a:rPr lang="en-US" dirty="0"/>
              <a:t>What is </a:t>
            </a:r>
            <a:r>
              <a:rPr lang="en-US" b="1" dirty="0"/>
              <a:t>this</a:t>
            </a:r>
            <a:r>
              <a:rPr lang="en-US" dirty="0"/>
              <a:t>?</a:t>
            </a:r>
            <a:br>
              <a:rPr lang="en-US" dirty="0"/>
            </a:br>
            <a:endParaRPr lang="uk-UA" dirty="0"/>
          </a:p>
        </p:txBody>
      </p:sp>
      <p:pic>
        <p:nvPicPr>
          <p:cNvPr id="6" name="Рисунок 5">
            <a:extLst>
              <a:ext uri="{FF2B5EF4-FFF2-40B4-BE49-F238E27FC236}">
                <a16:creationId xmlns:a16="http://schemas.microsoft.com/office/drawing/2014/main" id="{56EAE450-C5BD-426A-95AA-C7703F252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971963"/>
            <a:ext cx="7620000" cy="3722254"/>
          </a:xfrm>
          <a:prstGeom prst="rect">
            <a:avLst/>
          </a:prstGeom>
        </p:spPr>
      </p:pic>
    </p:spTree>
    <p:extLst>
      <p:ext uri="{BB962C8B-B14F-4D97-AF65-F5344CB8AC3E}">
        <p14:creationId xmlns:p14="http://schemas.microsoft.com/office/powerpoint/2010/main" val="3896056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1759C2-9120-4D58-BD5F-076006D874DF}"/>
              </a:ext>
            </a:extLst>
          </p:cNvPr>
          <p:cNvSpPr>
            <a:spLocks noGrp="1"/>
          </p:cNvSpPr>
          <p:nvPr>
            <p:ph type="title"/>
          </p:nvPr>
        </p:nvSpPr>
        <p:spPr/>
        <p:txBody>
          <a:bodyPr/>
          <a:lstStyle/>
          <a:p>
            <a:r>
              <a:rPr lang="en-US" b="1" dirty="0"/>
              <a:t>this</a:t>
            </a:r>
            <a:r>
              <a:rPr lang="en-US" dirty="0"/>
              <a:t> in a Method</a:t>
            </a:r>
            <a:br>
              <a:rPr lang="en-US" dirty="0"/>
            </a:br>
            <a:endParaRPr lang="uk-UA" dirty="0"/>
          </a:p>
        </p:txBody>
      </p:sp>
      <p:sp>
        <p:nvSpPr>
          <p:cNvPr id="3" name="Місце для тексту 2">
            <a:extLst>
              <a:ext uri="{FF2B5EF4-FFF2-40B4-BE49-F238E27FC236}">
                <a16:creationId xmlns:a16="http://schemas.microsoft.com/office/drawing/2014/main" id="{B8B5A07C-14D4-49A5-98D9-164AF1E7B7F7}"/>
              </a:ext>
            </a:extLst>
          </p:cNvPr>
          <p:cNvSpPr>
            <a:spLocks noGrp="1"/>
          </p:cNvSpPr>
          <p:nvPr>
            <p:ph type="body" sz="quarter" idx="10"/>
          </p:nvPr>
        </p:nvSpPr>
        <p:spPr>
          <a:xfrm>
            <a:off x="685800" y="1487055"/>
            <a:ext cx="10820400" cy="3999345"/>
          </a:xfrm>
        </p:spPr>
        <p:txBody>
          <a:bodyPr/>
          <a:lstStyle/>
          <a:p>
            <a:r>
              <a:rPr lang="en-US" dirty="0"/>
              <a:t>It’s common that an object method needs to access the information stored in the object to do its job. </a:t>
            </a:r>
            <a:endParaRPr lang="ru-RU" dirty="0"/>
          </a:p>
          <a:p>
            <a:r>
              <a:rPr lang="en-US" dirty="0"/>
              <a:t>For instance, the code inside </a:t>
            </a:r>
            <a:r>
              <a:rPr lang="en-US" dirty="0" err="1">
                <a:solidFill>
                  <a:srgbClr val="FF0000"/>
                </a:solidFill>
              </a:rPr>
              <a:t>user.sayHi</a:t>
            </a:r>
            <a:r>
              <a:rPr lang="en-US" dirty="0">
                <a:solidFill>
                  <a:srgbClr val="FF0000"/>
                </a:solidFill>
              </a:rPr>
              <a:t>() </a:t>
            </a:r>
            <a:r>
              <a:rPr lang="en-US" dirty="0"/>
              <a:t>may need the name of the </a:t>
            </a:r>
            <a:r>
              <a:rPr lang="en-US" dirty="0">
                <a:solidFill>
                  <a:srgbClr val="FF0000"/>
                </a:solidFill>
              </a:rPr>
              <a:t>user</a:t>
            </a:r>
            <a:r>
              <a:rPr lang="en-US" dirty="0"/>
              <a:t>. To access the object, a method can use the </a:t>
            </a:r>
            <a:r>
              <a:rPr lang="en-US" dirty="0">
                <a:solidFill>
                  <a:srgbClr val="FF0000"/>
                </a:solidFill>
              </a:rPr>
              <a:t>this</a:t>
            </a:r>
            <a:r>
              <a:rPr lang="en-US" dirty="0"/>
              <a:t> keyword.</a:t>
            </a:r>
          </a:p>
          <a:p>
            <a:r>
              <a:rPr lang="en-US" dirty="0"/>
              <a:t>The value of </a:t>
            </a:r>
            <a:r>
              <a:rPr lang="en-US" dirty="0">
                <a:solidFill>
                  <a:srgbClr val="FF0000"/>
                </a:solidFill>
              </a:rPr>
              <a:t>this</a:t>
            </a:r>
            <a:r>
              <a:rPr lang="en-US" dirty="0"/>
              <a:t> is the object “before dot”, the one used to call the method.</a:t>
            </a:r>
          </a:p>
          <a:p>
            <a:endParaRPr lang="uk-UA" dirty="0"/>
          </a:p>
        </p:txBody>
      </p:sp>
      <p:pic>
        <p:nvPicPr>
          <p:cNvPr id="8" name="Рисунок 7">
            <a:extLst>
              <a:ext uri="{FF2B5EF4-FFF2-40B4-BE49-F238E27FC236}">
                <a16:creationId xmlns:a16="http://schemas.microsoft.com/office/drawing/2014/main" id="{427D4AEB-441A-4447-8C3A-ED1F21434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486727"/>
            <a:ext cx="4057650" cy="2733675"/>
          </a:xfrm>
          <a:prstGeom prst="rect">
            <a:avLst/>
          </a:prstGeom>
        </p:spPr>
      </p:pic>
      <p:pic>
        <p:nvPicPr>
          <p:cNvPr id="7" name="Рисунок 6">
            <a:extLst>
              <a:ext uri="{FF2B5EF4-FFF2-40B4-BE49-F238E27FC236}">
                <a16:creationId xmlns:a16="http://schemas.microsoft.com/office/drawing/2014/main" id="{85EB7C48-1724-4D93-BA66-34A44FCBA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9709" y="3501736"/>
            <a:ext cx="7019925" cy="3314700"/>
          </a:xfrm>
          <a:prstGeom prst="rect">
            <a:avLst/>
          </a:prstGeom>
        </p:spPr>
      </p:pic>
    </p:spTree>
    <p:extLst>
      <p:ext uri="{BB962C8B-B14F-4D97-AF65-F5344CB8AC3E}">
        <p14:creationId xmlns:p14="http://schemas.microsoft.com/office/powerpoint/2010/main" val="1734945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D2D74E-9726-49E2-8B64-0981067DF270}"/>
              </a:ext>
            </a:extLst>
          </p:cNvPr>
          <p:cNvSpPr>
            <a:spLocks noGrp="1"/>
          </p:cNvSpPr>
          <p:nvPr>
            <p:ph type="title"/>
          </p:nvPr>
        </p:nvSpPr>
        <p:spPr/>
        <p:txBody>
          <a:bodyPr/>
          <a:lstStyle/>
          <a:p>
            <a:r>
              <a:rPr lang="en-US" b="1" dirty="0"/>
              <a:t>this</a:t>
            </a:r>
            <a:r>
              <a:rPr lang="en-US" dirty="0"/>
              <a:t> Alone</a:t>
            </a:r>
            <a:br>
              <a:rPr lang="en-US" dirty="0"/>
            </a:br>
            <a:endParaRPr lang="uk-UA" dirty="0"/>
          </a:p>
        </p:txBody>
      </p:sp>
      <p:sp>
        <p:nvSpPr>
          <p:cNvPr id="3" name="Місце для тексту 2">
            <a:extLst>
              <a:ext uri="{FF2B5EF4-FFF2-40B4-BE49-F238E27FC236}">
                <a16:creationId xmlns:a16="http://schemas.microsoft.com/office/drawing/2014/main" id="{40284A19-E81A-4DB1-B16A-CF162F2996CC}"/>
              </a:ext>
            </a:extLst>
          </p:cNvPr>
          <p:cNvSpPr>
            <a:spLocks noGrp="1"/>
          </p:cNvSpPr>
          <p:nvPr>
            <p:ph type="body" sz="quarter" idx="10"/>
          </p:nvPr>
        </p:nvSpPr>
        <p:spPr/>
        <p:txBody>
          <a:bodyPr/>
          <a:lstStyle/>
          <a:p>
            <a:r>
              <a:rPr lang="en-US" dirty="0"/>
              <a:t>When used alone, the owner is the Global object, so </a:t>
            </a:r>
            <a:r>
              <a:rPr lang="en-US" dirty="0">
                <a:solidFill>
                  <a:srgbClr val="C00000"/>
                </a:solidFill>
              </a:rPr>
              <a:t>this</a:t>
            </a:r>
            <a:r>
              <a:rPr lang="en-US" dirty="0"/>
              <a:t> refers to the Global object.</a:t>
            </a:r>
          </a:p>
          <a:p>
            <a:r>
              <a:rPr lang="en-US" dirty="0"/>
              <a:t>In a browser window the Global object is </a:t>
            </a:r>
            <a:r>
              <a:rPr lang="en-US" dirty="0">
                <a:solidFill>
                  <a:srgbClr val="C00000"/>
                </a:solidFill>
              </a:rPr>
              <a:t>[object Window]</a:t>
            </a:r>
            <a:r>
              <a:rPr lang="en-US" dirty="0"/>
              <a:t>:</a:t>
            </a:r>
          </a:p>
          <a:p>
            <a:endParaRPr lang="en-US" dirty="0"/>
          </a:p>
          <a:p>
            <a:endParaRPr lang="en-US" dirty="0"/>
          </a:p>
          <a:p>
            <a:r>
              <a:rPr lang="en-US" dirty="0"/>
              <a:t> In strict mode, when used alone, </a:t>
            </a:r>
            <a:r>
              <a:rPr lang="en-US" dirty="0">
                <a:solidFill>
                  <a:srgbClr val="C00000"/>
                </a:solidFill>
              </a:rPr>
              <a:t>this</a:t>
            </a:r>
            <a:r>
              <a:rPr lang="en-US" dirty="0"/>
              <a:t> also refers to the Global object </a:t>
            </a:r>
            <a:r>
              <a:rPr lang="en-US" dirty="0">
                <a:solidFill>
                  <a:srgbClr val="C00000"/>
                </a:solidFill>
              </a:rPr>
              <a:t>[object Window]</a:t>
            </a:r>
            <a:r>
              <a:rPr lang="en-US" dirty="0"/>
              <a:t>:</a:t>
            </a:r>
            <a:endParaRPr lang="uk-UA" dirty="0"/>
          </a:p>
        </p:txBody>
      </p:sp>
      <p:pic>
        <p:nvPicPr>
          <p:cNvPr id="6" name="Рисунок 5">
            <a:extLst>
              <a:ext uri="{FF2B5EF4-FFF2-40B4-BE49-F238E27FC236}">
                <a16:creationId xmlns:a16="http://schemas.microsoft.com/office/drawing/2014/main" id="{8E5F9180-E490-4A55-944C-9F508FF18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042227"/>
            <a:ext cx="2333625" cy="457200"/>
          </a:xfrm>
          <a:prstGeom prst="rect">
            <a:avLst/>
          </a:prstGeom>
        </p:spPr>
      </p:pic>
      <p:pic>
        <p:nvPicPr>
          <p:cNvPr id="9" name="Рисунок 8">
            <a:extLst>
              <a:ext uri="{FF2B5EF4-FFF2-40B4-BE49-F238E27FC236}">
                <a16:creationId xmlns:a16="http://schemas.microsoft.com/office/drawing/2014/main" id="{42A3CAC9-F0DA-431C-AB1A-7D2B90751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4484254"/>
            <a:ext cx="1733550" cy="762000"/>
          </a:xfrm>
          <a:prstGeom prst="rect">
            <a:avLst/>
          </a:prstGeom>
        </p:spPr>
      </p:pic>
    </p:spTree>
    <p:extLst>
      <p:ext uri="{BB962C8B-B14F-4D97-AF65-F5344CB8AC3E}">
        <p14:creationId xmlns:p14="http://schemas.microsoft.com/office/powerpoint/2010/main" val="95683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5EEF8C-3DE0-4EBC-8683-156E3B71E903}"/>
              </a:ext>
            </a:extLst>
          </p:cNvPr>
          <p:cNvSpPr>
            <a:spLocks noGrp="1"/>
          </p:cNvSpPr>
          <p:nvPr>
            <p:ph type="title"/>
          </p:nvPr>
        </p:nvSpPr>
        <p:spPr/>
        <p:txBody>
          <a:bodyPr/>
          <a:lstStyle/>
          <a:p>
            <a:r>
              <a:rPr lang="en-US" b="1" dirty="0"/>
              <a:t>this</a:t>
            </a:r>
            <a:r>
              <a:rPr lang="en-US" dirty="0"/>
              <a:t> in a Function</a:t>
            </a:r>
            <a:br>
              <a:rPr lang="en-US" dirty="0"/>
            </a:br>
            <a:endParaRPr lang="uk-UA" dirty="0"/>
          </a:p>
        </p:txBody>
      </p:sp>
      <p:sp>
        <p:nvSpPr>
          <p:cNvPr id="3" name="Місце для тексту 2">
            <a:extLst>
              <a:ext uri="{FF2B5EF4-FFF2-40B4-BE49-F238E27FC236}">
                <a16:creationId xmlns:a16="http://schemas.microsoft.com/office/drawing/2014/main" id="{49154ACA-A663-4743-AD46-1002AC1C4CFE}"/>
              </a:ext>
            </a:extLst>
          </p:cNvPr>
          <p:cNvSpPr>
            <a:spLocks noGrp="1"/>
          </p:cNvSpPr>
          <p:nvPr>
            <p:ph type="body" sz="quarter" idx="10"/>
          </p:nvPr>
        </p:nvSpPr>
        <p:spPr>
          <a:xfrm>
            <a:off x="685800" y="1371601"/>
            <a:ext cx="10820400" cy="4114799"/>
          </a:xfrm>
        </p:spPr>
        <p:txBody>
          <a:bodyPr/>
          <a:lstStyle/>
          <a:p>
            <a:r>
              <a:rPr lang="en-US" dirty="0"/>
              <a:t>In a function, </a:t>
            </a:r>
            <a:r>
              <a:rPr lang="en-US" dirty="0">
                <a:solidFill>
                  <a:srgbClr val="C00000"/>
                </a:solidFill>
              </a:rPr>
              <a:t>this</a:t>
            </a:r>
            <a:r>
              <a:rPr lang="en-US" dirty="0"/>
              <a:t> refers to the Global object </a:t>
            </a:r>
            <a:r>
              <a:rPr lang="en-US" dirty="0">
                <a:solidFill>
                  <a:srgbClr val="C00000"/>
                </a:solidFill>
              </a:rPr>
              <a:t>[object Window] </a:t>
            </a:r>
            <a:r>
              <a:rPr lang="en-US" dirty="0"/>
              <a:t>:</a:t>
            </a:r>
          </a:p>
          <a:p>
            <a:endParaRPr lang="en-US" dirty="0"/>
          </a:p>
          <a:p>
            <a:endParaRPr lang="en-US" dirty="0"/>
          </a:p>
          <a:p>
            <a:endParaRPr lang="en-US" dirty="0"/>
          </a:p>
          <a:p>
            <a:r>
              <a:rPr lang="en-US" dirty="0"/>
              <a:t>JavaScript </a:t>
            </a:r>
            <a:r>
              <a:rPr lang="en-US" b="1" dirty="0"/>
              <a:t>strict mode </a:t>
            </a:r>
            <a:r>
              <a:rPr lang="en-US" dirty="0"/>
              <a:t>does not allow default binding.</a:t>
            </a:r>
          </a:p>
          <a:p>
            <a:r>
              <a:rPr lang="en-US" dirty="0"/>
              <a:t>So, when used in a function, in strict mode, </a:t>
            </a:r>
            <a:r>
              <a:rPr lang="en-US" dirty="0">
                <a:solidFill>
                  <a:srgbClr val="C00000"/>
                </a:solidFill>
              </a:rPr>
              <a:t>this</a:t>
            </a:r>
            <a:r>
              <a:rPr lang="en-US" dirty="0"/>
              <a:t> is </a:t>
            </a:r>
            <a:r>
              <a:rPr lang="en-US" dirty="0">
                <a:solidFill>
                  <a:srgbClr val="C00000"/>
                </a:solidFill>
              </a:rPr>
              <a:t>undefined</a:t>
            </a:r>
            <a:r>
              <a:rPr lang="en-US" dirty="0"/>
              <a:t>.</a:t>
            </a:r>
            <a:endParaRPr lang="uk-UA" dirty="0"/>
          </a:p>
        </p:txBody>
      </p:sp>
      <p:pic>
        <p:nvPicPr>
          <p:cNvPr id="7" name="Рисунок 6">
            <a:extLst>
              <a:ext uri="{FF2B5EF4-FFF2-40B4-BE49-F238E27FC236}">
                <a16:creationId xmlns:a16="http://schemas.microsoft.com/office/drawing/2014/main" id="{3BD7A544-DEDF-4E84-84BC-8855C00B3A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898073"/>
            <a:ext cx="2828925" cy="1066800"/>
          </a:xfrm>
          <a:prstGeom prst="rect">
            <a:avLst/>
          </a:prstGeom>
        </p:spPr>
      </p:pic>
      <p:pic>
        <p:nvPicPr>
          <p:cNvPr id="10" name="Рисунок 9">
            <a:extLst>
              <a:ext uri="{FF2B5EF4-FFF2-40B4-BE49-F238E27FC236}">
                <a16:creationId xmlns:a16="http://schemas.microsoft.com/office/drawing/2014/main" id="{7822BC29-0DC7-4F10-87F0-CCAEE77C1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4230831"/>
            <a:ext cx="2762250" cy="1333500"/>
          </a:xfrm>
          <a:prstGeom prst="rect">
            <a:avLst/>
          </a:prstGeom>
        </p:spPr>
      </p:pic>
    </p:spTree>
    <p:extLst>
      <p:ext uri="{BB962C8B-B14F-4D97-AF65-F5344CB8AC3E}">
        <p14:creationId xmlns:p14="http://schemas.microsoft.com/office/powerpoint/2010/main" val="1204180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928EDD-AE3E-410F-9B50-E7822A26818E}"/>
              </a:ext>
            </a:extLst>
          </p:cNvPr>
          <p:cNvSpPr>
            <a:spLocks noGrp="1"/>
          </p:cNvSpPr>
          <p:nvPr>
            <p:ph type="title"/>
          </p:nvPr>
        </p:nvSpPr>
        <p:spPr/>
        <p:txBody>
          <a:bodyPr/>
          <a:lstStyle/>
          <a:p>
            <a:r>
              <a:rPr lang="en-US" b="1" dirty="0"/>
              <a:t>this</a:t>
            </a:r>
            <a:r>
              <a:rPr lang="en-US" dirty="0"/>
              <a:t> in Event Handlers</a:t>
            </a:r>
            <a:br>
              <a:rPr lang="en-US" dirty="0"/>
            </a:br>
            <a:endParaRPr lang="uk-UA" dirty="0"/>
          </a:p>
        </p:txBody>
      </p:sp>
      <p:sp>
        <p:nvSpPr>
          <p:cNvPr id="3" name="Місце для тексту 2">
            <a:extLst>
              <a:ext uri="{FF2B5EF4-FFF2-40B4-BE49-F238E27FC236}">
                <a16:creationId xmlns:a16="http://schemas.microsoft.com/office/drawing/2014/main" id="{DD793021-B80B-4A6E-85AD-57E576965A62}"/>
              </a:ext>
            </a:extLst>
          </p:cNvPr>
          <p:cNvSpPr>
            <a:spLocks noGrp="1"/>
          </p:cNvSpPr>
          <p:nvPr>
            <p:ph type="body" sz="quarter" idx="10"/>
          </p:nvPr>
        </p:nvSpPr>
        <p:spPr>
          <a:xfrm>
            <a:off x="685800" y="1745673"/>
            <a:ext cx="10820400" cy="3740727"/>
          </a:xfrm>
        </p:spPr>
        <p:txBody>
          <a:bodyPr/>
          <a:lstStyle/>
          <a:p>
            <a:r>
              <a:rPr lang="en-US" dirty="0"/>
              <a:t>In HTML event handlers, </a:t>
            </a:r>
            <a:r>
              <a:rPr lang="en-US" dirty="0">
                <a:solidFill>
                  <a:srgbClr val="C00000"/>
                </a:solidFill>
              </a:rPr>
              <a:t>this</a:t>
            </a:r>
            <a:r>
              <a:rPr lang="en-US" dirty="0"/>
              <a:t> refers to the HTML element that received the event:</a:t>
            </a:r>
            <a:endParaRPr lang="uk-UA" dirty="0"/>
          </a:p>
        </p:txBody>
      </p:sp>
      <p:pic>
        <p:nvPicPr>
          <p:cNvPr id="6" name="Рисунок 5">
            <a:extLst>
              <a:ext uri="{FF2B5EF4-FFF2-40B4-BE49-F238E27FC236}">
                <a16:creationId xmlns:a16="http://schemas.microsoft.com/office/drawing/2014/main" id="{9277C4A2-BC79-4522-A0F2-26728CC9B6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924175"/>
            <a:ext cx="4933950" cy="1009650"/>
          </a:xfrm>
          <a:prstGeom prst="rect">
            <a:avLst/>
          </a:prstGeom>
        </p:spPr>
      </p:pic>
    </p:spTree>
    <p:extLst>
      <p:ext uri="{BB962C8B-B14F-4D97-AF65-F5344CB8AC3E}">
        <p14:creationId xmlns:p14="http://schemas.microsoft.com/office/powerpoint/2010/main" val="1471019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6AF335-694C-4DC8-8D02-7291F131F063}"/>
              </a:ext>
            </a:extLst>
          </p:cNvPr>
          <p:cNvSpPr>
            <a:spLocks noGrp="1"/>
          </p:cNvSpPr>
          <p:nvPr>
            <p:ph type="title"/>
          </p:nvPr>
        </p:nvSpPr>
        <p:spPr>
          <a:xfrm>
            <a:off x="685800" y="708891"/>
            <a:ext cx="10820400" cy="685800"/>
          </a:xfrm>
        </p:spPr>
        <p:txBody>
          <a:bodyPr/>
          <a:lstStyle/>
          <a:p>
            <a:r>
              <a:rPr lang="en-US" dirty="0"/>
              <a:t>Arrow functions have no “this”</a:t>
            </a:r>
            <a:br>
              <a:rPr lang="en-US" b="1" dirty="0"/>
            </a:br>
            <a:endParaRPr lang="uk-UA" dirty="0"/>
          </a:p>
        </p:txBody>
      </p:sp>
      <p:sp>
        <p:nvSpPr>
          <p:cNvPr id="3" name="Місце для тексту 2">
            <a:extLst>
              <a:ext uri="{FF2B5EF4-FFF2-40B4-BE49-F238E27FC236}">
                <a16:creationId xmlns:a16="http://schemas.microsoft.com/office/drawing/2014/main" id="{F8E06086-1A15-4CD1-AA7A-C2163427B4E6}"/>
              </a:ext>
            </a:extLst>
          </p:cNvPr>
          <p:cNvSpPr>
            <a:spLocks noGrp="1"/>
          </p:cNvSpPr>
          <p:nvPr>
            <p:ph type="body" sz="quarter" idx="10"/>
          </p:nvPr>
        </p:nvSpPr>
        <p:spPr>
          <a:xfrm>
            <a:off x="685800" y="1496291"/>
            <a:ext cx="10820400" cy="3990109"/>
          </a:xfrm>
        </p:spPr>
        <p:txBody>
          <a:bodyPr/>
          <a:lstStyle/>
          <a:p>
            <a:r>
              <a:rPr lang="en-US" dirty="0"/>
              <a:t>Arrow functions are special: they don’t have their “own” this. If we reference this from such a function, it’s taken from the outer “normal” function.</a:t>
            </a:r>
          </a:p>
          <a:p>
            <a:r>
              <a:rPr lang="en-US" dirty="0"/>
              <a:t>For instance, here </a:t>
            </a:r>
            <a:r>
              <a:rPr lang="en-US" dirty="0">
                <a:solidFill>
                  <a:srgbClr val="FF0000"/>
                </a:solidFill>
              </a:rPr>
              <a:t>arrow() </a:t>
            </a:r>
            <a:r>
              <a:rPr lang="en-US" dirty="0"/>
              <a:t>uses this from the outer </a:t>
            </a:r>
            <a:r>
              <a:rPr lang="en-US" i="1" dirty="0" err="1">
                <a:solidFill>
                  <a:srgbClr val="FF0000"/>
                </a:solidFill>
              </a:rPr>
              <a:t>user.sayHi</a:t>
            </a:r>
            <a:r>
              <a:rPr lang="en-US" i="1" dirty="0">
                <a:solidFill>
                  <a:srgbClr val="FF0000"/>
                </a:solidFill>
              </a:rPr>
              <a:t>() </a:t>
            </a:r>
            <a:r>
              <a:rPr lang="en-US" dirty="0"/>
              <a:t>method:</a:t>
            </a:r>
            <a:endParaRPr lang="uk-UA" dirty="0"/>
          </a:p>
        </p:txBody>
      </p:sp>
      <p:pic>
        <p:nvPicPr>
          <p:cNvPr id="8" name="Рисунок 7">
            <a:extLst>
              <a:ext uri="{FF2B5EF4-FFF2-40B4-BE49-F238E27FC236}">
                <a16:creationId xmlns:a16="http://schemas.microsoft.com/office/drawing/2014/main" id="{33A0908F-8FD3-4FC3-8F79-E1425B838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256684"/>
            <a:ext cx="4772025" cy="2105025"/>
          </a:xfrm>
          <a:prstGeom prst="rect">
            <a:avLst/>
          </a:prstGeom>
        </p:spPr>
      </p:pic>
    </p:spTree>
    <p:extLst>
      <p:ext uri="{BB962C8B-B14F-4D97-AF65-F5344CB8AC3E}">
        <p14:creationId xmlns:p14="http://schemas.microsoft.com/office/powerpoint/2010/main" val="878241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3347B2-10A3-472B-B89B-5FE80B38AE3F}"/>
              </a:ext>
            </a:extLst>
          </p:cNvPr>
          <p:cNvSpPr>
            <a:spLocks noGrp="1"/>
          </p:cNvSpPr>
          <p:nvPr>
            <p:ph type="title"/>
          </p:nvPr>
        </p:nvSpPr>
        <p:spPr/>
        <p:txBody>
          <a:bodyPr/>
          <a:lstStyle/>
          <a:p>
            <a:r>
              <a:rPr lang="en-US" dirty="0"/>
              <a:t>call()</a:t>
            </a:r>
            <a:endParaRPr lang="uk-UA" dirty="0"/>
          </a:p>
        </p:txBody>
      </p:sp>
      <p:sp>
        <p:nvSpPr>
          <p:cNvPr id="3" name="Місце для тексту 2">
            <a:extLst>
              <a:ext uri="{FF2B5EF4-FFF2-40B4-BE49-F238E27FC236}">
                <a16:creationId xmlns:a16="http://schemas.microsoft.com/office/drawing/2014/main" id="{9EAE5D85-8F11-45C8-8C31-8F876D4D3ABE}"/>
              </a:ext>
            </a:extLst>
          </p:cNvPr>
          <p:cNvSpPr>
            <a:spLocks noGrp="1"/>
          </p:cNvSpPr>
          <p:nvPr>
            <p:ph type="body" sz="quarter" idx="10"/>
          </p:nvPr>
        </p:nvSpPr>
        <p:spPr>
          <a:xfrm>
            <a:off x="685800" y="1681018"/>
            <a:ext cx="10820400" cy="3805382"/>
          </a:xfrm>
        </p:spPr>
        <p:txBody>
          <a:bodyPr/>
          <a:lstStyle/>
          <a:p>
            <a:r>
              <a:rPr lang="en-US" dirty="0"/>
              <a:t>There’s a special built-in function method </a:t>
            </a:r>
            <a:r>
              <a:rPr lang="en-US" dirty="0" err="1">
                <a:solidFill>
                  <a:srgbClr val="C00000"/>
                </a:solidFill>
              </a:rPr>
              <a:t>func.call</a:t>
            </a:r>
            <a:r>
              <a:rPr lang="en-US" dirty="0">
                <a:solidFill>
                  <a:srgbClr val="C00000"/>
                </a:solidFill>
              </a:rPr>
              <a:t>(context, …</a:t>
            </a:r>
            <a:r>
              <a:rPr lang="en-US" dirty="0" err="1">
                <a:solidFill>
                  <a:srgbClr val="C00000"/>
                </a:solidFill>
              </a:rPr>
              <a:t>args</a:t>
            </a:r>
            <a:r>
              <a:rPr lang="en-US" dirty="0">
                <a:solidFill>
                  <a:srgbClr val="C00000"/>
                </a:solidFill>
              </a:rPr>
              <a:t>) </a:t>
            </a:r>
            <a:r>
              <a:rPr lang="en-US" dirty="0"/>
              <a:t>that allows to call a function explicitly setting </a:t>
            </a:r>
            <a:r>
              <a:rPr lang="en-US" dirty="0">
                <a:solidFill>
                  <a:srgbClr val="C00000"/>
                </a:solidFill>
              </a:rPr>
              <a:t>this:</a:t>
            </a:r>
          </a:p>
          <a:p>
            <a:endParaRPr lang="en-US" dirty="0">
              <a:solidFill>
                <a:srgbClr val="C00000"/>
              </a:solidFill>
            </a:endParaRPr>
          </a:p>
          <a:p>
            <a:endParaRPr lang="en-US" dirty="0">
              <a:solidFill>
                <a:srgbClr val="C00000"/>
              </a:solidFill>
            </a:endParaRPr>
          </a:p>
          <a:p>
            <a:r>
              <a:rPr lang="en-US" dirty="0"/>
              <a:t>It runs </a:t>
            </a:r>
            <a:r>
              <a:rPr lang="en-US" dirty="0" err="1">
                <a:solidFill>
                  <a:schemeClr val="accent5"/>
                </a:solidFill>
              </a:rPr>
              <a:t>func</a:t>
            </a:r>
            <a:r>
              <a:rPr lang="en-US" dirty="0"/>
              <a:t> providing the first argument as </a:t>
            </a:r>
            <a:r>
              <a:rPr lang="en-US" dirty="0">
                <a:solidFill>
                  <a:schemeClr val="accent5"/>
                </a:solidFill>
              </a:rPr>
              <a:t>this</a:t>
            </a:r>
            <a:r>
              <a:rPr lang="en-US" dirty="0"/>
              <a:t>, and the next as the </a:t>
            </a:r>
            <a:r>
              <a:rPr lang="en-US" dirty="0">
                <a:solidFill>
                  <a:schemeClr val="accent5"/>
                </a:solidFill>
              </a:rPr>
              <a:t>arguments</a:t>
            </a:r>
            <a:r>
              <a:rPr lang="en-US" dirty="0"/>
              <a:t>.</a:t>
            </a:r>
          </a:p>
          <a:p>
            <a:r>
              <a:rPr lang="en-US" dirty="0"/>
              <a:t>These two calls do almost the same:</a:t>
            </a:r>
          </a:p>
          <a:p>
            <a:endParaRPr lang="en-US" dirty="0"/>
          </a:p>
          <a:p>
            <a:endParaRPr lang="en-US" dirty="0"/>
          </a:p>
          <a:p>
            <a:r>
              <a:rPr lang="en-US" dirty="0"/>
              <a:t>They both call </a:t>
            </a:r>
            <a:r>
              <a:rPr lang="en-US" dirty="0" err="1">
                <a:solidFill>
                  <a:schemeClr val="accent5"/>
                </a:solidFill>
              </a:rPr>
              <a:t>func</a:t>
            </a:r>
            <a:r>
              <a:rPr lang="en-US" dirty="0"/>
              <a:t> with arguments 1, 2 and 3. The only difference is that </a:t>
            </a:r>
            <a:r>
              <a:rPr lang="en-US" dirty="0" err="1">
                <a:solidFill>
                  <a:schemeClr val="accent5"/>
                </a:solidFill>
              </a:rPr>
              <a:t>func.call</a:t>
            </a:r>
            <a:r>
              <a:rPr lang="en-US" dirty="0">
                <a:solidFill>
                  <a:schemeClr val="accent5"/>
                </a:solidFill>
              </a:rPr>
              <a:t> </a:t>
            </a:r>
            <a:r>
              <a:rPr lang="en-US" dirty="0"/>
              <a:t>also sets </a:t>
            </a:r>
            <a:r>
              <a:rPr lang="en-US" dirty="0">
                <a:solidFill>
                  <a:schemeClr val="accent5"/>
                </a:solidFill>
              </a:rPr>
              <a:t>this</a:t>
            </a:r>
            <a:r>
              <a:rPr lang="en-US" dirty="0"/>
              <a:t> to </a:t>
            </a:r>
            <a:r>
              <a:rPr lang="en-US" dirty="0">
                <a:solidFill>
                  <a:schemeClr val="accent5"/>
                </a:solidFill>
              </a:rPr>
              <a:t>obj</a:t>
            </a:r>
            <a:r>
              <a:rPr lang="en-US" dirty="0"/>
              <a:t>.</a:t>
            </a:r>
          </a:p>
        </p:txBody>
      </p:sp>
      <p:pic>
        <p:nvPicPr>
          <p:cNvPr id="6" name="Рисунок 5">
            <a:extLst>
              <a:ext uri="{FF2B5EF4-FFF2-40B4-BE49-F238E27FC236}">
                <a16:creationId xmlns:a16="http://schemas.microsoft.com/office/drawing/2014/main" id="{6C889E6D-B55C-43F6-8B5C-DC9A1F20C3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555297"/>
            <a:ext cx="3543300" cy="485775"/>
          </a:xfrm>
          <a:prstGeom prst="rect">
            <a:avLst/>
          </a:prstGeom>
        </p:spPr>
      </p:pic>
      <p:pic>
        <p:nvPicPr>
          <p:cNvPr id="9" name="Рисунок 8">
            <a:extLst>
              <a:ext uri="{FF2B5EF4-FFF2-40B4-BE49-F238E27FC236}">
                <a16:creationId xmlns:a16="http://schemas.microsoft.com/office/drawing/2014/main" id="{66563F2C-5864-4123-A742-4B679CB03D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4236171"/>
            <a:ext cx="3333750" cy="676275"/>
          </a:xfrm>
          <a:prstGeom prst="rect">
            <a:avLst/>
          </a:prstGeom>
        </p:spPr>
      </p:pic>
    </p:spTree>
    <p:extLst>
      <p:ext uri="{BB962C8B-B14F-4D97-AF65-F5344CB8AC3E}">
        <p14:creationId xmlns:p14="http://schemas.microsoft.com/office/powerpoint/2010/main" val="1932418355"/>
      </p:ext>
    </p:extLst>
  </p:cSld>
  <p:clrMapOvr>
    <a:masterClrMapping/>
  </p:clrMapOvr>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B3A1340B-3A1B-4156-ADE3-51DF6C2C795D}">
  <ds:schemaRefs>
    <ds:schemaRef ds:uri="http://www.w3.org/XML/1998/namespace"/>
    <ds:schemaRef ds:uri="http://schemas.microsoft.com/office/2006/documentManagement/types"/>
    <ds:schemaRef ds:uri="http://purl.org/dc/dcmitype/"/>
    <ds:schemaRef ds:uri="http://purl.org/dc/terms/"/>
    <ds:schemaRef ds:uri="http://schemas.openxmlformats.org/package/2006/metadata/core-properties"/>
    <ds:schemaRef ds:uri="http://purl.org/dc/elements/1.1/"/>
    <ds:schemaRef ds:uri="835f28f2-30f1-4728-84d2-86d96e143488"/>
    <ds:schemaRef ds:uri="http://schemas.microsoft.com/office/2006/metadata/properties"/>
    <ds:schemaRef ds:uri="http://schemas.microsoft.com/office/infopath/2007/PartnerControls"/>
    <ds:schemaRef ds:uri="341e6018-ac0a-4dfb-8409-db9e0d25502e"/>
  </ds:schemaRefs>
</ds:datastoreItem>
</file>

<file path=customXml/itemProps3.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144</TotalTime>
  <Words>687</Words>
  <Application>Microsoft Office PowerPoint</Application>
  <PresentationFormat>Широкий екран</PresentationFormat>
  <Paragraphs>92</Paragraphs>
  <Slides>20</Slides>
  <Notes>0</Notes>
  <HiddenSlides>0</HiddenSlides>
  <MMClips>0</MMClips>
  <ScaleCrop>false</ScaleCrop>
  <HeadingPairs>
    <vt:vector size="6" baseType="variant">
      <vt:variant>
        <vt:lpstr>Використані шрифти</vt:lpstr>
      </vt:variant>
      <vt:variant>
        <vt:i4>4</vt:i4>
      </vt:variant>
      <vt:variant>
        <vt:lpstr>Тема</vt:lpstr>
      </vt:variant>
      <vt:variant>
        <vt:i4>2</vt:i4>
      </vt:variant>
      <vt:variant>
        <vt:lpstr>Заголовки слайдів</vt:lpstr>
      </vt:variant>
      <vt:variant>
        <vt:i4>20</vt:i4>
      </vt:variant>
    </vt:vector>
  </HeadingPairs>
  <TitlesOfParts>
    <vt:vector size="26" baseType="lpstr">
      <vt:lpstr>Proxima Nova Black</vt:lpstr>
      <vt:lpstr>Arial</vt:lpstr>
      <vt:lpstr>Open Sans</vt:lpstr>
      <vt:lpstr>Calibri</vt:lpstr>
      <vt:lpstr>DARK THEME</vt:lpstr>
      <vt:lpstr>LIGHT-THEME</vt:lpstr>
      <vt:lpstr> this, call, apply, bind</vt:lpstr>
      <vt:lpstr>AGENDA</vt:lpstr>
      <vt:lpstr>What is this? </vt:lpstr>
      <vt:lpstr>this in a Method </vt:lpstr>
      <vt:lpstr>this Alone </vt:lpstr>
      <vt:lpstr>this in a Function </vt:lpstr>
      <vt:lpstr>this in Event Handlers </vt:lpstr>
      <vt:lpstr>Arrow functions have no “this” </vt:lpstr>
      <vt:lpstr>call()</vt:lpstr>
      <vt:lpstr> </vt:lpstr>
      <vt:lpstr>apply()</vt:lpstr>
      <vt:lpstr>Презентація PowerPoint</vt:lpstr>
      <vt:lpstr>bind()</vt:lpstr>
      <vt:lpstr>Презентація PowerPoint</vt:lpstr>
      <vt:lpstr>Презентація PowerPoint</vt:lpstr>
      <vt:lpstr>Презентація PowerPoint</vt:lpstr>
      <vt:lpstr>Презентація PowerPoint</vt:lpstr>
      <vt:lpstr>Borrowing methods </vt:lpstr>
      <vt:lpstr>Resources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w</cp:lastModifiedBy>
  <cp:revision>14</cp:revision>
  <dcterms:created xsi:type="dcterms:W3CDTF">2018-12-11T16:43:22Z</dcterms:created>
  <dcterms:modified xsi:type="dcterms:W3CDTF">2019-10-05T14:06:56Z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